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D0_9259F6FE.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17"/>
  </p:notesMasterIdLst>
  <p:sldIdLst>
    <p:sldId id="573" r:id="rId5"/>
    <p:sldId id="453" r:id="rId6"/>
    <p:sldId id="462" r:id="rId7"/>
    <p:sldId id="464" r:id="rId8"/>
    <p:sldId id="465" r:id="rId9"/>
    <p:sldId id="466" r:id="rId10"/>
    <p:sldId id="731" r:id="rId11"/>
    <p:sldId id="732" r:id="rId12"/>
    <p:sldId id="467" r:id="rId13"/>
    <p:sldId id="471" r:id="rId14"/>
    <p:sldId id="469" r:id="rId15"/>
    <p:sldId id="470" r:id="rId16"/>
  </p:sldIdLst>
  <p:sldSz cx="24384000" cy="13716000"/>
  <p:notesSz cx="6858000" cy="9144000"/>
  <p:embeddedFontLst>
    <p:embeddedFont>
      <p:font typeface="Poppins" panose="00000500000000000000" pitchFamily="2" charset="0"/>
      <p:regular r:id="rId18"/>
      <p:bold r:id="rId19"/>
      <p:italic r:id="rId20"/>
      <p:boldItalic r:id="rId21"/>
    </p:embeddedFont>
    <p:embeddedFont>
      <p:font typeface="Poppins Black" panose="00000A00000000000000" pitchFamily="2" charset="0"/>
      <p:bold r:id="rId22"/>
      <p:italic r:id="rId23"/>
      <p:boldItalic r:id="rId24"/>
    </p:embeddedFont>
    <p:embeddedFont>
      <p:font typeface="Poppins Light" panose="00000400000000000000" pitchFamily="2" charset="0"/>
      <p:regular r:id="rId25"/>
      <p:bold r:id="rId26"/>
      <p:italic r:id="rId27"/>
      <p:boldItalic r:id="rId28"/>
    </p:embeddedFont>
    <p:embeddedFont>
      <p:font typeface="Poppins SemiBold" panose="00000700000000000000" pitchFamily="2" charset="0"/>
      <p:regular r:id="rId29"/>
      <p:bold r:id="rId30"/>
      <p:italic r:id="rId31"/>
      <p:boldItalic r:id="rId32"/>
    </p:embeddedFont>
    <p:embeddedFont>
      <p:font typeface="Roboto" panose="02000000000000000000" pitchFamily="2" charset="0"/>
      <p:regular r:id="rId33"/>
      <p:bold r:id="rId34"/>
      <p:italic r:id="rId35"/>
      <p:boldItalic r:id="rId36"/>
    </p:embeddedFont>
    <p:embeddedFont>
      <p:font typeface="Roboto Light" panose="02000000000000000000" pitchFamily="2" charset="0"/>
      <p:regular r:id="rId37"/>
      <p:bold r:id="rId38"/>
      <p:italic r:id="rId39"/>
      <p:bold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1"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AC68"/>
    <a:srgbClr val="ED4699"/>
    <a:srgbClr val="8DC9C8"/>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19BADB-EF67-4BE8-BEB5-B025233D60C2}" v="4" dt="2024-05-20T20:06:59.956"/>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71429" autoAdjust="0"/>
  </p:normalViewPr>
  <p:slideViewPr>
    <p:cSldViewPr>
      <p:cViewPr varScale="1">
        <p:scale>
          <a:sx n="28" d="100"/>
          <a:sy n="28" d="100"/>
        </p:scale>
        <p:origin x="168" y="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notesViewPr>
    <p:cSldViewPr>
      <p:cViewPr varScale="1">
        <p:scale>
          <a:sx n="97" d="100"/>
          <a:sy n="97" d="100"/>
        </p:scale>
        <p:origin x="288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font" Target="fonts/font22.fnt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font" Target="fonts/font23.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font" Target="fonts/font14.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46" Type="http://schemas.microsoft.com/office/2016/11/relationships/changesInfo" Target="changesInfos/changesInfo1.xml"/><Relationship Id="rId20" Type="http://schemas.openxmlformats.org/officeDocument/2006/relationships/font" Target="fonts/font3.fntdata"/><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al Danna" userId="89f5f8d4-3b5c-4af0-8251-bf603280ccd5" providerId="ADAL" clId="{1F19BADB-EF67-4BE8-BEB5-B025233D60C2}"/>
    <pc:docChg chg="undo custSel addSld delSld modSld">
      <pc:chgData name="Kendal Danna" userId="89f5f8d4-3b5c-4af0-8251-bf603280ccd5" providerId="ADAL" clId="{1F19BADB-EF67-4BE8-BEB5-B025233D60C2}" dt="2024-05-22T11:33:22.261" v="2657" actId="14100"/>
      <pc:docMkLst>
        <pc:docMk/>
      </pc:docMkLst>
      <pc:sldChg chg="addSp modSp del">
        <pc:chgData name="Kendal Danna" userId="89f5f8d4-3b5c-4af0-8251-bf603280ccd5" providerId="ADAL" clId="{1F19BADB-EF67-4BE8-BEB5-B025233D60C2}" dt="2024-05-20T19:59:41.170" v="2139" actId="47"/>
        <pc:sldMkLst>
          <pc:docMk/>
          <pc:sldMk cId="22277275" sldId="434"/>
        </pc:sldMkLst>
        <pc:spChg chg="add mod">
          <ac:chgData name="Kendal Danna" userId="89f5f8d4-3b5c-4af0-8251-bf603280ccd5" providerId="ADAL" clId="{1F19BADB-EF67-4BE8-BEB5-B025233D60C2}" dt="2024-05-20T19:59:31.153" v="2138"/>
          <ac:spMkLst>
            <pc:docMk/>
            <pc:sldMk cId="22277275" sldId="434"/>
            <ac:spMk id="2" creationId="{C3BBEFED-D552-0E65-9A3A-52F083D0EA93}"/>
          </ac:spMkLst>
        </pc:spChg>
      </pc:sldChg>
      <pc:sldChg chg="modSp mod modNotesTx">
        <pc:chgData name="Kendal Danna" userId="89f5f8d4-3b5c-4af0-8251-bf603280ccd5" providerId="ADAL" clId="{1F19BADB-EF67-4BE8-BEB5-B025233D60C2}" dt="2024-05-22T11:30:34.653" v="2648" actId="20577"/>
        <pc:sldMkLst>
          <pc:docMk/>
          <pc:sldMk cId="624966418" sldId="462"/>
        </pc:sldMkLst>
        <pc:spChg chg="mod">
          <ac:chgData name="Kendal Danna" userId="89f5f8d4-3b5c-4af0-8251-bf603280ccd5" providerId="ADAL" clId="{1F19BADB-EF67-4BE8-BEB5-B025233D60C2}" dt="2024-05-22T11:30:34.653" v="2648" actId="20577"/>
          <ac:spMkLst>
            <pc:docMk/>
            <pc:sldMk cId="624966418" sldId="462"/>
            <ac:spMk id="6" creationId="{B65038F5-CE92-4E79-8562-9CEEF278D7E9}"/>
          </ac:spMkLst>
        </pc:spChg>
      </pc:sldChg>
      <pc:sldChg chg="modSp mod addCm modNotesTx">
        <pc:chgData name="Kendal Danna" userId="89f5f8d4-3b5c-4af0-8251-bf603280ccd5" providerId="ADAL" clId="{1F19BADB-EF67-4BE8-BEB5-B025233D60C2}" dt="2024-05-22T11:33:22.261" v="2657" actId="14100"/>
        <pc:sldMkLst>
          <pc:docMk/>
          <pc:sldMk cId="2455369470" sldId="464"/>
        </pc:sldMkLst>
        <pc:spChg chg="mod">
          <ac:chgData name="Kendal Danna" userId="89f5f8d4-3b5c-4af0-8251-bf603280ccd5" providerId="ADAL" clId="{1F19BADB-EF67-4BE8-BEB5-B025233D60C2}" dt="2024-05-22T11:32:47.962" v="2652" actId="14100"/>
          <ac:spMkLst>
            <pc:docMk/>
            <pc:sldMk cId="2455369470" sldId="464"/>
            <ac:spMk id="3" creationId="{C6780165-7EC8-4465-AAB8-221B02ABCEB6}"/>
          </ac:spMkLst>
        </pc:spChg>
        <pc:spChg chg="mod">
          <ac:chgData name="Kendal Danna" userId="89f5f8d4-3b5c-4af0-8251-bf603280ccd5" providerId="ADAL" clId="{1F19BADB-EF67-4BE8-BEB5-B025233D60C2}" dt="2024-05-22T11:33:22.261" v="2657" actId="14100"/>
          <ac:spMkLst>
            <pc:docMk/>
            <pc:sldMk cId="2455369470" sldId="464"/>
            <ac:spMk id="6" creationId="{953D5E54-AD3C-404D-B439-13FF22CCCB1A}"/>
          </ac:spMkLst>
        </pc:s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1F19BADB-EF67-4BE8-BEB5-B025233D60C2}" dt="2024-05-22T11:31:12.613" v="2649"/>
              <pc2:cmMkLst xmlns:pc2="http://schemas.microsoft.com/office/powerpoint/2019/9/main/command">
                <pc:docMk/>
                <pc:sldMk cId="2455369470" sldId="464"/>
                <pc2:cmMk id="{09629433-99B6-40E1-ACA1-DDEF7C260B99}"/>
              </pc2:cmMkLst>
            </pc226:cmChg>
          </p:ext>
        </pc:extLst>
      </pc:sldChg>
      <pc:sldChg chg="modNotesTx">
        <pc:chgData name="Kendal Danna" userId="89f5f8d4-3b5c-4af0-8251-bf603280ccd5" providerId="ADAL" clId="{1F19BADB-EF67-4BE8-BEB5-B025233D60C2}" dt="2024-05-20T19:52:05.086" v="1070" actId="20577"/>
        <pc:sldMkLst>
          <pc:docMk/>
          <pc:sldMk cId="3083352916" sldId="465"/>
        </pc:sldMkLst>
      </pc:sldChg>
      <pc:sldChg chg="modNotesTx">
        <pc:chgData name="Kendal Danna" userId="89f5f8d4-3b5c-4af0-8251-bf603280ccd5" providerId="ADAL" clId="{1F19BADB-EF67-4BE8-BEB5-B025233D60C2}" dt="2024-05-20T20:08:43.147" v="2380" actId="20577"/>
        <pc:sldMkLst>
          <pc:docMk/>
          <pc:sldMk cId="3905741560" sldId="466"/>
        </pc:sldMkLst>
      </pc:sldChg>
      <pc:sldChg chg="modNotesTx">
        <pc:chgData name="Kendal Danna" userId="89f5f8d4-3b5c-4af0-8251-bf603280ccd5" providerId="ADAL" clId="{1F19BADB-EF67-4BE8-BEB5-B025233D60C2}" dt="2024-05-20T19:58:08.881" v="2136" actId="20577"/>
        <pc:sldMkLst>
          <pc:docMk/>
          <pc:sldMk cId="1236315884" sldId="467"/>
        </pc:sldMkLst>
      </pc:sldChg>
      <pc:sldChg chg="del modNotesTx">
        <pc:chgData name="Kendal Danna" userId="89f5f8d4-3b5c-4af0-8251-bf603280ccd5" providerId="ADAL" clId="{1F19BADB-EF67-4BE8-BEB5-B025233D60C2}" dt="2024-05-20T19:55:58.587" v="1629" actId="47"/>
        <pc:sldMkLst>
          <pc:docMk/>
          <pc:sldMk cId="3861214841" sldId="468"/>
        </pc:sldMkLst>
      </pc:sldChg>
      <pc:sldChg chg="modSp mod">
        <pc:chgData name="Kendal Danna" userId="89f5f8d4-3b5c-4af0-8251-bf603280ccd5" providerId="ADAL" clId="{1F19BADB-EF67-4BE8-BEB5-B025233D60C2}" dt="2024-05-20T20:04:26.345" v="2245" actId="20577"/>
        <pc:sldMkLst>
          <pc:docMk/>
          <pc:sldMk cId="1846251896" sldId="469"/>
        </pc:sldMkLst>
        <pc:spChg chg="mod">
          <ac:chgData name="Kendal Danna" userId="89f5f8d4-3b5c-4af0-8251-bf603280ccd5" providerId="ADAL" clId="{1F19BADB-EF67-4BE8-BEB5-B025233D60C2}" dt="2024-05-20T20:04:26.345" v="2245" actId="20577"/>
          <ac:spMkLst>
            <pc:docMk/>
            <pc:sldMk cId="1846251896" sldId="469"/>
            <ac:spMk id="3" creationId="{648EBC0B-C677-486E-A2FF-B6B2AB3DC02E}"/>
          </ac:spMkLst>
        </pc:spChg>
      </pc:sldChg>
      <pc:sldChg chg="addSp delSp modSp mod modShow modNotesTx">
        <pc:chgData name="Kendal Danna" userId="89f5f8d4-3b5c-4af0-8251-bf603280ccd5" providerId="ADAL" clId="{1F19BADB-EF67-4BE8-BEB5-B025233D60C2}" dt="2024-05-20T20:11:11.097" v="2604" actId="20577"/>
        <pc:sldMkLst>
          <pc:docMk/>
          <pc:sldMk cId="1425164713" sldId="471"/>
        </pc:sldMkLst>
        <pc:spChg chg="add del mod">
          <ac:chgData name="Kendal Danna" userId="89f5f8d4-3b5c-4af0-8251-bf603280ccd5" providerId="ADAL" clId="{1F19BADB-EF67-4BE8-BEB5-B025233D60C2}" dt="2024-05-20T20:08:07.936" v="2379" actId="478"/>
          <ac:spMkLst>
            <pc:docMk/>
            <pc:sldMk cId="1425164713" sldId="471"/>
            <ac:spMk id="2" creationId="{E1DB26E4-DEF0-445E-EBA8-9EFA078D7A8D}"/>
          </ac:spMkLst>
        </pc:spChg>
        <pc:spChg chg="mod">
          <ac:chgData name="Kendal Danna" userId="89f5f8d4-3b5c-4af0-8251-bf603280ccd5" providerId="ADAL" clId="{1F19BADB-EF67-4BE8-BEB5-B025233D60C2}" dt="2024-05-20T19:56:16.588" v="1631" actId="20577"/>
          <ac:spMkLst>
            <pc:docMk/>
            <pc:sldMk cId="1425164713" sldId="471"/>
            <ac:spMk id="4" creationId="{CCF15D33-AC2D-4099-8219-7647E664265A}"/>
          </ac:spMkLst>
        </pc:spChg>
      </pc:sldChg>
      <pc:sldChg chg="delSp modSp add mod">
        <pc:chgData name="Kendal Danna" userId="89f5f8d4-3b5c-4af0-8251-bf603280ccd5" providerId="ADAL" clId="{1F19BADB-EF67-4BE8-BEB5-B025233D60C2}" dt="2024-05-20T20:09:56.716" v="2382" actId="1076"/>
        <pc:sldMkLst>
          <pc:docMk/>
          <pc:sldMk cId="2617275955" sldId="573"/>
        </pc:sldMkLst>
        <pc:spChg chg="del">
          <ac:chgData name="Kendal Danna" userId="89f5f8d4-3b5c-4af0-8251-bf603280ccd5" providerId="ADAL" clId="{1F19BADB-EF67-4BE8-BEB5-B025233D60C2}" dt="2024-05-20T20:09:54.550" v="2381" actId="478"/>
          <ac:spMkLst>
            <pc:docMk/>
            <pc:sldMk cId="2617275955" sldId="573"/>
            <ac:spMk id="2" creationId="{CDB49CF5-BABC-AED6-4560-FDD3F9D73245}"/>
          </ac:spMkLst>
        </pc:spChg>
        <pc:spChg chg="mod">
          <ac:chgData name="Kendal Danna" userId="89f5f8d4-3b5c-4af0-8251-bf603280ccd5" providerId="ADAL" clId="{1F19BADB-EF67-4BE8-BEB5-B025233D60C2}" dt="2024-05-20T20:09:56.716" v="2382" actId="1076"/>
          <ac:spMkLst>
            <pc:docMk/>
            <pc:sldMk cId="2617275955" sldId="573"/>
            <ac:spMk id="3" creationId="{183152FE-C6E7-1A47-7350-E3445103D072}"/>
          </ac:spMkLst>
        </pc:spChg>
      </pc:sldChg>
      <pc:sldChg chg="delSp modSp add mod">
        <pc:chgData name="Kendal Danna" userId="89f5f8d4-3b5c-4af0-8251-bf603280ccd5" providerId="ADAL" clId="{1F19BADB-EF67-4BE8-BEB5-B025233D60C2}" dt="2024-05-20T20:07:35.854" v="2368" actId="20577"/>
        <pc:sldMkLst>
          <pc:docMk/>
          <pc:sldMk cId="429016642" sldId="731"/>
        </pc:sldMkLst>
        <pc:spChg chg="mod">
          <ac:chgData name="Kendal Danna" userId="89f5f8d4-3b5c-4af0-8251-bf603280ccd5" providerId="ADAL" clId="{1F19BADB-EF67-4BE8-BEB5-B025233D60C2}" dt="2024-05-20T20:07:35.854" v="2368" actId="20577"/>
          <ac:spMkLst>
            <pc:docMk/>
            <pc:sldMk cId="429016642" sldId="731"/>
            <ac:spMk id="8" creationId="{A87D671C-96A7-2594-9547-EA00C538ED46}"/>
          </ac:spMkLst>
        </pc:spChg>
        <pc:spChg chg="del mod">
          <ac:chgData name="Kendal Danna" userId="89f5f8d4-3b5c-4af0-8251-bf603280ccd5" providerId="ADAL" clId="{1F19BADB-EF67-4BE8-BEB5-B025233D60C2}" dt="2024-05-20T20:07:05.802" v="2347" actId="478"/>
          <ac:spMkLst>
            <pc:docMk/>
            <pc:sldMk cId="429016642" sldId="731"/>
            <ac:spMk id="10" creationId="{A7DC4CC1-2923-1EEF-D3BC-012084056823}"/>
          </ac:spMkLst>
        </pc:spChg>
        <pc:spChg chg="mod">
          <ac:chgData name="Kendal Danna" userId="89f5f8d4-3b5c-4af0-8251-bf603280ccd5" providerId="ADAL" clId="{1F19BADB-EF67-4BE8-BEB5-B025233D60C2}" dt="2024-05-20T20:07:30.047" v="2349" actId="6549"/>
          <ac:spMkLst>
            <pc:docMk/>
            <pc:sldMk cId="429016642" sldId="731"/>
            <ac:spMk id="11" creationId="{05EEA1B7-C456-58A1-35DC-9F93B1B16518}"/>
          </ac:spMkLst>
        </pc:spChg>
      </pc:sldChg>
      <pc:sldChg chg="delSp modSp add mod">
        <pc:chgData name="Kendal Danna" userId="89f5f8d4-3b5c-4af0-8251-bf603280ccd5" providerId="ADAL" clId="{1F19BADB-EF67-4BE8-BEB5-B025233D60C2}" dt="2024-05-20T20:07:45.769" v="2377" actId="20577"/>
        <pc:sldMkLst>
          <pc:docMk/>
          <pc:sldMk cId="451035409" sldId="732"/>
        </pc:sldMkLst>
        <pc:spChg chg="del">
          <ac:chgData name="Kendal Danna" userId="89f5f8d4-3b5c-4af0-8251-bf603280ccd5" providerId="ADAL" clId="{1F19BADB-EF67-4BE8-BEB5-B025233D60C2}" dt="2024-05-20T20:07:09.490" v="2348" actId="478"/>
          <ac:spMkLst>
            <pc:docMk/>
            <pc:sldMk cId="451035409" sldId="732"/>
            <ac:spMk id="7" creationId="{DC8CCCAB-FC5B-69F4-AC21-08772A6B46A0}"/>
          </ac:spMkLst>
        </pc:spChg>
        <pc:spChg chg="mod">
          <ac:chgData name="Kendal Danna" userId="89f5f8d4-3b5c-4af0-8251-bf603280ccd5" providerId="ADAL" clId="{1F19BADB-EF67-4BE8-BEB5-B025233D60C2}" dt="2024-05-20T20:07:45.769" v="2377" actId="20577"/>
          <ac:spMkLst>
            <pc:docMk/>
            <pc:sldMk cId="451035409" sldId="732"/>
            <ac:spMk id="8" creationId="{814317ED-E18F-F66B-307E-053567A393A7}"/>
          </ac:spMkLst>
        </pc:spChg>
      </pc:sldChg>
    </pc:docChg>
  </pc:docChgLst>
  <pc:docChgLst>
    <pc:chgData name="Alexandra Angel" userId="36dae7b2-c39e-4225-8e41-3cac8255e5ed" providerId="ADAL" clId="{4FEF3E33-4BB1-4657-BF8E-9B502381F28E}"/>
    <pc:docChg chg="modSld">
      <pc:chgData name="Alexandra Angel" userId="36dae7b2-c39e-4225-8e41-3cac8255e5ed" providerId="ADAL" clId="{4FEF3E33-4BB1-4657-BF8E-9B502381F28E}" dt="2021-09-08T21:20:57.761" v="76" actId="6549"/>
      <pc:docMkLst>
        <pc:docMk/>
      </pc:docMkLst>
      <pc:sldChg chg="modNotesTx">
        <pc:chgData name="Alexandra Angel" userId="36dae7b2-c39e-4225-8e41-3cac8255e5ed" providerId="ADAL" clId="{4FEF3E33-4BB1-4657-BF8E-9B502381F28E}" dt="2021-09-08T21:19:33.906" v="0" actId="6549"/>
        <pc:sldMkLst>
          <pc:docMk/>
          <pc:sldMk cId="22277275" sldId="434"/>
        </pc:sldMkLst>
      </pc:sldChg>
      <pc:sldChg chg="modNotesTx">
        <pc:chgData name="Alexandra Angel" userId="36dae7b2-c39e-4225-8e41-3cac8255e5ed" providerId="ADAL" clId="{4FEF3E33-4BB1-4657-BF8E-9B502381F28E}" dt="2021-09-08T21:19:44.310" v="1" actId="6549"/>
        <pc:sldMkLst>
          <pc:docMk/>
          <pc:sldMk cId="1336958462" sldId="453"/>
        </pc:sldMkLst>
      </pc:sldChg>
      <pc:sldChg chg="modNotesTx">
        <pc:chgData name="Alexandra Angel" userId="36dae7b2-c39e-4225-8e41-3cac8255e5ed" providerId="ADAL" clId="{4FEF3E33-4BB1-4657-BF8E-9B502381F28E}" dt="2021-09-08T21:19:50.964" v="3" actId="6549"/>
        <pc:sldMkLst>
          <pc:docMk/>
          <pc:sldMk cId="624966418" sldId="462"/>
        </pc:sldMkLst>
      </pc:sldChg>
      <pc:sldChg chg="modSp mod modNotesTx">
        <pc:chgData name="Alexandra Angel" userId="36dae7b2-c39e-4225-8e41-3cac8255e5ed" providerId="ADAL" clId="{4FEF3E33-4BB1-4657-BF8E-9B502381F28E}" dt="2021-09-08T21:20:21.535" v="50" actId="20577"/>
        <pc:sldMkLst>
          <pc:docMk/>
          <pc:sldMk cId="2455369470" sldId="464"/>
        </pc:sldMkLst>
        <pc:spChg chg="mod">
          <ac:chgData name="Alexandra Angel" userId="36dae7b2-c39e-4225-8e41-3cac8255e5ed" providerId="ADAL" clId="{4FEF3E33-4BB1-4657-BF8E-9B502381F28E}" dt="2021-09-08T21:20:21.535" v="50" actId="20577"/>
          <ac:spMkLst>
            <pc:docMk/>
            <pc:sldMk cId="2455369470" sldId="464"/>
            <ac:spMk id="2" creationId="{7F249E55-317F-4701-961A-F3311524C7FA}"/>
          </ac:spMkLst>
        </pc:spChg>
      </pc:sldChg>
      <pc:sldChg chg="modNotesTx">
        <pc:chgData name="Alexandra Angel" userId="36dae7b2-c39e-4225-8e41-3cac8255e5ed" providerId="ADAL" clId="{4FEF3E33-4BB1-4657-BF8E-9B502381F28E}" dt="2021-09-08T21:19:59.973" v="5" actId="6549"/>
        <pc:sldMkLst>
          <pc:docMk/>
          <pc:sldMk cId="3083352916" sldId="465"/>
        </pc:sldMkLst>
      </pc:sldChg>
      <pc:sldChg chg="modSp mod modNotesTx">
        <pc:chgData name="Alexandra Angel" userId="36dae7b2-c39e-4225-8e41-3cac8255e5ed" providerId="ADAL" clId="{4FEF3E33-4BB1-4657-BF8E-9B502381F28E}" dt="2021-09-08T21:20:36.043" v="72" actId="6549"/>
        <pc:sldMkLst>
          <pc:docMk/>
          <pc:sldMk cId="3905741560" sldId="466"/>
        </pc:sldMkLst>
        <pc:spChg chg="mod">
          <ac:chgData name="Alexandra Angel" userId="36dae7b2-c39e-4225-8e41-3cac8255e5ed" providerId="ADAL" clId="{4FEF3E33-4BB1-4657-BF8E-9B502381F28E}" dt="2021-09-08T21:20:31.843" v="71" actId="20577"/>
          <ac:spMkLst>
            <pc:docMk/>
            <pc:sldMk cId="3905741560" sldId="466"/>
            <ac:spMk id="2" creationId="{7F249E55-317F-4701-961A-F3311524C7FA}"/>
          </ac:spMkLst>
        </pc:spChg>
      </pc:sldChg>
      <pc:sldChg chg="modNotesTx">
        <pc:chgData name="Alexandra Angel" userId="36dae7b2-c39e-4225-8e41-3cac8255e5ed" providerId="ADAL" clId="{4FEF3E33-4BB1-4657-BF8E-9B502381F28E}" dt="2021-09-08T21:20:48.817" v="74" actId="6549"/>
        <pc:sldMkLst>
          <pc:docMk/>
          <pc:sldMk cId="1236315884" sldId="467"/>
        </pc:sldMkLst>
      </pc:sldChg>
      <pc:sldChg chg="modNotesTx">
        <pc:chgData name="Alexandra Angel" userId="36dae7b2-c39e-4225-8e41-3cac8255e5ed" providerId="ADAL" clId="{4FEF3E33-4BB1-4657-BF8E-9B502381F28E}" dt="2021-09-08T21:20:42.890" v="73" actId="6549"/>
        <pc:sldMkLst>
          <pc:docMk/>
          <pc:sldMk cId="3861214841" sldId="468"/>
        </pc:sldMkLst>
      </pc:sldChg>
      <pc:sldChg chg="modNotesTx">
        <pc:chgData name="Alexandra Angel" userId="36dae7b2-c39e-4225-8e41-3cac8255e5ed" providerId="ADAL" clId="{4FEF3E33-4BB1-4657-BF8E-9B502381F28E}" dt="2021-09-08T21:20:57.761" v="76" actId="6549"/>
        <pc:sldMkLst>
          <pc:docMk/>
          <pc:sldMk cId="2225567830" sldId="470"/>
        </pc:sldMkLst>
      </pc:sldChg>
      <pc:sldChg chg="modNotesTx">
        <pc:chgData name="Alexandra Angel" userId="36dae7b2-c39e-4225-8e41-3cac8255e5ed" providerId="ADAL" clId="{4FEF3E33-4BB1-4657-BF8E-9B502381F28E}" dt="2021-09-08T21:20:53.043" v="75" actId="6549"/>
        <pc:sldMkLst>
          <pc:docMk/>
          <pc:sldMk cId="1425164713" sldId="471"/>
        </pc:sldMkLst>
      </pc:sldChg>
    </pc:docChg>
  </pc:docChgLst>
  <pc:docChgLst>
    <pc:chgData name="Kendal Danna" userId="89f5f8d4-3b5c-4af0-8251-bf603280ccd5" providerId="ADAL" clId="{1EA5A486-077E-4E67-B034-A33161D1093E}"/>
    <pc:docChg chg="custSel modSld">
      <pc:chgData name="Kendal Danna" userId="89f5f8d4-3b5c-4af0-8251-bf603280ccd5" providerId="ADAL" clId="{1EA5A486-077E-4E67-B034-A33161D1093E}" dt="2021-09-10T16:17:54.715" v="80" actId="6549"/>
      <pc:docMkLst>
        <pc:docMk/>
      </pc:docMkLst>
      <pc:sldChg chg="modSp mod">
        <pc:chgData name="Kendal Danna" userId="89f5f8d4-3b5c-4af0-8251-bf603280ccd5" providerId="ADAL" clId="{1EA5A486-077E-4E67-B034-A33161D1093E}" dt="2021-09-10T16:15:45.568" v="4" actId="20577"/>
        <pc:sldMkLst>
          <pc:docMk/>
          <pc:sldMk cId="1336958462" sldId="453"/>
        </pc:sldMkLst>
        <pc:spChg chg="mod">
          <ac:chgData name="Kendal Danna" userId="89f5f8d4-3b5c-4af0-8251-bf603280ccd5" providerId="ADAL" clId="{1EA5A486-077E-4E67-B034-A33161D1093E}" dt="2021-09-10T16:15:45.568" v="4" actId="20577"/>
          <ac:spMkLst>
            <pc:docMk/>
            <pc:sldMk cId="1336958462" sldId="453"/>
            <ac:spMk id="16" creationId="{F25F01B8-7B9B-EE4E-B3E2-F6B6A4D1D1B4}"/>
          </ac:spMkLst>
        </pc:spChg>
      </pc:sldChg>
      <pc:sldChg chg="modSp mod">
        <pc:chgData name="Kendal Danna" userId="89f5f8d4-3b5c-4af0-8251-bf603280ccd5" providerId="ADAL" clId="{1EA5A486-077E-4E67-B034-A33161D1093E}" dt="2021-09-10T16:17:00.133" v="58" actId="1076"/>
        <pc:sldMkLst>
          <pc:docMk/>
          <pc:sldMk cId="1236315884" sldId="467"/>
        </pc:sldMkLst>
        <pc:spChg chg="mod">
          <ac:chgData name="Kendal Danna" userId="89f5f8d4-3b5c-4af0-8251-bf603280ccd5" providerId="ADAL" clId="{1EA5A486-077E-4E67-B034-A33161D1093E}" dt="2021-09-10T16:17:00.133" v="58" actId="1076"/>
          <ac:spMkLst>
            <pc:docMk/>
            <pc:sldMk cId="1236315884" sldId="467"/>
            <ac:spMk id="9" creationId="{40061C92-17B0-4C6A-B224-9FA05A76D8CF}"/>
          </ac:spMkLst>
        </pc:spChg>
      </pc:sldChg>
      <pc:sldChg chg="modSp mod">
        <pc:chgData name="Kendal Danna" userId="89f5f8d4-3b5c-4af0-8251-bf603280ccd5" providerId="ADAL" clId="{1EA5A486-077E-4E67-B034-A33161D1093E}" dt="2021-09-10T16:16:13.714" v="10" actId="20577"/>
        <pc:sldMkLst>
          <pc:docMk/>
          <pc:sldMk cId="3861214841" sldId="468"/>
        </pc:sldMkLst>
        <pc:spChg chg="mod">
          <ac:chgData name="Kendal Danna" userId="89f5f8d4-3b5c-4af0-8251-bf603280ccd5" providerId="ADAL" clId="{1EA5A486-077E-4E67-B034-A33161D1093E}" dt="2021-09-10T16:16:13.714" v="10" actId="20577"/>
          <ac:spMkLst>
            <pc:docMk/>
            <pc:sldMk cId="3861214841" sldId="468"/>
            <ac:spMk id="5" creationId="{7567A7FE-7523-42C9-ABC8-F8CBC7FE9170}"/>
          </ac:spMkLst>
        </pc:spChg>
      </pc:sldChg>
      <pc:sldChg chg="modSp mod">
        <pc:chgData name="Kendal Danna" userId="89f5f8d4-3b5c-4af0-8251-bf603280ccd5" providerId="ADAL" clId="{1EA5A486-077E-4E67-B034-A33161D1093E}" dt="2021-09-10T16:17:54.715" v="80" actId="6549"/>
        <pc:sldMkLst>
          <pc:docMk/>
          <pc:sldMk cId="1425164713" sldId="471"/>
        </pc:sldMkLst>
        <pc:spChg chg="mod">
          <ac:chgData name="Kendal Danna" userId="89f5f8d4-3b5c-4af0-8251-bf603280ccd5" providerId="ADAL" clId="{1EA5A486-077E-4E67-B034-A33161D1093E}" dt="2021-09-10T16:17:35.394" v="78" actId="20577"/>
          <ac:spMkLst>
            <pc:docMk/>
            <pc:sldMk cId="1425164713" sldId="471"/>
            <ac:spMk id="4" creationId="{CCF15D33-AC2D-4099-8219-7647E664265A}"/>
          </ac:spMkLst>
        </pc:spChg>
        <pc:spChg chg="mod">
          <ac:chgData name="Kendal Danna" userId="89f5f8d4-3b5c-4af0-8251-bf603280ccd5" providerId="ADAL" clId="{1EA5A486-077E-4E67-B034-A33161D1093E}" dt="2021-09-10T16:17:54.715" v="80" actId="6549"/>
          <ac:spMkLst>
            <pc:docMk/>
            <pc:sldMk cId="1425164713" sldId="471"/>
            <ac:spMk id="6" creationId="{B65038F5-CE92-4E79-8562-9CEEF278D7E9}"/>
          </ac:spMkLst>
        </pc:spChg>
      </pc:sldChg>
    </pc:docChg>
  </pc:docChgLst>
</pc:chgInfo>
</file>

<file path=ppt/comments/modernComment_1D0_9259F6FE.xml><?xml version="1.0" encoding="utf-8"?>
<p188:cmLst xmlns:a="http://schemas.openxmlformats.org/drawingml/2006/main" xmlns:r="http://schemas.openxmlformats.org/officeDocument/2006/relationships" xmlns:p188="http://schemas.microsoft.com/office/powerpoint/2018/8/main">
  <p188:cm id="{09629433-99B6-40E1-ACA1-DDEF7C260B99}" authorId="{B33E86D4-0FCA-62A2-A9E5-856670E86F4C}" created="2024-05-22T11:31:12.375">
    <pc:sldMkLst xmlns:pc="http://schemas.microsoft.com/office/powerpoint/2013/main/command">
      <pc:docMk/>
      <pc:sldMk cId="2455369470" sldId="464"/>
    </pc:sldMkLst>
    <p188:txBody>
      <a:bodyPr/>
      <a:lstStyle/>
      <a:p>
        <a:r>
          <a:rPr lang="en-US"/>
          <a:t>Change formatting to match new slides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a:t>
            </a:fld>
            <a:endParaRPr lang="en-US" dirty="0"/>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Welcome to Module 2,  where you will learn how to counsel clients on the features and benefits of contraceptive methods using the C4C approach.  </a:t>
            </a:r>
            <a:r>
              <a:rPr lang="en-US" sz="2400">
                <a:solidFill>
                  <a:schemeClr val="tx1"/>
                </a:solidFill>
                <a:latin typeface="Roboto Light"/>
                <a:ea typeface="Roboto Light"/>
                <a:cs typeface="Roboto Light"/>
                <a:sym typeface="Roboto Light"/>
              </a:rPr>
              <a:t>You will learn to use key C4C concepts during counseling sessions to provide clients with a </a:t>
            </a:r>
            <a:r>
              <a:rPr lang="en-US">
                <a:latin typeface="Roboto Light"/>
                <a:ea typeface="Roboto Light"/>
                <a:cs typeface="Roboto Light"/>
                <a:sym typeface="Roboto Light"/>
              </a:rPr>
              <a:t>high quality</a:t>
            </a:r>
            <a:r>
              <a:rPr lang="en-US" sz="2400">
                <a:solidFill>
                  <a:schemeClr val="tx1"/>
                </a:solidFill>
                <a:latin typeface="Roboto Light"/>
                <a:ea typeface="Roboto Light"/>
                <a:cs typeface="Roboto Light"/>
                <a:sym typeface="Roboto Light"/>
              </a:rPr>
              <a:t> counseling session</a:t>
            </a:r>
            <a:r>
              <a:rPr lang="en-US">
                <a:latin typeface="Roboto Light"/>
                <a:ea typeface="Roboto Light"/>
                <a:cs typeface="Roboto Light"/>
                <a:sym typeface="Roboto Light"/>
              </a:rPr>
              <a:t> that offers clients the relevant and appropriate information that they need to make an informed decision about their contraceptive options</a:t>
            </a:r>
            <a:endParaRPr lang="en-US" sz="2400">
              <a:solidFill>
                <a:schemeClr val="tx1"/>
              </a:solidFill>
              <a:latin typeface="Roboto Light"/>
              <a:ea typeface="Roboto Light"/>
            </a:endParaRPr>
          </a:p>
          <a:p>
            <a:endParaRPr lang="en-US">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217223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some examples of how some basic features can be transformed into method benefits through easy changes to language. </a:t>
            </a:r>
          </a:p>
          <a:p>
            <a:endParaRPr lang="en-US" dirty="0"/>
          </a:p>
          <a:p>
            <a:r>
              <a:rPr lang="en-US" dirty="0"/>
              <a:t>Ask learners for other examples and to give this </a:t>
            </a:r>
            <a:r>
              <a:rPr lang="en-US"/>
              <a:t>a shot.</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10</a:t>
            </a:fld>
            <a:endParaRPr lang="en-US"/>
          </a:p>
        </p:txBody>
      </p:sp>
    </p:spTree>
    <p:extLst>
      <p:ext uri="{BB962C8B-B14F-4D97-AF65-F5344CB8AC3E}">
        <p14:creationId xmlns:p14="http://schemas.microsoft.com/office/powerpoint/2010/main" val="1618972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11</a:t>
            </a:fld>
            <a:endParaRPr lang="en-US" dirty="0"/>
          </a:p>
        </p:txBody>
      </p:sp>
    </p:spTree>
    <p:extLst>
      <p:ext uri="{BB962C8B-B14F-4D97-AF65-F5344CB8AC3E}">
        <p14:creationId xmlns:p14="http://schemas.microsoft.com/office/powerpoint/2010/main" val="1974113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12</a:t>
            </a:fld>
            <a:endParaRPr lang="en-US" dirty="0"/>
          </a:p>
        </p:txBody>
      </p:sp>
    </p:spTree>
    <p:extLst>
      <p:ext uri="{BB962C8B-B14F-4D97-AF65-F5344CB8AC3E}">
        <p14:creationId xmlns:p14="http://schemas.microsoft.com/office/powerpoint/2010/main" val="38012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dirty="0"/>
          </a:p>
        </p:txBody>
      </p:sp>
    </p:spTree>
    <p:extLst>
      <p:ext uri="{BB962C8B-B14F-4D97-AF65-F5344CB8AC3E}">
        <p14:creationId xmlns:p14="http://schemas.microsoft.com/office/powerpoint/2010/main" val="352583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providers why they decided to purchase their own mobile phones.</a:t>
            </a:r>
          </a:p>
          <a:p>
            <a:endParaRPr lang="en-US" dirty="0"/>
          </a:p>
          <a:p>
            <a:r>
              <a:rPr lang="en-US" dirty="0"/>
              <a:t>Describe a few of these as examples to show/talk about how some are very technical components, and some are more focused on usability, affordability, etc.</a:t>
            </a:r>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dirty="0"/>
          </a:p>
        </p:txBody>
      </p:sp>
    </p:spTree>
    <p:extLst>
      <p:ext uri="{BB962C8B-B14F-4D97-AF65-F5344CB8AC3E}">
        <p14:creationId xmlns:p14="http://schemas.microsoft.com/office/powerpoint/2010/main" val="348850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idea to have someone in the group read aloud each of these examples. The difference will be clear right away.</a:t>
            </a:r>
          </a:p>
          <a:p>
            <a:endParaRPr lang="en-US" dirty="0"/>
          </a:p>
          <a:p>
            <a:r>
              <a:rPr lang="en-US" dirty="0"/>
              <a:t>Ask which of these examples is more person centered. point out how the second example (right side) seems like it is written from the lens of a marketer, and it is a marketer’s job to enable the consumer to imagine what their life would be like using this product-how good it could be.</a:t>
            </a:r>
          </a:p>
        </p:txBody>
      </p:sp>
      <p:sp>
        <p:nvSpPr>
          <p:cNvPr id="4" name="Slide Number Placeholder 3"/>
          <p:cNvSpPr>
            <a:spLocks noGrp="1"/>
          </p:cNvSpPr>
          <p:nvPr>
            <p:ph type="sldNum" sz="quarter" idx="5"/>
          </p:nvPr>
        </p:nvSpPr>
        <p:spPr/>
        <p:txBody>
          <a:bodyPr/>
          <a:lstStyle/>
          <a:p>
            <a:fld id="{498593FA-E9AB-EC48-9716-96CC64AC765D}" type="slidenum">
              <a:rPr lang="en-US" smtClean="0"/>
              <a:pPr/>
              <a:t>4</a:t>
            </a:fld>
            <a:endParaRPr lang="en-US" dirty="0"/>
          </a:p>
        </p:txBody>
      </p:sp>
    </p:spTree>
    <p:extLst>
      <p:ext uri="{BB962C8B-B14F-4D97-AF65-F5344CB8AC3E}">
        <p14:creationId xmlns:p14="http://schemas.microsoft.com/office/powerpoint/2010/main" val="316751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apply the same concept to family planning, using the example of an implant. </a:t>
            </a:r>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dirty="0"/>
          </a:p>
        </p:txBody>
      </p:sp>
    </p:spTree>
    <p:extLst>
      <p:ext uri="{BB962C8B-B14F-4D97-AF65-F5344CB8AC3E}">
        <p14:creationId xmlns:p14="http://schemas.microsoft.com/office/powerpoint/2010/main" val="1893663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on the right, just like with the phone example, the provider leads the conversation by talking about the method’s benefits, and uses language that helps the client see how this method might fit into their own life.</a:t>
            </a:r>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dirty="0"/>
          </a:p>
        </p:txBody>
      </p:sp>
    </p:spTree>
    <p:extLst>
      <p:ext uri="{BB962C8B-B14F-4D97-AF65-F5344CB8AC3E}">
        <p14:creationId xmlns:p14="http://schemas.microsoft.com/office/powerpoint/2010/main" val="3977343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b="1" i="0" u="sng" strike="noStrike">
                <a:solidFill>
                  <a:srgbClr val="000000"/>
                </a:solidFill>
                <a:latin typeface="Roboto Light"/>
                <a:ea typeface="Roboto Light"/>
                <a:cs typeface="Roboto Light"/>
                <a:sym typeface="Roboto Light"/>
              </a:rPr>
              <a:t>Example B </a:t>
            </a:r>
            <a:r>
              <a:rPr lang="en-US" sz="2400" b="0" i="0" u="none" strike="noStrike">
                <a:solidFill>
                  <a:srgbClr val="000000"/>
                </a:solidFill>
                <a:latin typeface="Roboto Light"/>
                <a:ea typeface="Roboto Light"/>
                <a:cs typeface="Roboto Light"/>
                <a:sym typeface="Roboto Light"/>
              </a:rPr>
              <a:t>speaks about the benefits of the IUD in a way that relates them to a typical users’ life and language. </a:t>
            </a:r>
            <a:endParaRPr lang="en-US" sz="2400" b="0" i="0">
              <a:solidFill>
                <a:srgbClr val="444444"/>
              </a:solidFill>
              <a:latin typeface="Roboto Light"/>
              <a:ea typeface="Roboto Light"/>
              <a:cs typeface="Calibri"/>
              <a:sym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2985331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defTabSz="914400">
              <a:defRPr/>
            </a:pPr>
            <a:r>
              <a:rPr lang="en-US" sz="2400" b="0" i="0" u="none" strike="noStrike" dirty="0">
                <a:solidFill>
                  <a:srgbClr val="000000"/>
                </a:solidFill>
                <a:latin typeface="Roboto Light"/>
                <a:ea typeface="Roboto Light"/>
                <a:cs typeface="Roboto Light"/>
                <a:sym typeface="Roboto Light"/>
              </a:rPr>
              <a:t>It’s important to listen to what the client wants and needs in a contraceptive and then</a:t>
            </a:r>
            <a:r>
              <a:rPr lang="en-US" sz="2400" b="0" i="0" dirty="0">
                <a:solidFill>
                  <a:srgbClr val="444444"/>
                </a:solidFill>
                <a:latin typeface="Roboto Light"/>
                <a:ea typeface="Roboto Light"/>
                <a:cs typeface="Roboto Light"/>
                <a:sym typeface="Roboto Light"/>
              </a:rPr>
              <a:t>​ present FP methods to her in a way that will allow her to understand how the benefits of various methods relate to her life</a:t>
            </a:r>
            <a:r>
              <a:rPr lang="en-US" dirty="0">
                <a:solidFill>
                  <a:srgbClr val="444444"/>
                </a:solidFill>
                <a:latin typeface="Roboto Light"/>
                <a:ea typeface="Roboto Light"/>
                <a:cs typeface="Roboto Light"/>
                <a:sym typeface="Roboto Light"/>
              </a:rPr>
              <a:t> and her needs</a:t>
            </a:r>
            <a:r>
              <a:rPr lang="en-US" sz="2400" b="0" i="0" dirty="0">
                <a:solidFill>
                  <a:srgbClr val="444444"/>
                </a:solidFill>
                <a:latin typeface="Roboto Light"/>
                <a:ea typeface="Roboto Light"/>
                <a:cs typeface="Roboto Light"/>
                <a:sym typeface="Roboto Light"/>
              </a:rPr>
              <a:t>.</a:t>
            </a:r>
            <a:r>
              <a:rPr lang="en-US" sz="2400" dirty="0">
                <a:solidFill>
                  <a:srgbClr val="444444"/>
                </a:solidFill>
                <a:latin typeface="Roboto Light"/>
                <a:ea typeface="Roboto Light"/>
                <a:cs typeface="Roboto Light"/>
                <a:sym typeface="Roboto Light"/>
              </a:rPr>
              <a:t> </a:t>
            </a:r>
          </a:p>
          <a:p>
            <a:endParaRPr lang="en-US" sz="2400" b="0" i="0" dirty="0">
              <a:solidFill>
                <a:srgbClr val="444444"/>
              </a:solidFill>
              <a:latin typeface="Roboto Light"/>
              <a:ea typeface="Roboto Light"/>
              <a:cs typeface="Calibri"/>
              <a:sym typeface="Roboto Light"/>
            </a:endParaRPr>
          </a:p>
          <a:p>
            <a:r>
              <a:rPr lang="en-US" sz="2400" b="0" i="0" dirty="0">
                <a:solidFill>
                  <a:srgbClr val="444444"/>
                </a:solidFill>
                <a:latin typeface="Roboto Light"/>
                <a:ea typeface="Roboto Light"/>
                <a:cs typeface="Roboto Light"/>
                <a:sym typeface="Roboto Light"/>
              </a:rPr>
              <a:t>Speaking positively about a method is not a violation of informed choice. It is </a:t>
            </a:r>
            <a:r>
              <a:rPr lang="en-US" dirty="0">
                <a:solidFill>
                  <a:srgbClr val="444444"/>
                </a:solidFill>
                <a:latin typeface="Roboto Light"/>
                <a:ea typeface="Roboto Light"/>
                <a:cs typeface="Roboto Light"/>
                <a:sym typeface="Roboto Light"/>
              </a:rPr>
              <a:t>important-of</a:t>
            </a:r>
            <a:r>
              <a:rPr lang="en-US" sz="2400" b="0" i="0" dirty="0">
                <a:solidFill>
                  <a:srgbClr val="444444"/>
                </a:solidFill>
                <a:latin typeface="Roboto Light"/>
                <a:ea typeface="Roboto Light"/>
                <a:cs typeface="Roboto Light"/>
                <a:sym typeface="Roboto Light"/>
              </a:rPr>
              <a:t> </a:t>
            </a:r>
            <a:r>
              <a:rPr lang="en-US" dirty="0">
                <a:solidFill>
                  <a:srgbClr val="444444"/>
                </a:solidFill>
                <a:latin typeface="Roboto Light"/>
                <a:ea typeface="Roboto Light"/>
                <a:cs typeface="Roboto Light"/>
                <a:sym typeface="Roboto Light"/>
              </a:rPr>
              <a:t>course-to</a:t>
            </a:r>
            <a:r>
              <a:rPr lang="en-US" sz="2400" b="0" i="0" dirty="0">
                <a:solidFill>
                  <a:srgbClr val="444444"/>
                </a:solidFill>
                <a:latin typeface="Roboto Light"/>
                <a:ea typeface="Roboto Light"/>
                <a:cs typeface="Roboto Light"/>
                <a:sym typeface="Roboto Light"/>
              </a:rPr>
              <a:t> also tell clients about the limitations of their methods and characteristics that they might not find desirable, </a:t>
            </a:r>
            <a:r>
              <a:rPr lang="en-US" dirty="0">
                <a:solidFill>
                  <a:srgbClr val="444444"/>
                </a:solidFill>
                <a:latin typeface="Roboto Light"/>
                <a:ea typeface="Roboto Light"/>
                <a:cs typeface="Roboto Light"/>
                <a:sym typeface="Roboto Light"/>
              </a:rPr>
              <a:t>but</a:t>
            </a:r>
            <a:r>
              <a:rPr lang="en-US" sz="2400" b="0" i="0" dirty="0">
                <a:solidFill>
                  <a:srgbClr val="444444"/>
                </a:solidFill>
                <a:latin typeface="Roboto Light"/>
                <a:ea typeface="Roboto Light"/>
                <a:cs typeface="Roboto Light"/>
                <a:sym typeface="Roboto Light"/>
              </a:rPr>
              <a:t> we want </a:t>
            </a:r>
            <a:r>
              <a:rPr lang="en-US" dirty="0">
                <a:solidFill>
                  <a:srgbClr val="444444"/>
                </a:solidFill>
                <a:latin typeface="Roboto Light"/>
                <a:ea typeface="Roboto Light"/>
                <a:cs typeface="Roboto Light"/>
                <a:sym typeface="Roboto Light"/>
              </a:rPr>
              <a:t>to lead the conversation with benefits of the method, so the</a:t>
            </a:r>
            <a:r>
              <a:rPr lang="en-US" sz="2400" b="0" i="0" dirty="0">
                <a:solidFill>
                  <a:srgbClr val="444444"/>
                </a:solidFill>
                <a:latin typeface="Roboto Light"/>
                <a:ea typeface="Roboto Light"/>
                <a:cs typeface="Roboto Light"/>
                <a:sym typeface="Roboto Light"/>
              </a:rPr>
              <a:t> </a:t>
            </a:r>
            <a:r>
              <a:rPr lang="en-US" dirty="0">
                <a:solidFill>
                  <a:srgbClr val="444444"/>
                </a:solidFill>
                <a:latin typeface="Roboto Light"/>
                <a:ea typeface="Roboto Light"/>
                <a:cs typeface="Roboto Light"/>
                <a:sym typeface="Roboto Light"/>
              </a:rPr>
              <a:t>client</a:t>
            </a:r>
            <a:r>
              <a:rPr lang="en-US" sz="2400" b="0" i="0" dirty="0">
                <a:solidFill>
                  <a:srgbClr val="444444"/>
                </a:solidFill>
                <a:latin typeface="Roboto Light"/>
                <a:ea typeface="Roboto Light"/>
                <a:cs typeface="Roboto Light"/>
                <a:sym typeface="Roboto Light"/>
              </a:rPr>
              <a:t> </a:t>
            </a:r>
            <a:r>
              <a:rPr lang="en-US" dirty="0">
                <a:solidFill>
                  <a:srgbClr val="444444"/>
                </a:solidFill>
                <a:latin typeface="Roboto Light"/>
                <a:ea typeface="Roboto Light"/>
                <a:cs typeface="Roboto Light"/>
                <a:sym typeface="Roboto Light"/>
              </a:rPr>
              <a:t>can see the opportunities</a:t>
            </a:r>
            <a:r>
              <a:rPr lang="en-US" sz="2400" b="0" i="0" dirty="0">
                <a:solidFill>
                  <a:srgbClr val="444444"/>
                </a:solidFill>
                <a:latin typeface="Roboto Light"/>
                <a:ea typeface="Roboto Light"/>
                <a:cs typeface="Roboto Light"/>
                <a:sym typeface="Roboto Light"/>
              </a:rPr>
              <a:t> presented by each method option.</a:t>
            </a:r>
            <a:endParaRPr lang="en-US" sz="2400" b="0" i="0" dirty="0">
              <a:solidFill>
                <a:srgbClr val="444444"/>
              </a:solidFill>
              <a:latin typeface="Calibri"/>
              <a:ea typeface="Calibri"/>
              <a:cs typeface="Roboto Light"/>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dk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dk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373657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this question again, and see what responses are offered. Note here that we aren’t saying that the features of a method are never important, or that you should never discuss duration or mechanism of action, but for most client the benefits of a method and the limitations of a method are more important pieces of information that should actually have an impact on their CHOICE of method</a:t>
            </a:r>
          </a:p>
        </p:txBody>
      </p:sp>
      <p:sp>
        <p:nvSpPr>
          <p:cNvPr id="4" name="Slide Number Placeholder 3"/>
          <p:cNvSpPr>
            <a:spLocks noGrp="1"/>
          </p:cNvSpPr>
          <p:nvPr>
            <p:ph type="sldNum" sz="quarter" idx="5"/>
          </p:nvPr>
        </p:nvSpPr>
        <p:spPr/>
        <p:txBody>
          <a:bodyPr/>
          <a:lstStyle/>
          <a:p>
            <a:fld id="{498593FA-E9AB-EC48-9716-96CC64AC765D}" type="slidenum">
              <a:rPr lang="en-US" smtClean="0"/>
              <a:pPr/>
              <a:t>9</a:t>
            </a:fld>
            <a:endParaRPr lang="en-US" dirty="0"/>
          </a:p>
        </p:txBody>
      </p:sp>
    </p:spTree>
    <p:extLst>
      <p:ext uri="{BB962C8B-B14F-4D97-AF65-F5344CB8AC3E}">
        <p14:creationId xmlns:p14="http://schemas.microsoft.com/office/powerpoint/2010/main" val="1780095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dirty="0"/>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dirty="0"/>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dirty="0"/>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dirty="0"/>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dirty="0"/>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dirty="0"/>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dirty="0"/>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dirty="0"/>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dirty="0"/>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dirty="0"/>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dirty="0"/>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dirty="0"/>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dirty="0"/>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D0_9259F6FE.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vestuário, pessoa, ar livre, árvore&#10;&#10;Descrição gerada automaticamente">
            <a:extLst>
              <a:ext uri="{FF2B5EF4-FFF2-40B4-BE49-F238E27FC236}">
                <a16:creationId xmlns:a16="http://schemas.microsoft.com/office/drawing/2014/main" id="{374CEF8E-04B6-751C-2711-391BCFA62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6424" y="-60466"/>
            <a:ext cx="24491495" cy="13776466"/>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80601" y="-60466"/>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9090064"/>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2</a:t>
            </a:r>
          </a:p>
        </p:txBody>
      </p:sp>
      <p:sp>
        <p:nvSpPr>
          <p:cNvPr id="5" name="TextBox 1">
            <a:extLst>
              <a:ext uri="{FF2B5EF4-FFF2-40B4-BE49-F238E27FC236}">
                <a16:creationId xmlns:a16="http://schemas.microsoft.com/office/drawing/2014/main" id="{987F04DB-2B20-845B-5C51-DE62EBCE9A97}"/>
              </a:ext>
            </a:extLst>
          </p:cNvPr>
          <p:cNvSpPr txBox="1"/>
          <p:nvPr/>
        </p:nvSpPr>
        <p:spPr>
          <a:xfrm>
            <a:off x="2896732" y="10587969"/>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FEATURES VS. BENEFITS</a:t>
            </a:r>
          </a:p>
        </p:txBody>
      </p:sp>
    </p:spTree>
    <p:extLst>
      <p:ext uri="{BB962C8B-B14F-4D97-AF65-F5344CB8AC3E}">
        <p14:creationId xmlns:p14="http://schemas.microsoft.com/office/powerpoint/2010/main" val="2617275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2442607" y="468740"/>
            <a:ext cx="18866096" cy="2585323"/>
          </a:xfrm>
          <a:prstGeom prst="rect">
            <a:avLst/>
          </a:prstGeom>
          <a:noFill/>
        </p:spPr>
        <p:txBody>
          <a:bodyPr wrap="square" rtlCol="0">
            <a:spAutoFit/>
          </a:bodyPr>
          <a:lstStyle/>
          <a:p>
            <a:r>
              <a:rPr lang="en-US" sz="5400" dirty="0"/>
              <a:t>What sort of language will address the features or benefits of an implant that will have daily, meaningful impact for the client?</a:t>
            </a:r>
          </a:p>
        </p:txBody>
      </p:sp>
      <p:sp>
        <p:nvSpPr>
          <p:cNvPr id="6" name="TextBox 5">
            <a:extLst>
              <a:ext uri="{FF2B5EF4-FFF2-40B4-BE49-F238E27FC236}">
                <a16:creationId xmlns:a16="http://schemas.microsoft.com/office/drawing/2014/main" id="{B65038F5-CE92-4E79-8562-9CEEF278D7E9}"/>
              </a:ext>
            </a:extLst>
          </p:cNvPr>
          <p:cNvSpPr txBox="1"/>
          <p:nvPr/>
        </p:nvSpPr>
        <p:spPr>
          <a:xfrm>
            <a:off x="2431211" y="3054063"/>
            <a:ext cx="20498910" cy="8371523"/>
          </a:xfrm>
          <a:prstGeom prst="rect">
            <a:avLst/>
          </a:prstGeom>
          <a:noFill/>
        </p:spPr>
        <p:txBody>
          <a:bodyPr wrap="square" rtlCol="0">
            <a:spAutoFit/>
          </a:bodyPr>
          <a:lstStyle/>
          <a:p>
            <a:pPr marL="914400" indent="-1097280">
              <a:buFont typeface="+mj-lt"/>
              <a:buAutoNum type="arabicPeriod"/>
            </a:pPr>
            <a:r>
              <a:rPr lang="en-US" sz="4000" dirty="0">
                <a:latin typeface="+mn-lt"/>
              </a:rPr>
              <a:t>It contains progesterone </a:t>
            </a:r>
          </a:p>
          <a:p>
            <a:pPr marL="914400" indent="-1097280">
              <a:buFont typeface="+mj-lt"/>
              <a:buAutoNum type="arabicPeriod"/>
            </a:pPr>
            <a:r>
              <a:rPr lang="en-US" sz="4000" dirty="0">
                <a:latin typeface="+mn-lt"/>
              </a:rPr>
              <a:t>It thickens cervical mucus  </a:t>
            </a:r>
          </a:p>
          <a:p>
            <a:pPr marL="914400" indent="-1097280">
              <a:buFont typeface="+mj-lt"/>
              <a:buAutoNum type="arabicPeriod"/>
            </a:pPr>
            <a:r>
              <a:rPr lang="en-US" sz="4000" dirty="0">
                <a:solidFill>
                  <a:schemeClr val="accent3">
                    <a:lumMod val="75000"/>
                  </a:schemeClr>
                </a:solidFill>
                <a:latin typeface="+mn-lt"/>
              </a:rPr>
              <a:t>It is over 99% effective – </a:t>
            </a:r>
            <a:r>
              <a:rPr lang="en-US" sz="4000" i="1" dirty="0">
                <a:solidFill>
                  <a:schemeClr val="accent3">
                    <a:lumMod val="75000"/>
                  </a:schemeClr>
                </a:solidFill>
                <a:latin typeface="+mn-lt"/>
              </a:rPr>
              <a:t>It’s one of the most effective methods and will most certainly prevent you from an unwanted pregnancy</a:t>
            </a:r>
            <a:r>
              <a:rPr lang="en-US" sz="4000" i="1" dirty="0">
                <a:solidFill>
                  <a:schemeClr val="accent4"/>
                </a:solidFill>
                <a:latin typeface="+mn-lt"/>
              </a:rPr>
              <a:t>.</a:t>
            </a:r>
          </a:p>
          <a:p>
            <a:pPr marL="914400" indent="-1097280">
              <a:buFont typeface="+mj-lt"/>
              <a:buAutoNum type="arabicPeriod"/>
            </a:pPr>
            <a:r>
              <a:rPr lang="en-US" sz="4000" dirty="0">
                <a:latin typeface="+mn-lt"/>
              </a:rPr>
              <a:t>She is medically eligible   </a:t>
            </a:r>
          </a:p>
          <a:p>
            <a:pPr marL="914400" indent="-1097280">
              <a:buFont typeface="+mj-lt"/>
              <a:buAutoNum type="arabicPeriod"/>
            </a:pPr>
            <a:r>
              <a:rPr lang="en-US" sz="4000" dirty="0">
                <a:solidFill>
                  <a:schemeClr val="accent3">
                    <a:lumMod val="75000"/>
                  </a:schemeClr>
                </a:solidFill>
                <a:latin typeface="+mn-lt"/>
              </a:rPr>
              <a:t>It lasts for 3 to 5 years – </a:t>
            </a:r>
            <a:r>
              <a:rPr lang="en-US" sz="4000" i="1" dirty="0">
                <a:solidFill>
                  <a:schemeClr val="accent3">
                    <a:lumMod val="75000"/>
                  </a:schemeClr>
                </a:solidFill>
                <a:latin typeface="+mn-lt"/>
              </a:rPr>
              <a:t>Once you have it inserted, there’s nothing else you need to remember to do for it to work effectively for 3-5 years</a:t>
            </a:r>
          </a:p>
          <a:p>
            <a:pPr marL="914400" indent="-1097280">
              <a:buFont typeface="+mj-lt"/>
              <a:buAutoNum type="arabicPeriod"/>
            </a:pPr>
            <a:r>
              <a:rPr lang="en-US" sz="4000" dirty="0">
                <a:solidFill>
                  <a:schemeClr val="accent3">
                    <a:lumMod val="75000"/>
                  </a:schemeClr>
                </a:solidFill>
                <a:latin typeface="+mn-lt"/>
              </a:rPr>
              <a:t>Cost-efficient – </a:t>
            </a:r>
            <a:r>
              <a:rPr lang="en-US" sz="4000" i="1" dirty="0">
                <a:solidFill>
                  <a:schemeClr val="accent3">
                    <a:lumMod val="75000"/>
                  </a:schemeClr>
                </a:solidFill>
                <a:latin typeface="+mn-lt"/>
              </a:rPr>
              <a:t>Because this is not a method you have to replace often </a:t>
            </a:r>
            <a:r>
              <a:rPr lang="en-US" sz="4000" i="1" dirty="0">
                <a:solidFill>
                  <a:schemeClr val="accent3">
                    <a:lumMod val="75000"/>
                  </a:schemeClr>
                </a:solidFill>
              </a:rPr>
              <a:t>you only have to pay for it once every few years.</a:t>
            </a:r>
            <a:endParaRPr lang="en-US" sz="4000" i="1" dirty="0">
              <a:solidFill>
                <a:schemeClr val="accent3">
                  <a:lumMod val="75000"/>
                </a:schemeClr>
              </a:solidFill>
              <a:latin typeface="+mn-lt"/>
            </a:endParaRPr>
          </a:p>
          <a:p>
            <a:pPr marL="914400" indent="-1097280">
              <a:buFont typeface="+mj-lt"/>
              <a:buAutoNum type="arabicPeriod"/>
            </a:pPr>
            <a:r>
              <a:rPr lang="en-US" sz="4000" dirty="0">
                <a:latin typeface="+mn-lt"/>
              </a:rPr>
              <a:t>All her friends use it </a:t>
            </a:r>
          </a:p>
          <a:p>
            <a:pPr marL="914400" indent="-1097280">
              <a:buFont typeface="+mj-lt"/>
              <a:buAutoNum type="arabicPeriod"/>
            </a:pPr>
            <a:r>
              <a:rPr lang="en-US" sz="4000" dirty="0">
                <a:latin typeface="+mn-lt"/>
              </a:rPr>
              <a:t>It makes her feel confident she won’t get pregnant-</a:t>
            </a:r>
            <a:r>
              <a:rPr lang="en-US" sz="4000" dirty="0">
                <a:solidFill>
                  <a:schemeClr val="accent3"/>
                </a:solidFill>
                <a:latin typeface="+mn-lt"/>
              </a:rPr>
              <a:t>So she can live with peace of mind</a:t>
            </a:r>
            <a:endParaRPr lang="en-US" sz="4000" dirty="0">
              <a:latin typeface="+mn-lt"/>
            </a:endParaRPr>
          </a:p>
          <a:p>
            <a:pPr marL="914400" indent="-1097280">
              <a:buFont typeface="+mj-lt"/>
              <a:buAutoNum type="arabicPeriod"/>
            </a:pPr>
            <a:r>
              <a:rPr lang="en-US" sz="4000" dirty="0">
                <a:latin typeface="+mn-lt"/>
              </a:rPr>
              <a:t>She used it before </a:t>
            </a:r>
          </a:p>
          <a:p>
            <a:pPr marL="914400" indent="-1097280">
              <a:buFont typeface="+mj-lt"/>
              <a:buAutoNum type="arabicPeriod"/>
            </a:pPr>
            <a:r>
              <a:rPr lang="en-US" sz="4000" dirty="0">
                <a:latin typeface="+mn-lt"/>
              </a:rPr>
              <a:t>The provider told her it was the best method</a:t>
            </a:r>
          </a:p>
          <a:p>
            <a:endParaRPr lang="en-US" dirty="0"/>
          </a:p>
        </p:txBody>
      </p:sp>
    </p:spTree>
    <p:extLst>
      <p:ext uri="{BB962C8B-B14F-4D97-AF65-F5344CB8AC3E}">
        <p14:creationId xmlns:p14="http://schemas.microsoft.com/office/powerpoint/2010/main" val="1425164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78729"/>
          </a:xfrm>
        </p:spPr>
        <p:txBody>
          <a:bodyPr/>
          <a:lstStyle/>
          <a:p>
            <a:r>
              <a:rPr lang="en-US" dirty="0"/>
              <a:t>Module 2 findings</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4733604"/>
          </a:xfrm>
        </p:spPr>
        <p:txBody>
          <a:bodyPr/>
          <a:lstStyle/>
          <a:p>
            <a:pPr marL="571500" indent="-571500">
              <a:buBlip>
                <a:blip r:embed="rId3"/>
              </a:buBlip>
            </a:pPr>
            <a:r>
              <a:rPr lang="en-US" sz="4800" dirty="0">
                <a:solidFill>
                  <a:schemeClr val="tx1">
                    <a:lumMod val="75000"/>
                    <a:lumOff val="25000"/>
                  </a:schemeClr>
                </a:solidFill>
                <a:latin typeface="Roboto Light" panose="02000000000000000000" pitchFamily="2" charset="0"/>
              </a:rPr>
              <a:t>We should present the methods as </a:t>
            </a:r>
            <a:r>
              <a:rPr lang="en-US" sz="4800" b="1" dirty="0">
                <a:solidFill>
                  <a:schemeClr val="tx1">
                    <a:lumMod val="75000"/>
                    <a:lumOff val="25000"/>
                  </a:schemeClr>
                </a:solidFill>
                <a:latin typeface="Roboto Light" panose="02000000000000000000" pitchFamily="2" charset="0"/>
              </a:rPr>
              <a:t>users </a:t>
            </a:r>
            <a:r>
              <a:rPr lang="en-US" sz="4800" dirty="0">
                <a:solidFill>
                  <a:schemeClr val="tx1">
                    <a:lumMod val="75000"/>
                    <a:lumOff val="25000"/>
                  </a:schemeClr>
                </a:solidFill>
                <a:latin typeface="Roboto Light" panose="02000000000000000000" pitchFamily="2" charset="0"/>
              </a:rPr>
              <a:t>would do, not as your OB/GYN professor did</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r>
              <a:rPr lang="en-US" sz="4800" dirty="0">
                <a:solidFill>
                  <a:schemeClr val="tx1">
                    <a:lumMod val="75000"/>
                    <a:lumOff val="25000"/>
                  </a:schemeClr>
                </a:solidFill>
                <a:latin typeface="Roboto Light" panose="02000000000000000000" pitchFamily="2" charset="0"/>
              </a:rPr>
              <a:t>Use non-medical language that is easy for the client to understand.</a:t>
            </a:r>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endParaRPr lang="en-US" sz="4800" dirty="0">
              <a:solidFill>
                <a:schemeClr val="tx1">
                  <a:lumMod val="75000"/>
                  <a:lumOff val="25000"/>
                </a:schemeClr>
              </a:solidFill>
              <a:latin typeface="Roboto Light" panose="02000000000000000000" pitchFamily="2" charset="0"/>
            </a:endParaRPr>
          </a:p>
          <a:p>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r>
              <a:rPr lang="en-US" sz="4800" dirty="0">
                <a:solidFill>
                  <a:schemeClr val="tx1">
                    <a:lumMod val="75000"/>
                    <a:lumOff val="25000"/>
                  </a:schemeClr>
                </a:solidFill>
                <a:latin typeface="Roboto Light" panose="02000000000000000000" pitchFamily="2" charset="0"/>
              </a:rPr>
              <a:t>Speaking positively about methods is not a violation of informed choice, it’s just the opposite!</a:t>
            </a:r>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dirty="0"/>
          </a:p>
        </p:txBody>
      </p:sp>
    </p:spTree>
    <p:extLst>
      <p:ext uri="{BB962C8B-B14F-4D97-AF65-F5344CB8AC3E}">
        <p14:creationId xmlns:p14="http://schemas.microsoft.com/office/powerpoint/2010/main" val="1846251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625424" y="10098360"/>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2</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2225567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OBJECTIVE</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1" y="6007727"/>
            <a:ext cx="9190109" cy="2862322"/>
          </a:xfrm>
          <a:prstGeom prst="rect">
            <a:avLst/>
          </a:prstGeom>
        </p:spPr>
        <p:txBody>
          <a:bodyPr wrap="square">
            <a:spAutoFit/>
          </a:bodyPr>
          <a:lstStyle/>
          <a:p>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 know how to:</a:t>
            </a: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Describe contraceptive methods according to their benefits rather than just their features</a:t>
            </a: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2398912" y="1097360"/>
            <a:ext cx="15337704" cy="1754326"/>
          </a:xfrm>
          <a:prstGeom prst="rect">
            <a:avLst/>
          </a:prstGeom>
          <a:noFill/>
        </p:spPr>
        <p:txBody>
          <a:bodyPr wrap="square" rtlCol="0">
            <a:spAutoFit/>
          </a:bodyPr>
          <a:lstStyle/>
          <a:p>
            <a:r>
              <a:rPr lang="en-US" sz="5400" dirty="0"/>
              <a:t>Think about the last mobile phone you purchased. How did you decide which model you wanted?</a:t>
            </a:r>
          </a:p>
        </p:txBody>
      </p:sp>
      <p:sp>
        <p:nvSpPr>
          <p:cNvPr id="6" name="TextBox 5">
            <a:extLst>
              <a:ext uri="{FF2B5EF4-FFF2-40B4-BE49-F238E27FC236}">
                <a16:creationId xmlns:a16="http://schemas.microsoft.com/office/drawing/2014/main" id="{B65038F5-CE92-4E79-8562-9CEEF278D7E9}"/>
              </a:ext>
            </a:extLst>
          </p:cNvPr>
          <p:cNvSpPr txBox="1"/>
          <p:nvPr/>
        </p:nvSpPr>
        <p:spPr>
          <a:xfrm>
            <a:off x="2686944" y="3905672"/>
            <a:ext cx="15913768" cy="7755969"/>
          </a:xfrm>
          <a:prstGeom prst="rect">
            <a:avLst/>
          </a:prstGeom>
          <a:noFill/>
        </p:spPr>
        <p:txBody>
          <a:bodyPr wrap="square" rtlCol="0">
            <a:spAutoFit/>
          </a:bodyPr>
          <a:lstStyle/>
          <a:p>
            <a:pPr marL="1143000" indent="-1143000">
              <a:buFont typeface="+mj-lt"/>
              <a:buAutoNum type="arabicPeriod"/>
            </a:pPr>
            <a:r>
              <a:rPr lang="en-US" sz="4000" dirty="0">
                <a:latin typeface="+mn-lt"/>
              </a:rPr>
              <a:t>It had the most sophisticated microprocessor on the market</a:t>
            </a:r>
          </a:p>
          <a:p>
            <a:pPr marL="1143000" indent="-1143000">
              <a:buFont typeface="+mj-lt"/>
              <a:buAutoNum type="arabicPeriod"/>
            </a:pPr>
            <a:r>
              <a:rPr lang="en-US" sz="4000" dirty="0">
                <a:latin typeface="+mn-lt"/>
              </a:rPr>
              <a:t>It drops fewer calls than other phones</a:t>
            </a:r>
          </a:p>
          <a:p>
            <a:pPr marL="1143000" indent="-1143000">
              <a:buFont typeface="+mj-lt"/>
              <a:buAutoNum type="arabicPeriod"/>
            </a:pPr>
            <a:r>
              <a:rPr lang="en-US" sz="4000" dirty="0">
                <a:latin typeface="+mn-lt"/>
              </a:rPr>
              <a:t>It was compatible with other devices</a:t>
            </a:r>
          </a:p>
          <a:p>
            <a:pPr marL="1143000" indent="-1143000">
              <a:buFont typeface="+mj-lt"/>
              <a:buAutoNum type="arabicPeriod"/>
            </a:pPr>
            <a:r>
              <a:rPr lang="en-US" sz="4000" dirty="0">
                <a:latin typeface="+mn-lt"/>
              </a:rPr>
              <a:t>The antenna was made of copper </a:t>
            </a:r>
          </a:p>
          <a:p>
            <a:pPr marL="1143000" indent="-1143000">
              <a:buFont typeface="+mj-lt"/>
              <a:buAutoNum type="arabicPeriod"/>
            </a:pPr>
            <a:r>
              <a:rPr lang="en-US" sz="4000" dirty="0">
                <a:latin typeface="+mn-lt"/>
              </a:rPr>
              <a:t>It had the longest battery life</a:t>
            </a:r>
          </a:p>
          <a:p>
            <a:pPr marL="1143000" indent="-1143000">
              <a:buFont typeface="+mj-lt"/>
              <a:buAutoNum type="arabicPeriod"/>
            </a:pPr>
            <a:r>
              <a:rPr lang="en-US" sz="4000" dirty="0"/>
              <a:t>It had the best camera and picture quality </a:t>
            </a:r>
            <a:endParaRPr lang="en-US" sz="4000" dirty="0">
              <a:latin typeface="+mn-lt"/>
            </a:endParaRPr>
          </a:p>
          <a:p>
            <a:pPr marL="1143000" indent="-1143000">
              <a:buFont typeface="+mj-lt"/>
              <a:buAutoNum type="arabicPeriod"/>
            </a:pPr>
            <a:r>
              <a:rPr lang="en-US" sz="4000" dirty="0">
                <a:latin typeface="+mn-lt"/>
              </a:rPr>
              <a:t>It was the cheapest </a:t>
            </a:r>
          </a:p>
          <a:p>
            <a:pPr marL="1143000" indent="-1143000">
              <a:buFont typeface="+mj-lt"/>
              <a:buAutoNum type="arabicPeriod"/>
            </a:pPr>
            <a:r>
              <a:rPr lang="en-US" sz="4000" dirty="0">
                <a:latin typeface="+mn-lt"/>
              </a:rPr>
              <a:t>All my friends had it </a:t>
            </a:r>
          </a:p>
          <a:p>
            <a:pPr marL="1143000" indent="-1143000">
              <a:buFont typeface="+mj-lt"/>
              <a:buAutoNum type="arabicPeriod"/>
            </a:pPr>
            <a:r>
              <a:rPr lang="en-US" sz="4000" dirty="0">
                <a:latin typeface="+mn-lt"/>
              </a:rPr>
              <a:t>It makes me look cool</a:t>
            </a:r>
          </a:p>
          <a:p>
            <a:pPr marL="1143000" indent="-1143000">
              <a:buFont typeface="+mj-lt"/>
              <a:buAutoNum type="arabicPeriod"/>
            </a:pPr>
            <a:r>
              <a:rPr lang="en-US" sz="4000" dirty="0">
                <a:latin typeface="+mn-lt"/>
              </a:rPr>
              <a:t>I had the same kind before and I liked it, therefore why change? </a:t>
            </a:r>
          </a:p>
          <a:p>
            <a:pPr marL="1143000" indent="-1143000">
              <a:buFont typeface="+mj-lt"/>
              <a:buAutoNum type="arabicPeriod"/>
            </a:pPr>
            <a:r>
              <a:rPr lang="en-US" sz="4000" dirty="0">
                <a:latin typeface="+mn-lt"/>
              </a:rPr>
              <a:t>The salesperson told me it was the best phone on the market now</a:t>
            </a:r>
          </a:p>
          <a:p>
            <a:endParaRPr lang="en-US" dirty="0"/>
          </a:p>
        </p:txBody>
      </p:sp>
    </p:spTree>
    <p:extLst>
      <p:ext uri="{BB962C8B-B14F-4D97-AF65-F5344CB8AC3E}">
        <p14:creationId xmlns:p14="http://schemas.microsoft.com/office/powerpoint/2010/main" val="624966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49E55-317F-4701-961A-F3311524C7FA}"/>
              </a:ext>
            </a:extLst>
          </p:cNvPr>
          <p:cNvSpPr>
            <a:spLocks noGrp="1"/>
          </p:cNvSpPr>
          <p:nvPr>
            <p:ph type="title"/>
          </p:nvPr>
        </p:nvSpPr>
        <p:spPr>
          <a:xfrm>
            <a:off x="1360761" y="1241376"/>
            <a:ext cx="10528300" cy="1754326"/>
          </a:xfrm>
        </p:spPr>
        <p:txBody>
          <a:bodyPr/>
          <a:lstStyle/>
          <a:p>
            <a:r>
              <a:rPr lang="en-US" dirty="0"/>
              <a:t>Who focused on the consumer?</a:t>
            </a:r>
          </a:p>
        </p:txBody>
      </p:sp>
      <p:sp>
        <p:nvSpPr>
          <p:cNvPr id="3" name="Text Placeholder 2">
            <a:extLst>
              <a:ext uri="{FF2B5EF4-FFF2-40B4-BE49-F238E27FC236}">
                <a16:creationId xmlns:a16="http://schemas.microsoft.com/office/drawing/2014/main" id="{C6780165-7EC8-4465-AAB8-221B02ABCEB6}"/>
              </a:ext>
            </a:extLst>
          </p:cNvPr>
          <p:cNvSpPr>
            <a:spLocks noGrp="1"/>
          </p:cNvSpPr>
          <p:nvPr>
            <p:ph type="body" idx="1"/>
          </p:nvPr>
        </p:nvSpPr>
        <p:spPr>
          <a:xfrm>
            <a:off x="1360760" y="2988922"/>
            <a:ext cx="10327175" cy="11732443"/>
          </a:xfrm>
        </p:spPr>
        <p:txBody>
          <a:bodyPr/>
          <a:lstStyle/>
          <a:p>
            <a:pPr>
              <a:lnSpc>
                <a:spcPct val="100000"/>
              </a:lnSpc>
            </a:pPr>
            <a:r>
              <a:rPr lang="en-US" sz="4800" dirty="0">
                <a:latin typeface="+mn-lt"/>
              </a:rPr>
              <a:t>“Apple’s iPhone is a pocket-sized computer that uses installed applications to facilitate communication and access to information. The new iPhone 11 has a fingerprint-resistant oleophobic coating and a mobile operating system OS13. The iPhone 11 has optical image stabilization for 12-megapixel camera with auto-focus and double camera, HD video recording, an A13 Bionic processor, and either 256GB storage or the basic 64GB.”</a:t>
            </a:r>
          </a:p>
          <a:p>
            <a:endParaRPr lang="en-US" dirty="0"/>
          </a:p>
        </p:txBody>
      </p:sp>
      <p:cxnSp>
        <p:nvCxnSpPr>
          <p:cNvPr id="5" name="Straight Connector 4">
            <a:extLst>
              <a:ext uri="{FF2B5EF4-FFF2-40B4-BE49-F238E27FC236}">
                <a16:creationId xmlns:a16="http://schemas.microsoft.com/office/drawing/2014/main" id="{B5A17FC6-AE19-4AAF-ADFD-9F50286D7BD7}"/>
              </a:ext>
            </a:extLst>
          </p:cNvPr>
          <p:cNvCxnSpPr/>
          <p:nvPr/>
        </p:nvCxnSpPr>
        <p:spPr>
          <a:xfrm>
            <a:off x="11687944" y="3410881"/>
            <a:ext cx="0" cy="840097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 Placeholder 2">
            <a:extLst>
              <a:ext uri="{FF2B5EF4-FFF2-40B4-BE49-F238E27FC236}">
                <a16:creationId xmlns:a16="http://schemas.microsoft.com/office/drawing/2014/main" id="{953D5E54-AD3C-404D-B439-13FF22CCCB1A}"/>
              </a:ext>
            </a:extLst>
          </p:cNvPr>
          <p:cNvSpPr txBox="1">
            <a:spLocks/>
          </p:cNvSpPr>
          <p:nvPr/>
        </p:nvSpPr>
        <p:spPr>
          <a:xfrm>
            <a:off x="12178564" y="2026577"/>
            <a:ext cx="11030657" cy="11732443"/>
          </a:xfrm>
          <a:prstGeom prst="rect">
            <a:avLst/>
          </a:prstGeom>
        </p:spPr>
        <p:txBody>
          <a:bodyPr vert="horz" wrap="square" lIns="91440" tIns="45720" rIns="91440" bIns="45720" rtlCol="0">
            <a:spAutoFit/>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00000"/>
              </a:lnSpc>
            </a:pPr>
            <a:r>
              <a:rPr lang="en-US" sz="4800" dirty="0">
                <a:latin typeface="+mn-lt"/>
              </a:rPr>
              <a:t>“iPhone 11 dramatically improves the most important aspects of the iPhone experience. It has a new double camera so you can take better photos and broaden your horizons. It also has more storage to save all your photos and videos. With its performance and battery life that gives you power all day, you’ll spend more time doing what you like and less time charging. Immersive stereo speakers let you use your phone to start a party anywhere. It is water-resistant, so this summer you can relax using your phone by the pool or on the beach!”</a:t>
            </a:r>
          </a:p>
          <a:p>
            <a:endParaRPr lang="en-US" dirty="0"/>
          </a:p>
        </p:txBody>
      </p:sp>
    </p:spTree>
    <p:extLst>
      <p:ext uri="{BB962C8B-B14F-4D97-AF65-F5344CB8AC3E}">
        <p14:creationId xmlns:p14="http://schemas.microsoft.com/office/powerpoint/2010/main" val="2455369470"/>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2398912" y="1097360"/>
            <a:ext cx="15337704" cy="1754326"/>
          </a:xfrm>
          <a:prstGeom prst="rect">
            <a:avLst/>
          </a:prstGeom>
          <a:noFill/>
        </p:spPr>
        <p:txBody>
          <a:bodyPr wrap="square" rtlCol="0">
            <a:spAutoFit/>
          </a:bodyPr>
          <a:lstStyle/>
          <a:p>
            <a:r>
              <a:rPr lang="en-US" sz="5400" dirty="0"/>
              <a:t>Why would a client choose a contraceptive implant?</a:t>
            </a:r>
          </a:p>
        </p:txBody>
      </p:sp>
      <p:sp>
        <p:nvSpPr>
          <p:cNvPr id="6" name="TextBox 5">
            <a:extLst>
              <a:ext uri="{FF2B5EF4-FFF2-40B4-BE49-F238E27FC236}">
                <a16:creationId xmlns:a16="http://schemas.microsoft.com/office/drawing/2014/main" id="{B65038F5-CE92-4E79-8562-9CEEF278D7E9}"/>
              </a:ext>
            </a:extLst>
          </p:cNvPr>
          <p:cNvSpPr txBox="1"/>
          <p:nvPr/>
        </p:nvSpPr>
        <p:spPr>
          <a:xfrm>
            <a:off x="2686944" y="3905672"/>
            <a:ext cx="15913768" cy="6524863"/>
          </a:xfrm>
          <a:prstGeom prst="rect">
            <a:avLst/>
          </a:prstGeom>
          <a:noFill/>
        </p:spPr>
        <p:txBody>
          <a:bodyPr wrap="square" rtlCol="0">
            <a:spAutoFit/>
          </a:bodyPr>
          <a:lstStyle/>
          <a:p>
            <a:pPr marL="914400" indent="-1097280">
              <a:buFont typeface="+mj-lt"/>
              <a:buAutoNum type="arabicPeriod"/>
            </a:pPr>
            <a:r>
              <a:rPr lang="en-US" sz="4000" dirty="0">
                <a:latin typeface="+mn-lt"/>
              </a:rPr>
              <a:t>It contains progesterone </a:t>
            </a:r>
          </a:p>
          <a:p>
            <a:pPr marL="914400" indent="-1097280">
              <a:buFont typeface="+mj-lt"/>
              <a:buAutoNum type="arabicPeriod"/>
            </a:pPr>
            <a:r>
              <a:rPr lang="en-US" sz="4000" dirty="0">
                <a:latin typeface="+mn-lt"/>
              </a:rPr>
              <a:t>It thickens cervical mucus  </a:t>
            </a:r>
          </a:p>
          <a:p>
            <a:pPr marL="914400" indent="-1097280">
              <a:buFont typeface="+mj-lt"/>
              <a:buAutoNum type="arabicPeriod"/>
            </a:pPr>
            <a:r>
              <a:rPr lang="en-US" sz="4000">
                <a:latin typeface="+mn-lt"/>
              </a:rPr>
              <a:t>It is over 99% effective</a:t>
            </a:r>
          </a:p>
          <a:p>
            <a:pPr marL="914400" indent="-1097280">
              <a:buFont typeface="+mj-lt"/>
              <a:buAutoNum type="arabicPeriod"/>
            </a:pPr>
            <a:r>
              <a:rPr lang="en-US" sz="4000" dirty="0">
                <a:latin typeface="+mn-lt"/>
              </a:rPr>
              <a:t>She is medically eligible   </a:t>
            </a:r>
          </a:p>
          <a:p>
            <a:pPr marL="914400" indent="-1097280">
              <a:buFont typeface="+mj-lt"/>
              <a:buAutoNum type="arabicPeriod"/>
            </a:pPr>
            <a:r>
              <a:rPr lang="en-US" sz="4000" dirty="0">
                <a:latin typeface="+mn-lt"/>
              </a:rPr>
              <a:t>It lasts for 3 to 5 years</a:t>
            </a:r>
          </a:p>
          <a:p>
            <a:pPr marL="914400" indent="-1097280">
              <a:buFont typeface="+mj-lt"/>
              <a:buAutoNum type="arabicPeriod"/>
            </a:pPr>
            <a:r>
              <a:rPr lang="en-US" sz="4000" dirty="0">
                <a:latin typeface="+mn-lt"/>
              </a:rPr>
              <a:t>Cost-efficient</a:t>
            </a:r>
          </a:p>
          <a:p>
            <a:pPr marL="914400" indent="-1097280">
              <a:buFont typeface="+mj-lt"/>
              <a:buAutoNum type="arabicPeriod"/>
            </a:pPr>
            <a:r>
              <a:rPr lang="en-US" sz="4000" dirty="0">
                <a:latin typeface="+mn-lt"/>
              </a:rPr>
              <a:t>All her friends use it </a:t>
            </a:r>
          </a:p>
          <a:p>
            <a:pPr marL="914400" indent="-1097280">
              <a:buFont typeface="+mj-lt"/>
              <a:buAutoNum type="arabicPeriod"/>
            </a:pPr>
            <a:r>
              <a:rPr lang="en-US" sz="4000" dirty="0">
                <a:latin typeface="+mn-lt"/>
              </a:rPr>
              <a:t>It makes her feel confident she won’t get pregnant</a:t>
            </a:r>
          </a:p>
          <a:p>
            <a:pPr marL="914400" indent="-1097280">
              <a:buFont typeface="+mj-lt"/>
              <a:buAutoNum type="arabicPeriod"/>
            </a:pPr>
            <a:r>
              <a:rPr lang="en-US" sz="4000" dirty="0">
                <a:latin typeface="+mn-lt"/>
              </a:rPr>
              <a:t>She used it before </a:t>
            </a:r>
          </a:p>
          <a:p>
            <a:pPr marL="914400" indent="-1097280">
              <a:buFont typeface="+mj-lt"/>
              <a:buAutoNum type="arabicPeriod"/>
            </a:pPr>
            <a:r>
              <a:rPr lang="en-US" sz="4000" dirty="0">
                <a:latin typeface="+mn-lt"/>
              </a:rPr>
              <a:t>The provider told her it was the best method</a:t>
            </a:r>
          </a:p>
          <a:p>
            <a:endParaRPr lang="en-US" dirty="0"/>
          </a:p>
        </p:txBody>
      </p:sp>
    </p:spTree>
    <p:extLst>
      <p:ext uri="{BB962C8B-B14F-4D97-AF65-F5344CB8AC3E}">
        <p14:creationId xmlns:p14="http://schemas.microsoft.com/office/powerpoint/2010/main" val="3083352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49E55-317F-4701-961A-F3311524C7FA}"/>
              </a:ext>
            </a:extLst>
          </p:cNvPr>
          <p:cNvSpPr>
            <a:spLocks noGrp="1"/>
          </p:cNvSpPr>
          <p:nvPr>
            <p:ph type="title"/>
          </p:nvPr>
        </p:nvSpPr>
        <p:spPr>
          <a:xfrm>
            <a:off x="1360761" y="1241376"/>
            <a:ext cx="10528300" cy="1754326"/>
          </a:xfrm>
        </p:spPr>
        <p:txBody>
          <a:bodyPr/>
          <a:lstStyle/>
          <a:p>
            <a:r>
              <a:rPr lang="en-US" dirty="0"/>
              <a:t>Who Focused on the client?</a:t>
            </a:r>
          </a:p>
        </p:txBody>
      </p:sp>
      <p:sp>
        <p:nvSpPr>
          <p:cNvPr id="3" name="Text Placeholder 2">
            <a:extLst>
              <a:ext uri="{FF2B5EF4-FFF2-40B4-BE49-F238E27FC236}">
                <a16:creationId xmlns:a16="http://schemas.microsoft.com/office/drawing/2014/main" id="{C6780165-7EC8-4465-AAB8-221B02ABCEB6}"/>
              </a:ext>
            </a:extLst>
          </p:cNvPr>
          <p:cNvSpPr>
            <a:spLocks noGrp="1"/>
          </p:cNvSpPr>
          <p:nvPr>
            <p:ph type="body" idx="1"/>
          </p:nvPr>
        </p:nvSpPr>
        <p:spPr>
          <a:xfrm>
            <a:off x="1447676" y="2753544"/>
            <a:ext cx="9880221" cy="10993779"/>
          </a:xfrm>
        </p:spPr>
        <p:txBody>
          <a:bodyPr/>
          <a:lstStyle/>
          <a:p>
            <a:pPr>
              <a:lnSpc>
                <a:spcPct val="100000"/>
              </a:lnSpc>
            </a:pPr>
            <a:r>
              <a:rPr lang="en-US" sz="4800" dirty="0">
                <a:latin typeface="+mn-lt"/>
              </a:rPr>
              <a:t>“The Copper T 380A is approved for 10–12 years of use. It is a flexible plastic device that contains copper, which inhibits mobility of sperm and prevents them from reaching the egg released by ovary, thus preventing pregnancy. It must be inserted into the uterus and removed by a trained provider. It can be used by breastfeeding women and inserted  in the first 48 hours after birth or from 4 weeks post-partum. Cannot be used if you have a current STI.”</a:t>
            </a:r>
          </a:p>
          <a:p>
            <a:endParaRPr lang="en-US" dirty="0"/>
          </a:p>
        </p:txBody>
      </p:sp>
      <p:cxnSp>
        <p:nvCxnSpPr>
          <p:cNvPr id="5" name="Straight Connector 4">
            <a:extLst>
              <a:ext uri="{FF2B5EF4-FFF2-40B4-BE49-F238E27FC236}">
                <a16:creationId xmlns:a16="http://schemas.microsoft.com/office/drawing/2014/main" id="{B5A17FC6-AE19-4AAF-ADFD-9F50286D7BD7}"/>
              </a:ext>
            </a:extLst>
          </p:cNvPr>
          <p:cNvCxnSpPr/>
          <p:nvPr/>
        </p:nvCxnSpPr>
        <p:spPr>
          <a:xfrm>
            <a:off x="11687944" y="3410881"/>
            <a:ext cx="0" cy="840097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 Placeholder 2">
            <a:extLst>
              <a:ext uri="{FF2B5EF4-FFF2-40B4-BE49-F238E27FC236}">
                <a16:creationId xmlns:a16="http://schemas.microsoft.com/office/drawing/2014/main" id="{953D5E54-AD3C-404D-B439-13FF22CCCB1A}"/>
              </a:ext>
            </a:extLst>
          </p:cNvPr>
          <p:cNvSpPr txBox="1">
            <a:spLocks/>
          </p:cNvSpPr>
          <p:nvPr/>
        </p:nvSpPr>
        <p:spPr>
          <a:xfrm>
            <a:off x="12408024" y="3410881"/>
            <a:ext cx="9520188" cy="8039124"/>
          </a:xfrm>
          <a:prstGeom prst="rect">
            <a:avLst/>
          </a:prstGeom>
        </p:spPr>
        <p:txBody>
          <a:bodyPr vert="horz" wrap="square" lIns="91440" tIns="45720" rIns="91440" bIns="45720" rtlCol="0">
            <a:spAutoFit/>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00000"/>
              </a:lnSpc>
            </a:pPr>
            <a:r>
              <a:rPr lang="en-US" sz="4800" dirty="0">
                <a:latin typeface="+mn-lt"/>
              </a:rPr>
              <a:t>“The IUD is one of the easiest methods to use with the fewest side effects. After it is inserted, you do not have to do anything to make it work, leaving you free to focus on your other activities. You can come back for removal at any time, and after removal it’s possible to get pregnant right away.”</a:t>
            </a:r>
          </a:p>
          <a:p>
            <a:endParaRPr lang="en-US" dirty="0"/>
          </a:p>
        </p:txBody>
      </p:sp>
    </p:spTree>
    <p:extLst>
      <p:ext uri="{BB962C8B-B14F-4D97-AF65-F5344CB8AC3E}">
        <p14:creationId xmlns:p14="http://schemas.microsoft.com/office/powerpoint/2010/main" val="3905741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15" name="Gráfico 14" descr="Balão de fala com preenchimento sólido">
            <a:extLst>
              <a:ext uri="{FF2B5EF4-FFF2-40B4-BE49-F238E27FC236}">
                <a16:creationId xmlns:a16="http://schemas.microsoft.com/office/drawing/2014/main" id="{69A5BA71-A78B-748F-682E-CBA6D5B1EE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01734" y="4705377"/>
            <a:ext cx="1458487" cy="1458487"/>
          </a:xfrm>
          <a:prstGeom prst="rect">
            <a:avLst/>
          </a:prstGeom>
        </p:spPr>
      </p:pic>
      <p:pic>
        <p:nvPicPr>
          <p:cNvPr id="17" name="Gráfico 16" descr="Utilizadores com preenchimento sólido">
            <a:extLst>
              <a:ext uri="{FF2B5EF4-FFF2-40B4-BE49-F238E27FC236}">
                <a16:creationId xmlns:a16="http://schemas.microsoft.com/office/drawing/2014/main" id="{2E2548B0-4816-76E8-1C2A-1758A360A8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770596" y="5565138"/>
            <a:ext cx="1662275" cy="1662275"/>
          </a:xfrm>
          <a:prstGeom prst="rect">
            <a:avLst/>
          </a:prstGeom>
        </p:spPr>
      </p:pic>
      <p:pic>
        <p:nvPicPr>
          <p:cNvPr id="5" name="Imagem 4" descr="Uma imagem com vestuário, em pé, sapatos, pessoa&#10;&#10;Descrição gerada automaticamente">
            <a:extLst>
              <a:ext uri="{FF2B5EF4-FFF2-40B4-BE49-F238E27FC236}">
                <a16:creationId xmlns:a16="http://schemas.microsoft.com/office/drawing/2014/main" id="{D3524D4B-3FFB-3BA9-CE47-D047357AF830}"/>
              </a:ext>
            </a:extLst>
          </p:cNvPr>
          <p:cNvPicPr>
            <a:picLocks noChangeAspect="1"/>
          </p:cNvPicPr>
          <p:nvPr/>
        </p:nvPicPr>
        <p:blipFill rotWithShape="1">
          <a:blip r:embed="rId8">
            <a:extLst>
              <a:ext uri="{28A0092B-C50C-407E-A947-70E740481C1C}">
                <a14:useLocalDpi xmlns:a14="http://schemas.microsoft.com/office/drawing/2010/main" val="0"/>
              </a:ext>
            </a:extLst>
          </a:blip>
          <a:srcRect l="11742" r="56213" b="55153"/>
          <a:stretch/>
        </p:blipFill>
        <p:spPr>
          <a:xfrm flipH="1">
            <a:off x="14335308" y="4705377"/>
            <a:ext cx="11446147" cy="9010623"/>
          </a:xfrm>
          <a:prstGeom prst="rect">
            <a:avLst/>
          </a:prstGeom>
        </p:spPr>
      </p:pic>
      <p:grpSp>
        <p:nvGrpSpPr>
          <p:cNvPr id="6" name="Agrupar 5">
            <a:extLst>
              <a:ext uri="{FF2B5EF4-FFF2-40B4-BE49-F238E27FC236}">
                <a16:creationId xmlns:a16="http://schemas.microsoft.com/office/drawing/2014/main" id="{EF9AC154-C6D0-40DE-97D7-195284FC5B68}"/>
              </a:ext>
            </a:extLst>
          </p:cNvPr>
          <p:cNvGrpSpPr/>
          <p:nvPr/>
        </p:nvGrpSpPr>
        <p:grpSpPr>
          <a:xfrm>
            <a:off x="1323779" y="6163864"/>
            <a:ext cx="12536563" cy="3141366"/>
            <a:chOff x="1465470" y="10075034"/>
            <a:chExt cx="7585583" cy="5685124"/>
          </a:xfrm>
          <a:solidFill>
            <a:srgbClr val="16AD6A"/>
          </a:solidFill>
        </p:grpSpPr>
        <p:sp>
          <p:nvSpPr>
            <p:cNvPr id="7" name="Retângulo: Cantos Arredondados 6">
              <a:extLst>
                <a:ext uri="{FF2B5EF4-FFF2-40B4-BE49-F238E27FC236}">
                  <a16:creationId xmlns:a16="http://schemas.microsoft.com/office/drawing/2014/main" id="{192D23A6-E23B-AD98-CBB8-1064686443B7}"/>
                </a:ext>
              </a:extLst>
            </p:cNvPr>
            <p:cNvSpPr/>
            <p:nvPr/>
          </p:nvSpPr>
          <p:spPr>
            <a:xfrm>
              <a:off x="1465470" y="10075034"/>
              <a:ext cx="7585583" cy="5685124"/>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CaixaDeTexto 7">
              <a:extLst>
                <a:ext uri="{FF2B5EF4-FFF2-40B4-BE49-F238E27FC236}">
                  <a16:creationId xmlns:a16="http://schemas.microsoft.com/office/drawing/2014/main" id="{A87D671C-96A7-2594-9547-EA00C538ED46}"/>
                </a:ext>
              </a:extLst>
            </p:cNvPr>
            <p:cNvSpPr txBox="1"/>
            <p:nvPr/>
          </p:nvSpPr>
          <p:spPr>
            <a:xfrm>
              <a:off x="1960732" y="11048525"/>
              <a:ext cx="6595059" cy="3843315"/>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The second example speaks about the benefits of the IUD in a way that relates them to a typical users’ life and language. </a:t>
              </a:r>
            </a:p>
          </p:txBody>
        </p:sp>
      </p:grpSp>
      <p:pic>
        <p:nvPicPr>
          <p:cNvPr id="9" name="Imagem 8" descr="Uma imagem com Gráficos, Tipo de letra, design gráfico, círculo&#10;&#10;Descrição gerada automaticamente">
            <a:extLst>
              <a:ext uri="{FF2B5EF4-FFF2-40B4-BE49-F238E27FC236}">
                <a16:creationId xmlns:a16="http://schemas.microsoft.com/office/drawing/2014/main" id="{5DDB2DE0-6E9A-8668-4ACD-3EAD9E8A4F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1" name="TextBox 1">
            <a:extLst>
              <a:ext uri="{FF2B5EF4-FFF2-40B4-BE49-F238E27FC236}">
                <a16:creationId xmlns:a16="http://schemas.microsoft.com/office/drawing/2014/main" id="{05EEA1B7-C456-58A1-35DC-9F93B1B16518}"/>
              </a:ext>
            </a:extLst>
          </p:cNvPr>
          <p:cNvSpPr txBox="1"/>
          <p:nvPr/>
        </p:nvSpPr>
        <p:spPr>
          <a:xfrm>
            <a:off x="1500109" y="640030"/>
            <a:ext cx="20451353"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WHO SAID IT BETTER?</a:t>
            </a:r>
          </a:p>
        </p:txBody>
      </p:sp>
    </p:spTree>
    <p:extLst>
      <p:ext uri="{BB962C8B-B14F-4D97-AF65-F5344CB8AC3E}">
        <p14:creationId xmlns:p14="http://schemas.microsoft.com/office/powerpoint/2010/main" val="429016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15" name="Gráfico 14" descr="Balão de fala com preenchimento sólido">
            <a:extLst>
              <a:ext uri="{FF2B5EF4-FFF2-40B4-BE49-F238E27FC236}">
                <a16:creationId xmlns:a16="http://schemas.microsoft.com/office/drawing/2014/main" id="{69A5BA71-A78B-748F-682E-CBA6D5B1EE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01734" y="4705377"/>
            <a:ext cx="1458487" cy="1458487"/>
          </a:xfrm>
          <a:prstGeom prst="rect">
            <a:avLst/>
          </a:prstGeom>
        </p:spPr>
      </p:pic>
      <p:pic>
        <p:nvPicPr>
          <p:cNvPr id="17" name="Gráfico 16" descr="Utilizadores com preenchimento sólido">
            <a:extLst>
              <a:ext uri="{FF2B5EF4-FFF2-40B4-BE49-F238E27FC236}">
                <a16:creationId xmlns:a16="http://schemas.microsoft.com/office/drawing/2014/main" id="{2E2548B0-4816-76E8-1C2A-1758A360A8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770596" y="5565138"/>
            <a:ext cx="1662275" cy="1662275"/>
          </a:xfrm>
          <a:prstGeom prst="rect">
            <a:avLst/>
          </a:prstGeom>
        </p:spPr>
      </p:pic>
      <p:pic>
        <p:nvPicPr>
          <p:cNvPr id="5" name="Imagem 4" descr="Uma imagem com vestuário, em pé, sapatos, pessoa&#10;&#10;Descrição gerada automaticamente">
            <a:extLst>
              <a:ext uri="{FF2B5EF4-FFF2-40B4-BE49-F238E27FC236}">
                <a16:creationId xmlns:a16="http://schemas.microsoft.com/office/drawing/2014/main" id="{D3524D4B-3FFB-3BA9-CE47-D047357AF830}"/>
              </a:ext>
            </a:extLst>
          </p:cNvPr>
          <p:cNvPicPr>
            <a:picLocks noChangeAspect="1"/>
          </p:cNvPicPr>
          <p:nvPr/>
        </p:nvPicPr>
        <p:blipFill rotWithShape="1">
          <a:blip r:embed="rId8">
            <a:extLst>
              <a:ext uri="{28A0092B-C50C-407E-A947-70E740481C1C}">
                <a14:useLocalDpi xmlns:a14="http://schemas.microsoft.com/office/drawing/2010/main" val="0"/>
              </a:ext>
            </a:extLst>
          </a:blip>
          <a:srcRect l="11742" r="56213" b="55153"/>
          <a:stretch/>
        </p:blipFill>
        <p:spPr>
          <a:xfrm flipH="1">
            <a:off x="14335308" y="4705377"/>
            <a:ext cx="11446147" cy="9010623"/>
          </a:xfrm>
          <a:prstGeom prst="rect">
            <a:avLst/>
          </a:prstGeom>
        </p:spPr>
      </p:pic>
      <p:grpSp>
        <p:nvGrpSpPr>
          <p:cNvPr id="9" name="Agrupar 8">
            <a:extLst>
              <a:ext uri="{FF2B5EF4-FFF2-40B4-BE49-F238E27FC236}">
                <a16:creationId xmlns:a16="http://schemas.microsoft.com/office/drawing/2014/main" id="{A7D2B003-F00A-A7CF-A6CC-41D6DD704E66}"/>
              </a:ext>
            </a:extLst>
          </p:cNvPr>
          <p:cNvGrpSpPr/>
          <p:nvPr/>
        </p:nvGrpSpPr>
        <p:grpSpPr>
          <a:xfrm>
            <a:off x="1383176" y="5372867"/>
            <a:ext cx="12536563" cy="4708980"/>
            <a:chOff x="1465470" y="10075034"/>
            <a:chExt cx="7585583" cy="8522132"/>
          </a:xfrm>
          <a:solidFill>
            <a:srgbClr val="16AD6A"/>
          </a:solidFill>
        </p:grpSpPr>
        <p:sp>
          <p:nvSpPr>
            <p:cNvPr id="10" name="Retângulo: Cantos Arredondados 9">
              <a:extLst>
                <a:ext uri="{FF2B5EF4-FFF2-40B4-BE49-F238E27FC236}">
                  <a16:creationId xmlns:a16="http://schemas.microsoft.com/office/drawing/2014/main" id="{7ADD2005-C17E-CAFA-69F7-1010B2412D13}"/>
                </a:ext>
              </a:extLst>
            </p:cNvPr>
            <p:cNvSpPr/>
            <p:nvPr/>
          </p:nvSpPr>
          <p:spPr>
            <a:xfrm>
              <a:off x="1465470" y="10075034"/>
              <a:ext cx="7585583" cy="8522132"/>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272369E4-0B60-ABB0-C7CA-8F41850F658C}"/>
                </a:ext>
              </a:extLst>
            </p:cNvPr>
            <p:cNvSpPr txBox="1"/>
            <p:nvPr/>
          </p:nvSpPr>
          <p:spPr>
            <a:xfrm>
              <a:off x="1713101" y="11192296"/>
              <a:ext cx="7090321" cy="6294125"/>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It’s important to listen to what the client wants and needs in a contraceptive and then​ present FP methods to her in a way that will allow her to understand how the benefits of various methods relate to her life. </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034DA82E-B118-6831-47A0-430623991A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814317ED-E18F-F66B-307E-053567A393A7}"/>
              </a:ext>
            </a:extLst>
          </p:cNvPr>
          <p:cNvSpPr txBox="1"/>
          <p:nvPr/>
        </p:nvSpPr>
        <p:spPr>
          <a:xfrm>
            <a:off x="1500109" y="640030"/>
            <a:ext cx="20451353" cy="2308324"/>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WHO SAID IT BETTER?</a:t>
            </a:r>
          </a:p>
          <a:p>
            <a:endParaRPr lang="en-US" sz="7200" b="1" dirty="0">
              <a:solidFill>
                <a:srgbClr val="4EA4A2"/>
              </a:solidFill>
              <a:latin typeface="Poppins" pitchFamily="2" charset="77"/>
              <a:cs typeface="Poppins" pitchFamily="2" charset="77"/>
            </a:endParaRPr>
          </a:p>
        </p:txBody>
      </p:sp>
    </p:spTree>
    <p:extLst>
      <p:ext uri="{BB962C8B-B14F-4D97-AF65-F5344CB8AC3E}">
        <p14:creationId xmlns:p14="http://schemas.microsoft.com/office/powerpoint/2010/main" val="451035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025977-585E-4389-9B0A-AFCE11EB5667}"/>
              </a:ext>
            </a:extLst>
          </p:cNvPr>
          <p:cNvSpPr txBox="1"/>
          <p:nvPr/>
        </p:nvSpPr>
        <p:spPr>
          <a:xfrm>
            <a:off x="2326904" y="1529408"/>
            <a:ext cx="18794088" cy="1754326"/>
          </a:xfrm>
          <a:prstGeom prst="rect">
            <a:avLst/>
          </a:prstGeom>
          <a:noFill/>
        </p:spPr>
        <p:txBody>
          <a:bodyPr wrap="square" rtlCol="0">
            <a:spAutoFit/>
          </a:bodyPr>
          <a:lstStyle/>
          <a:p>
            <a:r>
              <a:rPr lang="en-US" sz="5400" b="0" dirty="0"/>
              <a:t>Which types of information do people use more to make decisions in their daily lives?</a:t>
            </a:r>
            <a:endParaRPr lang="en-US" sz="5400" dirty="0"/>
          </a:p>
        </p:txBody>
      </p:sp>
      <p:sp>
        <p:nvSpPr>
          <p:cNvPr id="5" name="TextBox 4">
            <a:extLst>
              <a:ext uri="{FF2B5EF4-FFF2-40B4-BE49-F238E27FC236}">
                <a16:creationId xmlns:a16="http://schemas.microsoft.com/office/drawing/2014/main" id="{7567A7FE-7523-42C9-ABC8-F8CBC7FE9170}"/>
              </a:ext>
            </a:extLst>
          </p:cNvPr>
          <p:cNvSpPr txBox="1"/>
          <p:nvPr/>
        </p:nvSpPr>
        <p:spPr>
          <a:xfrm>
            <a:off x="3263008" y="4769768"/>
            <a:ext cx="5112568" cy="1569660"/>
          </a:xfrm>
          <a:prstGeom prst="rect">
            <a:avLst/>
          </a:prstGeom>
          <a:solidFill>
            <a:schemeClr val="accent5"/>
          </a:solidFill>
        </p:spPr>
        <p:txBody>
          <a:bodyPr wrap="square" rtlCol="0">
            <a:spAutoFit/>
          </a:bodyPr>
          <a:lstStyle/>
          <a:p>
            <a:r>
              <a:rPr lang="en-US" sz="9600" dirty="0"/>
              <a:t>Features</a:t>
            </a:r>
          </a:p>
        </p:txBody>
      </p:sp>
      <p:sp>
        <p:nvSpPr>
          <p:cNvPr id="6" name="TextBox 5">
            <a:extLst>
              <a:ext uri="{FF2B5EF4-FFF2-40B4-BE49-F238E27FC236}">
                <a16:creationId xmlns:a16="http://schemas.microsoft.com/office/drawing/2014/main" id="{EF20F714-EC35-43E7-84C1-6389ED20EBAD}"/>
              </a:ext>
            </a:extLst>
          </p:cNvPr>
          <p:cNvSpPr txBox="1"/>
          <p:nvPr/>
        </p:nvSpPr>
        <p:spPr>
          <a:xfrm>
            <a:off x="12221962" y="4769768"/>
            <a:ext cx="5112568" cy="1569660"/>
          </a:xfrm>
          <a:prstGeom prst="rect">
            <a:avLst/>
          </a:prstGeom>
          <a:solidFill>
            <a:schemeClr val="accent4"/>
          </a:solidFill>
        </p:spPr>
        <p:txBody>
          <a:bodyPr wrap="square" rtlCol="0">
            <a:spAutoFit/>
          </a:bodyPr>
          <a:lstStyle/>
          <a:p>
            <a:r>
              <a:rPr lang="en-US" sz="9600" dirty="0"/>
              <a:t>Benefits</a:t>
            </a:r>
          </a:p>
        </p:txBody>
      </p:sp>
      <p:sp>
        <p:nvSpPr>
          <p:cNvPr id="8" name="TextBox 7">
            <a:extLst>
              <a:ext uri="{FF2B5EF4-FFF2-40B4-BE49-F238E27FC236}">
                <a16:creationId xmlns:a16="http://schemas.microsoft.com/office/drawing/2014/main" id="{6B21D461-AA72-4B82-9A24-601C2DE16907}"/>
              </a:ext>
            </a:extLst>
          </p:cNvPr>
          <p:cNvSpPr txBox="1"/>
          <p:nvPr/>
        </p:nvSpPr>
        <p:spPr>
          <a:xfrm>
            <a:off x="3263008" y="7218040"/>
            <a:ext cx="5616624" cy="4062651"/>
          </a:xfrm>
          <a:prstGeom prst="rect">
            <a:avLst/>
          </a:prstGeom>
          <a:noFill/>
        </p:spPr>
        <p:txBody>
          <a:bodyPr wrap="square" rtlCol="0">
            <a:spAutoFit/>
          </a:bodyPr>
          <a:lstStyle/>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What is it made of</a:t>
            </a:r>
          </a:p>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long does it last</a:t>
            </a:r>
          </a:p>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does it work?</a:t>
            </a:r>
          </a:p>
          <a:p>
            <a:endParaRPr lang="en-US" dirty="0"/>
          </a:p>
        </p:txBody>
      </p:sp>
      <p:sp>
        <p:nvSpPr>
          <p:cNvPr id="9" name="TextBox 8">
            <a:extLst>
              <a:ext uri="{FF2B5EF4-FFF2-40B4-BE49-F238E27FC236}">
                <a16:creationId xmlns:a16="http://schemas.microsoft.com/office/drawing/2014/main" id="{40061C92-17B0-4C6A-B224-9FA05A76D8CF}"/>
              </a:ext>
            </a:extLst>
          </p:cNvPr>
          <p:cNvSpPr txBox="1"/>
          <p:nvPr/>
        </p:nvSpPr>
        <p:spPr>
          <a:xfrm>
            <a:off x="11969934" y="6723529"/>
            <a:ext cx="5616624" cy="6278642"/>
          </a:xfrm>
          <a:prstGeom prst="rect">
            <a:avLst/>
          </a:prstGeom>
          <a:noFill/>
        </p:spPr>
        <p:txBody>
          <a:bodyPr wrap="square" rtlCol="0">
            <a:spAutoFit/>
          </a:bodyPr>
          <a:lstStyle/>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will it improve my life</a:t>
            </a:r>
          </a:p>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easy will it be for me to use</a:t>
            </a:r>
          </a:p>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will I feel when I’m using it</a:t>
            </a:r>
          </a:p>
          <a:p>
            <a:pPr marL="571500" indent="-571500">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Is it the best choice for me?</a:t>
            </a:r>
          </a:p>
          <a:p>
            <a:endParaRPr lang="en-US" dirty="0"/>
          </a:p>
        </p:txBody>
      </p:sp>
    </p:spTree>
    <p:extLst>
      <p:ext uri="{BB962C8B-B14F-4D97-AF65-F5344CB8AC3E}">
        <p14:creationId xmlns:p14="http://schemas.microsoft.com/office/powerpoint/2010/main" val="1236315884"/>
      </p:ext>
    </p:extLst>
  </p:cSld>
  <p:clrMapOvr>
    <a:masterClrMapping/>
  </p:clrMapOvr>
</p:sld>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436A1612-7E41-4AB2-8FE4-6FB287F6AFE3}"/>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D73D2A0E-9781-41B0-BBC6-7FB6676C36F2}">
  <ds:schemaRefs>
    <ds:schemaRef ds:uri="http://schemas.microsoft.com/office/2006/documentManagement/types"/>
    <ds:schemaRef ds:uri="2b04e3bf-eb77-48e0-9993-e01b67b1c33a"/>
    <ds:schemaRef ds:uri="http://schemas.microsoft.com/office/2006/metadata/properties"/>
    <ds:schemaRef ds:uri="http://purl.org/dc/terms/"/>
    <ds:schemaRef ds:uri="http://purl.org/dc/dcmitype/"/>
    <ds:schemaRef ds:uri="http://schemas.microsoft.com/office/infopath/2007/PartnerControls"/>
    <ds:schemaRef ds:uri="28548f33-737b-449b-bc6e-024c61a0c6be"/>
    <ds:schemaRef ds:uri="http://schemas.openxmlformats.org/package/2006/metadata/core-properties"/>
    <ds:schemaRef ds:uri="http://purl.org/dc/elements/1.1/"/>
    <ds:schemaRef ds:uri="f8f5c256-281e-407e-b3c7-90dbad59f554"/>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24057</TotalTime>
  <Words>1379</Words>
  <Application>Microsoft Office PowerPoint</Application>
  <PresentationFormat>Custom</PresentationFormat>
  <Paragraphs>97</Paragraphs>
  <Slides>12</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Poppins Light</vt:lpstr>
      <vt:lpstr>Roboto</vt:lpstr>
      <vt:lpstr>Poppins</vt:lpstr>
      <vt:lpstr>Poppins Black</vt:lpstr>
      <vt:lpstr>Poppins SemiBold</vt:lpstr>
      <vt:lpstr>Roboto Light</vt:lpstr>
      <vt:lpstr>Arial</vt:lpstr>
      <vt:lpstr>Calibri</vt:lpstr>
      <vt:lpstr>PSI 50th</vt:lpstr>
      <vt:lpstr>PowerPoint Presentation</vt:lpstr>
      <vt:lpstr>PowerPoint Presentation</vt:lpstr>
      <vt:lpstr>PowerPoint Presentation</vt:lpstr>
      <vt:lpstr>Who focused on the consumer?</vt:lpstr>
      <vt:lpstr>PowerPoint Presentation</vt:lpstr>
      <vt:lpstr>Who Focused on the client?</vt:lpstr>
      <vt:lpstr>PowerPoint Presentation</vt:lpstr>
      <vt:lpstr>PowerPoint Presentation</vt:lpstr>
      <vt:lpstr>PowerPoint Presentation</vt:lpstr>
      <vt:lpstr>PowerPoint Presentation</vt:lpstr>
      <vt:lpstr>Module 2 findings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Kendal Danna</cp:lastModifiedBy>
  <cp:revision>791</cp:revision>
  <cp:lastPrinted>2020-02-27T21:40:53Z</cp:lastPrinted>
  <dcterms:created xsi:type="dcterms:W3CDTF">2017-08-24T20:54:48Z</dcterms:created>
  <dcterms:modified xsi:type="dcterms:W3CDTF">2024-05-22T11:33:24Z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Contract Type">
    <vt:lpwstr/>
  </property>
  <property fmtid="{D5CDD505-2E9C-101B-9397-08002B2CF9AE}" pid="4" name="Language Spoken">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