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6"/>
  </p:notesMasterIdLst>
  <p:sldIdLst>
    <p:sldId id="567" r:id="rId5"/>
    <p:sldId id="453" r:id="rId6"/>
    <p:sldId id="596" r:id="rId7"/>
    <p:sldId id="598" r:id="rId8"/>
    <p:sldId id="464" r:id="rId9"/>
    <p:sldId id="533" r:id="rId10"/>
    <p:sldId id="467" r:id="rId11"/>
    <p:sldId id="594" r:id="rId12"/>
    <p:sldId id="582" r:id="rId13"/>
    <p:sldId id="583" r:id="rId14"/>
    <p:sldId id="584" r:id="rId15"/>
    <p:sldId id="585" r:id="rId16"/>
    <p:sldId id="586" r:id="rId17"/>
    <p:sldId id="738" r:id="rId18"/>
    <p:sldId id="587" r:id="rId19"/>
    <p:sldId id="588" r:id="rId20"/>
    <p:sldId id="589" r:id="rId21"/>
    <p:sldId id="590" r:id="rId22"/>
    <p:sldId id="472" r:id="rId23"/>
    <p:sldId id="473" r:id="rId24"/>
    <p:sldId id="739" r:id="rId25"/>
  </p:sldIdLst>
  <p:sldSz cx="24384000" cy="13716000"/>
  <p:notesSz cx="6858000" cy="9144000"/>
  <p:embeddedFontLst>
    <p:embeddedFont>
      <p:font typeface="Candara" panose="020E0502030303020204" pitchFamily="34" charset="0"/>
      <p:regular r:id="rId27"/>
      <p:bold r:id="rId28"/>
      <p:italic r:id="rId29"/>
      <p:boldItalic r:id="rId30"/>
    </p:embeddedFont>
    <p:embeddedFont>
      <p:font typeface="Candara Light" panose="020E0502030303020204" pitchFamily="34" charset="0"/>
      <p:regular r:id="rId31"/>
      <p:italic r:id="rId32"/>
    </p:embeddedFont>
    <p:embeddedFont>
      <p:font typeface="Poppins" panose="00000500000000000000" pitchFamily="2" charset="0"/>
      <p:regular r:id="rId33"/>
      <p:bold r:id="rId34"/>
      <p:italic r:id="rId35"/>
      <p:boldItalic r:id="rId36"/>
    </p:embeddedFont>
    <p:embeddedFont>
      <p:font typeface="Poppins Black" panose="00000A00000000000000" pitchFamily="2" charset="0"/>
      <p:bold r:id="rId37"/>
      <p:italic r:id="rId38"/>
      <p:boldItalic r:id="rId39"/>
    </p:embeddedFont>
    <p:embeddedFont>
      <p:font typeface="Poppins Light" panose="00000400000000000000" pitchFamily="2" charset="0"/>
      <p:regular r:id="rId40"/>
      <p:bold r:id="rId41"/>
      <p:italic r:id="rId42"/>
      <p:boldItalic r:id="rId43"/>
    </p:embeddedFont>
    <p:embeddedFont>
      <p:font typeface="Poppins SemiBold" panose="00000700000000000000" pitchFamily="2" charset="0"/>
      <p:bold r:id="rId44"/>
      <p:boldItalic r:id="rId45"/>
    </p:embeddedFont>
    <p:embeddedFont>
      <p:font typeface="Roboto" panose="02000000000000000000" pitchFamily="2" charset="0"/>
      <p:regular r:id="rId46"/>
      <p:bold r:id="rId47"/>
      <p:italic r:id="rId48"/>
      <p:boldItalic r:id="rId49"/>
    </p:embeddedFont>
    <p:embeddedFont>
      <p:font typeface="Roboto Light" panose="02000000000000000000" pitchFamily="2" charset="0"/>
      <p:regular r:id="rId50"/>
      <p:bold r:id="rId51"/>
      <p:italic r:id="rId52"/>
      <p:boldItalic r:id="rId53"/>
    </p:embeddedFont>
    <p:embeddedFont>
      <p:font typeface="Times" panose="02020603050405020304" pitchFamily="18" charset="0"/>
      <p:regular r:id="rId54"/>
      <p:bold r:id="rId55"/>
      <p:italic r:id="rId56"/>
      <p:boldItalic r:id="rId5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C68"/>
    <a:srgbClr val="ED4699"/>
    <a:srgbClr val="8DC9C8"/>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73" autoAdjust="0"/>
  </p:normalViewPr>
  <p:slideViewPr>
    <p:cSldViewPr snapToGrid="0">
      <p:cViewPr varScale="1">
        <p:scale>
          <a:sx n="31" d="100"/>
          <a:sy n="31" d="100"/>
        </p:scale>
        <p:origin x="832"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font" Target="fonts/font24.fntdata"/><Relationship Id="rId55" Type="http://schemas.openxmlformats.org/officeDocument/2006/relationships/font" Target="fonts/font29.fntdata"/><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font" Target="fonts/font27.fntdata"/><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56" Type="http://schemas.openxmlformats.org/officeDocument/2006/relationships/font" Target="fonts/font30.fntdata"/><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font" Target="fonts/font2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15.fntdata"/><Relationship Id="rId54" Type="http://schemas.openxmlformats.org/officeDocument/2006/relationships/font" Target="fonts/font28.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 Id="rId57" Type="http://schemas.openxmlformats.org/officeDocument/2006/relationships/font" Target="fonts/font31.fntdata"/><Relationship Id="rId10" Type="http://schemas.openxmlformats.org/officeDocument/2006/relationships/slide" Target="slides/slide6.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font" Target="fonts/font26.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uphrem Cishahayo" userId="60d92ef2-91d5-43fa-a270-e4c2d79aa499" providerId="ADAL" clId="{B5397C67-0B13-4CE6-99B8-ABE22ED3444A}"/>
    <pc:docChg chg="modSld">
      <pc:chgData name="Euphrem Cishahayo" userId="60d92ef2-91d5-43fa-a270-e4c2d79aa499" providerId="ADAL" clId="{B5397C67-0B13-4CE6-99B8-ABE22ED3444A}" dt="2024-12-10T14:37:00.029" v="2" actId="1076"/>
      <pc:docMkLst>
        <pc:docMk/>
      </pc:docMkLst>
      <pc:sldChg chg="modSp mod">
        <pc:chgData name="Euphrem Cishahayo" userId="60d92ef2-91d5-43fa-a270-e4c2d79aa499" providerId="ADAL" clId="{B5397C67-0B13-4CE6-99B8-ABE22ED3444A}" dt="2024-12-10T14:37:00.029" v="2" actId="1076"/>
        <pc:sldMkLst>
          <pc:docMk/>
          <pc:sldMk cId="3332645650" sldId="567"/>
        </pc:sldMkLst>
        <pc:spChg chg="mod">
          <ac:chgData name="Euphrem Cishahayo" userId="60d92ef2-91d5-43fa-a270-e4c2d79aa499" providerId="ADAL" clId="{B5397C67-0B13-4CE6-99B8-ABE22ED3444A}" dt="2024-12-10T14:37:00.029" v="2" actId="1076"/>
          <ac:spMkLst>
            <pc:docMk/>
            <pc:sldMk cId="3332645650" sldId="567"/>
            <ac:spMk id="3" creationId="{183152FE-C6E7-1A47-7350-E3445103D07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Bertram_Gros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Bienvenu au Module 4.  </a:t>
            </a:r>
            <a:r>
              <a:rPr lang="fr-FR" dirty="0">
                <a:latin typeface="Roboto Light"/>
                <a:ea typeface="Roboto Light"/>
                <a:cs typeface="Roboto Light"/>
              </a:rPr>
              <a:t>Jusqu'à présent, nous avons parlé de la manière d'aborder les avantages des options de conseil, et de la manière de conseiller sur les changements des règles</a:t>
            </a:r>
            <a:r>
              <a:rPr lang="en-US" dirty="0">
                <a:latin typeface="Roboto Light"/>
                <a:ea typeface="Roboto Light"/>
                <a:cs typeface="Roboto Light"/>
              </a:rPr>
              <a:t>. </a:t>
            </a:r>
            <a:r>
              <a:rPr lang="fr-FR" dirty="0">
                <a:latin typeface="Roboto Light"/>
                <a:ea typeface="Roboto Light"/>
                <a:cs typeface="Roboto Light"/>
              </a:rPr>
              <a:t>Dans ce module, nous aborderons le choix éclairé et les effets de la surcharge d'informations sur l'expérience du client</a:t>
            </a:r>
            <a:r>
              <a:rPr lang="en-US" dirty="0">
                <a:latin typeface="Roboto Light"/>
                <a:ea typeface="Roboto Light"/>
                <a:cs typeface="Roboto Light"/>
              </a:rPr>
              <a:t>.</a:t>
            </a:r>
          </a:p>
          <a:p>
            <a:pPr marL="0" indent="0">
              <a:buNone/>
            </a:pPr>
            <a:r>
              <a:rPr lang="fr-FR" sz="2400" dirty="0">
                <a:solidFill>
                  <a:schemeClr val="tx1"/>
                </a:solidFill>
                <a:latin typeface="Roboto Light"/>
                <a:ea typeface="Roboto Light"/>
                <a:cs typeface="Roboto Light"/>
                <a:sym typeface="Roboto Light"/>
              </a:rPr>
              <a:t>Fournir trop d'informations peut empêcher la cliente de prendre la meilleure décision possible en matière de contraception</a:t>
            </a:r>
            <a:r>
              <a:rPr lang="en-US" sz="2400" dirty="0">
                <a:solidFill>
                  <a:schemeClr val="tx1"/>
                </a:solidFill>
                <a:latin typeface="Roboto Light"/>
                <a:ea typeface="Roboto Light"/>
                <a:cs typeface="Roboto Light"/>
                <a:sym typeface="Roboto Light"/>
              </a:rPr>
              <a:t>.</a:t>
            </a:r>
            <a:endParaRPr lang="en-US" dirty="0">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478559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dirty="0">
                <a:latin typeface="Roboto Light"/>
                <a:ea typeface="Roboto Light"/>
                <a:cs typeface="Roboto Light"/>
              </a:rPr>
              <a:t>Comment savoir quelles informations sont importantes pour elle ? Rappelez-vous de notre module sur la description des avantages et des inconvénients de la contraception : c'est à la cliente de décider !</a:t>
            </a:r>
          </a:p>
          <a:p>
            <a:pPr>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Les études montrent que les préférences varient considérablement d'une cliente à l'autre. Comment savoir laquelle est la plus importante pour elle ? Il faut le lui demander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Grouping information in relation to her desired benefit will help her remember the information that is important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95233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Comment réduire la surcharge d'informations ? En pratique, vous engagez une conversation avec votre cliente et lui permettez de vous dire ce dont il a besoin</a:t>
            </a:r>
            <a:r>
              <a:rPr lang="en-US" dirty="0"/>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926553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dirty="0"/>
              <a:t>Quelles sont ses préoccupations quant à l'utilisation d'une méthode contraceptive</a:t>
            </a:r>
            <a:r>
              <a:rPr lang="en-US" sz="2400" dirty="0"/>
              <a:t>? ECOUTEZ ATTENTIVEMENT! </a:t>
            </a:r>
            <a:r>
              <a:rPr lang="fr-FR" sz="2400" dirty="0"/>
              <a:t>Posez des questions qui l'encouragent à vous en dire plus, afin que vous puissiez comprendre ce qu'elle veut vraiment.</a:t>
            </a:r>
            <a:endParaRPr lang="en-US" sz="2400" dirty="0"/>
          </a:p>
          <a:p>
            <a:r>
              <a:rPr lang="en-US" sz="2400" dirty="0">
                <a:latin typeface="Roboto Light"/>
                <a:ea typeface="Roboto Light"/>
                <a:cs typeface="Roboto Light"/>
              </a:rPr>
              <a:t>
</a:t>
            </a:r>
            <a:r>
              <a:rPr lang="fr-FR" sz="2400" dirty="0">
                <a:latin typeface="Roboto Light"/>
                <a:ea typeface="Roboto Light"/>
                <a:cs typeface="Roboto Light"/>
              </a:rPr>
              <a:t>Quelles expériences a-t-elle eues avec différentes méthodes</a:t>
            </a:r>
            <a:r>
              <a:rPr lang="en-US" sz="2400" dirty="0">
                <a:latin typeface="Roboto Light"/>
                <a:ea typeface="Roboto Light"/>
                <a:cs typeface="Roboto Light"/>
              </a:rPr>
              <a:t>? ECOUTEZ ATTENTIVEMENT! </a:t>
            </a:r>
            <a:r>
              <a:rPr lang="fr-FR" sz="2400" dirty="0">
                <a:latin typeface="Roboto Light"/>
                <a:ea typeface="Roboto Light"/>
                <a:cs typeface="Roboto Light"/>
              </a:rPr>
              <a:t>Si vous interprétez ce qu'elle dit vouloir, demandez-lui de confirmer que vous l'avez bien comprise.</a:t>
            </a:r>
            <a:endParaRPr lang="en-US" sz="2400" dirty="0">
              <a:ea typeface="Roboto Light"/>
              <a:cs typeface="Roboto Light"/>
            </a:endParaRPr>
          </a:p>
          <a:p>
            <a:pPr marL="171450" indent="-171450">
              <a:buFont typeface="Arial" panose="020B0604020202020204" pitchFamily="34" charset="0"/>
              <a:buChar char="•"/>
            </a:pPr>
            <a:r>
              <a:rPr lang="fr-FR" sz="2400" dirty="0"/>
              <a:t>Par exemple, elle peut avoir du mal à exprimer ses préférences exactes, surtout s'il s'agit d'une nouvelle utilisatrice qui ne sait pas quels avantages ces méthodes peuvent lui apporter - MAIS vous pouvez trouver des indices dans ce qu'elle vous dit de son mode de vie, de ses préoccupations et de ses expériences antérieures.</a:t>
            </a:r>
          </a:p>
          <a:p>
            <a:pPr marL="171450" indent="-171450">
              <a:buFont typeface="Arial" panose="020B0604020202020204" pitchFamily="34" charset="0"/>
              <a:buChar char="•"/>
            </a:pPr>
            <a:r>
              <a:rPr lang="fr-FR" dirty="0">
                <a:latin typeface="Roboto Light"/>
                <a:ea typeface="Roboto Light"/>
                <a:cs typeface="Roboto Light"/>
              </a:rPr>
              <a:t>La cliente explique peut-être qu'elle a cessé d'utiliser une méthode dans le passé parce qu'elle lui donnait des règles abondantes</a:t>
            </a:r>
            <a:r>
              <a:rPr lang="en-US" dirty="0">
                <a:latin typeface="Roboto Light"/>
                <a:ea typeface="Roboto Light"/>
                <a:cs typeface="Roboto Light"/>
              </a:rPr>
              <a:t>. </a:t>
            </a:r>
            <a:r>
              <a:rPr lang="fr-FR" dirty="0">
                <a:latin typeface="Roboto Light"/>
                <a:ea typeface="Roboto Light"/>
                <a:cs typeface="Roboto Light"/>
              </a:rPr>
              <a:t>Vous savez maintenant qu'une méthode qui provoque cet effet secondaire n'est peut-être pas la bonne pour elle. Mais vous pouvez aussi saisir l'occasion de lui transmettre des messages rassurants sur les changements de saignements et lui montrer que vous prenez ses inquiétudes au sérieux</a:t>
            </a:r>
            <a:r>
              <a:rPr lang="en-US" dirty="0">
                <a:latin typeface="Roboto Light"/>
                <a:ea typeface="Roboto Light"/>
                <a:cs typeface="Roboto Light"/>
              </a:rPr>
              <a:t>. </a:t>
            </a:r>
            <a:r>
              <a:rPr lang="fr-FR" dirty="0">
                <a:latin typeface="Roboto Light"/>
                <a:ea typeface="Roboto Light"/>
                <a:cs typeface="Roboto Light"/>
              </a:rPr>
              <a:t>Elle ne sait peut-être pas que l'allègement des règles est un avantage de certaines méthodes, c'est donc l'occasion pour vous d'explorer cette information avec elle.</a:t>
            </a:r>
            <a:endParaRPr lang="en-US" sz="2400" dirty="0">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285716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latin typeface="Roboto Light"/>
                <a:ea typeface="Roboto Light"/>
                <a:cs typeface="Roboto Light"/>
              </a:rPr>
              <a:t>Proposez 2 ou 3 méthodes qui répondent le mieux à ses préoccupations et à ses expériences et discutez des différences entre ces méthodes.</a:t>
            </a:r>
            <a:r>
              <a:rPr lang="en-US" sz="2400" dirty="0">
                <a:latin typeface="Roboto Light"/>
                <a:ea typeface="Roboto Light"/>
                <a:cs typeface="Roboto Light"/>
              </a:rPr>
              <a:t>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3213792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t>Discutez des détails des méthodes qui l'intéressent le plus. Veillez à ce que les avantages soient clairement liés aux préférences qu'elle a exprimées et, si aucune méthode ne répond à TOUS ses besoins, discutez des options en fonction de ce qui est le plus important pour elle.</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74716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Si la cliente sait déjà quelle méthode elle souhaite utiliser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err="1">
                <a:solidFill>
                  <a:srgbClr val="211F1B"/>
                </a:solidFill>
                <a:latin typeface="Roboto" panose="02000000000000000000" pitchFamily="2" charset="0"/>
                <a:ea typeface="Roboto" panose="02000000000000000000" pitchFamily="2" charset="0"/>
              </a:rPr>
              <a:t>Écoutez</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ce</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qu'elle</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veut</a:t>
            </a:r>
            <a:r>
              <a:rPr lang="en-US" sz="2400" b="0" dirty="0">
                <a:solidFill>
                  <a:srgbClr val="211F1B"/>
                </a:solidFill>
                <a:latin typeface="Roboto" panose="02000000000000000000" pitchFamily="2" charset="0"/>
                <a:ea typeface="Roboto" panose="02000000000000000000" pitchFamily="2" charset="0"/>
              </a:rPr>
              <a:t>!</a:t>
            </a:r>
            <a:endParaRPr lang="en-US" sz="2400" b="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1504885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latin typeface="Roboto Light"/>
                <a:ea typeface="Roboto Light"/>
                <a:cs typeface="Roboto Light"/>
              </a:rPr>
              <a:t>Si le client sait déjà quelle méthode il souhaite utiliser :</a:t>
            </a:r>
            <a:endParaRPr lang="en-US" dirty="0">
              <a:latin typeface="Roboto Light"/>
              <a:ea typeface="Roboto Light"/>
              <a:cs typeface="Roboto Light"/>
            </a:endParaRPr>
          </a:p>
          <a:p>
            <a:pPr marL="285750" indent="-285750">
              <a:buFont typeface="Arial"/>
              <a:buChar char="•"/>
              <a:defRPr/>
            </a:pPr>
            <a:r>
              <a:rPr lang="fr-FR" sz="2400" dirty="0">
                <a:latin typeface="Roboto Light"/>
                <a:ea typeface="Roboto Light"/>
                <a:cs typeface="Roboto Light"/>
              </a:rPr>
              <a:t>Posez-lui des questions sur ses préoccupations, son expérience et ce </a:t>
            </a:r>
            <a:r>
              <a:rPr lang="fr-FR" sz="2400" b="1" dirty="0">
                <a:latin typeface="Roboto Light"/>
                <a:ea typeface="Roboto Light"/>
                <a:cs typeface="Roboto Light"/>
              </a:rPr>
              <a:t>qu'elle aime avec cette méthode</a:t>
            </a:r>
            <a:r>
              <a:rPr lang="fr-FR" sz="2400" dirty="0">
                <a:latin typeface="Roboto Light"/>
                <a:ea typeface="Roboto Light"/>
                <a:cs typeface="Roboto Light"/>
              </a:rPr>
              <a:t>, et confirmez que sa décision est fondée sur des informations correctes.</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224624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indent="-285750">
              <a:buFont typeface="Arial"/>
              <a:buChar char="•"/>
              <a:defRPr/>
            </a:pPr>
            <a:r>
              <a:rPr lang="fr-FR" sz="2400" dirty="0">
                <a:latin typeface="Roboto Light"/>
                <a:ea typeface="Roboto Light"/>
                <a:cs typeface="Roboto Light"/>
              </a:rPr>
              <a:t>Passez en revue les avantages et les inconvénients de la méthode qu'elle a choisie et informez-la qu'il existe d'autres méthodes présentant des avantages et des inconvénients différents dont vous pouvez lui parler si elle souhaite en savoir plus.</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3695556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lnSpc>
                <a:spcPct val="150000"/>
              </a:lnSpc>
              <a:buBlip>
                <a:blip r:embed="rId3"/>
              </a:buBlip>
            </a:pPr>
            <a:r>
              <a:rPr lang="fr-FR" dirty="0">
                <a:latin typeface="Roboto Light"/>
                <a:ea typeface="Roboto Light"/>
                <a:cs typeface="Roboto Light"/>
              </a:rPr>
              <a:t>Si vous savez qu'une autre méthode répond également aux préférences qu'elle a exprimées, vous pouvez lui proposer d'en savoir plus sur d'autres méthodes qui pourraient également lui convenir</a:t>
            </a:r>
            <a:r>
              <a:rPr lang="en-US" dirty="0">
                <a:latin typeface="Roboto Light"/>
                <a:ea typeface="Roboto Light"/>
                <a:cs typeface="Roboto Light"/>
              </a:rPr>
              <a:t>. </a:t>
            </a:r>
            <a:r>
              <a:rPr lang="fr-FR" sz="1200" dirty="0">
                <a:latin typeface="Roboto" panose="02000000000000000000" pitchFamily="2" charset="0"/>
                <a:ea typeface="Roboto" panose="02000000000000000000" pitchFamily="2" charset="0"/>
              </a:rPr>
              <a:t>Si elle est satisfaite de son choix, il n'est </a:t>
            </a:r>
            <a:r>
              <a:rPr lang="fr-FR" sz="1200" b="0" dirty="0">
                <a:solidFill>
                  <a:schemeClr val="accent4"/>
                </a:solidFill>
                <a:latin typeface="Roboto" panose="02000000000000000000" pitchFamily="2" charset="0"/>
                <a:ea typeface="Roboto" panose="02000000000000000000" pitchFamily="2" charset="0"/>
              </a:rPr>
              <a:t>pas nécessaire de discuter d'autres méthodes</a:t>
            </a:r>
            <a:r>
              <a:rPr lang="fr-FR" sz="1200" b="0" dirty="0">
                <a:latin typeface="Roboto" panose="02000000000000000000" pitchFamily="2" charset="0"/>
                <a:ea typeface="Roboto" panose="02000000000000000000" pitchFamily="2" charset="0"/>
              </a:rPr>
              <a:t>!</a:t>
            </a:r>
            <a:endParaRPr lang="en-US" sz="1200" b="0" dirty="0">
              <a:latin typeface="Roboto" panose="02000000000000000000" pitchFamily="2" charset="0"/>
              <a:ea typeface="Roboto" panose="02000000000000000000" pitchFamily="2" charset="0"/>
            </a:endParaRPr>
          </a:p>
          <a:p>
            <a:pPr marL="285750" indent="-285750">
              <a:buFont typeface="Arial"/>
              <a:buChar char="•"/>
              <a:defRPr/>
            </a:pPr>
            <a:endParaRPr lang="en-US" dirty="0">
              <a:latin typeface="Roboto Light"/>
              <a:ea typeface="Roboto Light"/>
              <a:cs typeface="Roboto Light"/>
            </a:endParaRPr>
          </a:p>
          <a:p>
            <a:pPr marL="285750" indent="-285750">
              <a:buFont typeface="Arial"/>
              <a:buChar char="•"/>
              <a:defRPr/>
            </a:pPr>
            <a:r>
              <a:rPr lang="fr-FR" dirty="0">
                <a:latin typeface="Roboto Light"/>
                <a:ea typeface="Roboto Light"/>
                <a:cs typeface="Roboto Light"/>
              </a:rPr>
              <a:t>Il ne s'agit PAS d'une violation du principe du choix éclairé. Tant que votre cliente a reçu des informations claires et correctes sur la méthode de son choix, que vous avez corrigé les idées fausses qu'elle pouvait avoir sur la méthode choisie et que vous lui avez donné accès à d'autres méthodes disponibles, vous avez fait votre devoir pour lui permettre de faire un choix éclairé.</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4155311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19</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20</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latin typeface="Roboto Light"/>
                <a:ea typeface="Roboto Light"/>
                <a:cs typeface="Roboto Light"/>
              </a:rPr>
              <a:t>L'une des difficultés que l'on rencontre fréquemment dans les services de conseil est une mauvaise compréhension des principes du choix éclairé</a:t>
            </a:r>
            <a:r>
              <a:rPr lang="en-US" dirty="0">
                <a:latin typeface="Roboto Light"/>
                <a:ea typeface="Roboto Light"/>
                <a:cs typeface="Roboto Light"/>
              </a:rPr>
              <a:t>. </a:t>
            </a:r>
            <a:r>
              <a:rPr lang="fr-FR" dirty="0">
                <a:latin typeface="Roboto Light"/>
                <a:ea typeface="Roboto Light"/>
                <a:cs typeface="Roboto Light"/>
              </a:rPr>
              <a:t>Ce malentendu peut souvent conduire à une surcharge d'informations, car les prestataires croient souvent que le respect du choix éclairé signifie qu'ils doivent énumérer tous les éléments d'information sur toutes les méthodes disponibles</a:t>
            </a:r>
            <a:r>
              <a:rPr lang="en-US" dirty="0">
                <a:latin typeface="Roboto Light"/>
                <a:ea typeface="Roboto Light"/>
                <a:cs typeface="Roboto Light"/>
              </a:rPr>
              <a:t>. </a:t>
            </a:r>
            <a:r>
              <a:rPr lang="fr-FR" dirty="0">
                <a:latin typeface="Roboto Light"/>
                <a:ea typeface="Roboto Light"/>
                <a:cs typeface="Roboto Light"/>
              </a:rPr>
              <a:t>Mais ce n'est pas la meilleure façon de garantir un choix éclairé.</a:t>
            </a:r>
          </a:p>
          <a:p>
            <a:endParaRPr lang="en-US" dirty="0">
              <a:latin typeface="Roboto Light"/>
              <a:ea typeface="Roboto Light"/>
              <a:cs typeface="Roboto Light"/>
            </a:endParaRPr>
          </a:p>
          <a:p>
            <a:r>
              <a:rPr lang="en-US" dirty="0">
                <a:latin typeface="Roboto Light"/>
                <a:ea typeface="Roboto Light"/>
                <a:cs typeface="Roboto Light"/>
              </a:rPr>
              <a:t>Le choix </a:t>
            </a:r>
            <a:r>
              <a:rPr lang="en-US" dirty="0" err="1">
                <a:latin typeface="Roboto Light"/>
                <a:ea typeface="Roboto Light"/>
                <a:cs typeface="Roboto Light"/>
              </a:rPr>
              <a:t>éclairé</a:t>
            </a:r>
            <a:r>
              <a:rPr lang="en-US" dirty="0">
                <a:latin typeface="Roboto Light"/>
                <a:ea typeface="Roboto Light"/>
                <a:cs typeface="Roboto Light"/>
              </a:rPr>
              <a:t> </a:t>
            </a:r>
            <a:r>
              <a:rPr lang="en-US" dirty="0" err="1">
                <a:latin typeface="Roboto Light"/>
                <a:ea typeface="Roboto Light"/>
                <a:cs typeface="Roboto Light"/>
              </a:rPr>
              <a:t>signifie</a:t>
            </a:r>
            <a:r>
              <a:rPr lang="en-US" dirty="0">
                <a:latin typeface="Roboto Light"/>
                <a:ea typeface="Roboto Light"/>
                <a:cs typeface="Roboto Light"/>
              </a:rPr>
              <a:t>:</a:t>
            </a:r>
            <a:endParaRPr lang="en-US" dirty="0"/>
          </a:p>
          <a:p>
            <a:pPr marL="571500" indent="-571500">
              <a:buBlip>
                <a:blip r:embed="rId3"/>
              </a:buBlip>
            </a:pPr>
            <a:r>
              <a:rPr lang="fr-FR" sz="2400" b="0" cap="none" dirty="0"/>
              <a:t>Les clientes ne sont pas contraintes de recourir à la contraception en général ou d'adopter une méthode en particulier.</a:t>
            </a:r>
          </a:p>
          <a:p>
            <a:pPr marL="571500" indent="-571500">
              <a:buBlip>
                <a:blip r:embed="rId3"/>
              </a:buBlip>
            </a:pPr>
            <a:r>
              <a:rPr lang="fr-FR" sz="3600" dirty="0"/>
              <a:t>Les clients reçoivent des informations compréhensibles afin qu'ils puissent comprendre les avantages et les inconvénients de la méthode qu'ils ont </a:t>
            </a:r>
            <a:r>
              <a:rPr lang="fr-FR" sz="3600" u="sng" dirty="0"/>
              <a:t>choisie (c'est l'amendement </a:t>
            </a:r>
            <a:r>
              <a:rPr lang="fr-FR" sz="3600" u="sng" dirty="0" err="1"/>
              <a:t>Tiahrt</a:t>
            </a:r>
            <a:r>
              <a:rPr lang="fr-FR" sz="3600" u="sng" dirty="0"/>
              <a:t>).</a:t>
            </a:r>
          </a:p>
          <a:p>
            <a:pPr marL="571500" indent="-571500">
              <a:buBlip>
                <a:blip r:embed="rId3"/>
              </a:buBlip>
            </a:pPr>
            <a:r>
              <a:rPr lang="fr-FR" sz="3600" dirty="0"/>
              <a:t>Les clients ont </a:t>
            </a:r>
            <a:r>
              <a:rPr lang="fr-FR" sz="3600" b="1" dirty="0"/>
              <a:t>accès</a:t>
            </a:r>
            <a:r>
              <a:rPr lang="fr-FR" sz="3600" dirty="0"/>
              <a:t> à l'</a:t>
            </a:r>
            <a:r>
              <a:rPr lang="fr-FR" sz="3600" b="1" dirty="0"/>
              <a:t>ensemble des</a:t>
            </a:r>
            <a:r>
              <a:rPr lang="fr-FR" sz="3600" dirty="0"/>
              <a:t> méthodes de planification familiale.</a:t>
            </a:r>
            <a:endParaRPr lang="en-US" sz="2400" b="0" cap="none" dirty="0">
              <a:latin typeface="Roboto Light"/>
              <a:ea typeface="Roboto Light"/>
              <a:cs typeface="Roboto Light"/>
            </a:endParaRP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12589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Le choix </a:t>
            </a:r>
            <a:r>
              <a:rPr lang="en-US" dirty="0" err="1"/>
              <a:t>éclairé</a:t>
            </a:r>
            <a:r>
              <a:rPr lang="en-US" dirty="0"/>
              <a:t> </a:t>
            </a:r>
            <a:r>
              <a:rPr lang="en-US" dirty="0" err="1"/>
              <a:t>n’est</a:t>
            </a:r>
            <a:r>
              <a:rPr lang="en-US" dirty="0"/>
              <a:t> pas:</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Faire la liste de toutes les informations relatives à chaque méthode disponible</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Supposer que toutes les méthodes conviennent de la même manière à tous les clients</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Forcer le client à prendre lui-même la décision</a:t>
            </a:r>
            <a:endParaRPr lang="en-US" sz="2400" b="0" i="0" kern="1200" cap="none" dirty="0">
              <a:solidFill>
                <a:schemeClr val="tx1"/>
              </a:solidFill>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1590174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Roboto Light"/>
              <a:buNone/>
            </a:pPr>
            <a:r>
              <a:rPr lang="fr-FR" dirty="0"/>
              <a:t>La recherche montre que le cerveau humain ne peut traiter qu'une quantité limitée d'informations à la fois </a:t>
            </a:r>
            <a:r>
              <a:rPr lang="en-US" dirty="0"/>
              <a:t>- </a:t>
            </a:r>
            <a:r>
              <a:rPr lang="fr-FR" dirty="0"/>
              <a:t>certaines études évaluent la capacité de notre cerveau à environ 7 éléments d’informations</a:t>
            </a:r>
            <a:r>
              <a:rPr lang="en-US" dirty="0"/>
              <a:t>. </a:t>
            </a:r>
          </a:p>
          <a:p>
            <a:pPr>
              <a:buClr>
                <a:schemeClr val="dk1"/>
              </a:buClr>
              <a:buSzPts val="1200"/>
            </a:pPr>
            <a:r>
              <a:rPr lang="fr-FR" dirty="0">
                <a:latin typeface="Roboto Light"/>
                <a:ea typeface="Roboto Light"/>
                <a:cs typeface="Roboto Light"/>
              </a:rPr>
              <a:t>Si nous pensons à tous les éléments d'une méthode, cela fait BEAUCOUP à retenir pour un client</a:t>
            </a:r>
            <a:r>
              <a:rPr lang="en-US" dirty="0">
                <a:latin typeface="Roboto Light"/>
                <a:ea typeface="Roboto Light"/>
                <a:cs typeface="Roboto Light"/>
              </a:rPr>
              <a:t>.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a:p>
        </p:txBody>
      </p:sp>
    </p:spTree>
    <p:extLst>
      <p:ext uri="{BB962C8B-B14F-4D97-AF65-F5344CB8AC3E}">
        <p14:creationId xmlns:p14="http://schemas.microsoft.com/office/powerpoint/2010/main" val="1441377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Lorsque vous cliquez sur cette animation, tous les éléments d'information apparaissent les uns au-dessus des autres</a:t>
            </a:r>
            <a:r>
              <a:rPr lang="en-US" dirty="0"/>
              <a:t> – </a:t>
            </a:r>
            <a:r>
              <a:rPr lang="fr-FR" dirty="0"/>
              <a:t>montrant à quelle vitesse l'information peut devenir écrasante</a:t>
            </a:r>
            <a:r>
              <a:rPr lang="en-US"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En particulier, une personne qui n'a peut-être pas eu beaucoup d'informations sur les options de sa méthode avant d'y avoir accès</a:t>
            </a:r>
            <a:r>
              <a:rPr lang="en-US" dirty="0">
                <a:latin typeface="Roboto Light"/>
                <a:ea typeface="Roboto Light"/>
                <a:cs typeface="Roboto Light"/>
              </a:rPr>
              <a:t>. </a:t>
            </a:r>
            <a:r>
              <a:rPr lang="fr-FR" dirty="0">
                <a:latin typeface="Roboto Light"/>
                <a:ea typeface="Roboto Light"/>
                <a:cs typeface="Roboto Light"/>
              </a:rPr>
              <a:t>Imaginez que vous expliquiez 8 méthodes de planification familiale</a:t>
            </a:r>
            <a:r>
              <a:rPr lang="en-US" dirty="0">
                <a:latin typeface="Roboto Light"/>
                <a:ea typeface="Roboto Light"/>
                <a:cs typeface="Roboto Light"/>
              </a:rPr>
              <a:t>: </a:t>
            </a:r>
            <a:r>
              <a:rPr lang="fr-FR" dirty="0">
                <a:latin typeface="Roboto Light"/>
                <a:ea typeface="Roboto Light"/>
                <a:cs typeface="Roboto Light"/>
              </a:rPr>
              <a:t>le fonctionnement de chaque méthode, la durée d'action de chacune des 8 méthodes et les changements de règles provoqués par chacune d'entre elles</a:t>
            </a:r>
            <a:r>
              <a:rPr lang="en-US" dirty="0">
                <a:latin typeface="Roboto Light"/>
                <a:ea typeface="Roboto Light"/>
                <a:cs typeface="Roboto Light"/>
              </a:rPr>
              <a:t>! </a:t>
            </a:r>
            <a:r>
              <a:rPr lang="fr-FR" dirty="0">
                <a:latin typeface="Roboto Light"/>
                <a:ea typeface="Roboto Light"/>
                <a:cs typeface="Roboto Light"/>
              </a:rPr>
              <a:t>Il s'agit d'une quantité écrasante d'informations pour la cliente</a:t>
            </a:r>
            <a:r>
              <a:rPr lang="en-US" dirty="0">
                <a:latin typeface="Roboto Light"/>
                <a:ea typeface="Roboto Light"/>
                <a:cs typeface="Roboto Light"/>
              </a:rPr>
              <a:t>! </a:t>
            </a:r>
            <a:endParaRPr lang="en-US" dirty="0">
              <a:ea typeface="Roboto Light"/>
              <a:cs typeface="Roboto Light"/>
            </a:endParaRPr>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dirty="0"/>
          </a:p>
        </p:txBody>
      </p:sp>
    </p:spTree>
    <p:extLst>
      <p:ext uri="{BB962C8B-B14F-4D97-AF65-F5344CB8AC3E}">
        <p14:creationId xmlns:p14="http://schemas.microsoft.com/office/powerpoint/2010/main" val="3348971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hlinkClick r:id="rId3" tooltip="Bertram Gross"/>
              </a:rPr>
              <a:t>Il suffit de lire cette diapositive ou de la faire lire par les apprenants.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En d'autres termes, il s'agit de présenter au client tant d'informations qu'il en devient confus et incapable de prendre la décision qui lui convient le mieux.</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Bertram Gross"/>
              </a:rPr>
              <a:t>Bertram Gross</a:t>
            </a:r>
            <a:r>
              <a:rPr lang="en-US" sz="1200" dirty="0"/>
              <a:t>, </a:t>
            </a:r>
            <a:r>
              <a:rPr lang="en-US" sz="1200" i="1" dirty="0"/>
              <a:t>The Managing of Organizations</a:t>
            </a:r>
            <a:r>
              <a:rPr lang="en-US" sz="1200" dirty="0"/>
              <a:t>.</a:t>
            </a:r>
            <a:r>
              <a:rPr lang="en-US" sz="1200" baseline="30000" dirty="0"/>
              <a:t> </a:t>
            </a:r>
            <a:r>
              <a:rPr lang="en-US" sz="1200" dirty="0"/>
              <a:t>Speier and al. (1999)</a:t>
            </a:r>
          </a:p>
          <a:p>
            <a:endParaRPr lang="en-US"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237027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Cette diapositive illustre le fait que non seulement un excès d'informations nuit à la prise de décision, mais aussi que les clients oublient la plupart de ce que nous leur disons, surtout avec le temps</a:t>
            </a:r>
            <a:r>
              <a:rPr lang="en-US" dirty="0"/>
              <a:t>! </a:t>
            </a:r>
            <a:r>
              <a:rPr lang="fr-FR" dirty="0"/>
              <a:t>Il s'agit ici d'expliquer que, grâce à C4C, nous pouvons essayer de rendre les informations que nous fournissons aussi pertinentes que possible pour le client, et de les simplifier dans la mesure du possible, afin qu'il puisse se souvenir des informations importantes une fois qu'il aura quitté l'établissement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Au bout de 20 minutes, 42 % de l'apprentissage est perdu. Sans révision, l'apprenant moyen ne retient que 10 % des nouvelles informations après 60 jours.</a:t>
            </a:r>
            <a:endParaRPr lang="en-US" dirty="0">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4198223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a:buChar char="•"/>
            </a:pPr>
            <a:r>
              <a:rPr lang="fr-FR" dirty="0">
                <a:latin typeface="Roboto Light"/>
                <a:ea typeface="Roboto Light"/>
                <a:cs typeface="Roboto Light"/>
              </a:rPr>
              <a:t>Par conséquent, plutôt que de parler de petits détails ou de caractéristiques de méthodes qui n'intéressent pas le client, </a:t>
            </a:r>
            <a:r>
              <a:rPr lang="fr-FR" b="1" dirty="0">
                <a:latin typeface="Roboto Light"/>
                <a:ea typeface="Roboto Light"/>
                <a:cs typeface="Roboto Light"/>
              </a:rPr>
              <a:t>vous devriez passer du temps à renforcer et à répéter les informations les plus importantes dont le client a besoin pour utiliser correctement sa méthode, afin qu'il puisse s'en souvenir sur une plus longue période de temps</a:t>
            </a:r>
            <a:r>
              <a:rPr lang="en-US" b="1" dirty="0">
                <a:latin typeface="Roboto Light"/>
                <a:ea typeface="Roboto Light"/>
                <a:cs typeface="Roboto Light"/>
              </a:rPr>
              <a:t>.</a:t>
            </a:r>
            <a:endParaRPr lang="en-US" dirty="0">
              <a:ea typeface="Roboto Light" panose="02000000000000000000" pitchFamily="2" charset="0"/>
              <a:cs typeface="Roboto Light" panose="02000000000000000000" pitchFamily="2" charset="0"/>
            </a:endParaRPr>
          </a:p>
          <a:p>
            <a:pPr marL="171450" indent="-171450">
              <a:buFont typeface="Arial"/>
              <a:buChar char="•"/>
            </a:pPr>
            <a:r>
              <a:rPr lang="fr-FR" dirty="0">
                <a:latin typeface="Roboto Light"/>
                <a:ea typeface="Roboto Light"/>
                <a:cs typeface="Roboto Light"/>
              </a:rPr>
              <a:t>Comme vous l'avez appris dans la leçon sur les caractéristiques et les avantages, les informations doivent être pertinentes pour le client afin de l'aider à comprendre comment une méthode affectera sa vie</a:t>
            </a:r>
            <a:r>
              <a:rPr lang="en-US" dirty="0">
                <a:latin typeface="Roboto Light"/>
                <a:ea typeface="Roboto Light"/>
                <a:cs typeface="Roboto Light"/>
              </a:rPr>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6354429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76400" y="2456448"/>
            <a:ext cx="19020853" cy="1194802"/>
          </a:xfrm>
          <a:prstGeom prst="rect">
            <a:avLst/>
          </a:prstGeom>
        </p:spPr>
        <p:txBody>
          <a:bodyPr/>
          <a:lstStyle>
            <a:lvl1pPr>
              <a:defRPr b="1" i="0">
                <a:latin typeface="Poppins" pitchFamily="2" charset="77"/>
                <a:cs typeface="Poppins" pitchFamily="2" charset="77"/>
              </a:defRPr>
            </a:lvl1pPr>
          </a:lstStyle>
          <a:p>
            <a:r>
              <a:rPr lang="en-US"/>
              <a:t>CLICK TO EDIT MASTER TITLE STYLE</a:t>
            </a:r>
          </a:p>
        </p:txBody>
      </p:sp>
      <p:sp>
        <p:nvSpPr>
          <p:cNvPr id="3" name="Content Placeholder 2"/>
          <p:cNvSpPr>
            <a:spLocks noGrp="1"/>
          </p:cNvSpPr>
          <p:nvPr>
            <p:ph idx="1" hasCustomPrompt="1"/>
          </p:nvPr>
        </p:nvSpPr>
        <p:spPr>
          <a:xfrm>
            <a:off x="1676400" y="3651250"/>
            <a:ext cx="19020853" cy="7887270"/>
          </a:xfrm>
        </p:spPr>
        <p:txBody>
          <a:bodyPr/>
          <a:lstStyle>
            <a:lvl2pPr marL="1485900" indent="-571500">
              <a:buFontTx/>
              <a:buBlip>
                <a:blip r:embed="rId2"/>
              </a:buBlip>
              <a:defRPr/>
            </a:lvl2pPr>
            <a:lvl3pPr marL="2286000" indent="-457200">
              <a:buFontTx/>
              <a:buBlip>
                <a:blip r:embed="rId2"/>
              </a:buBlip>
              <a:defRPr/>
            </a:lvl3pPr>
            <a:lvl4pPr marL="3200400" indent="-457200">
              <a:buFontTx/>
              <a:buBlip>
                <a:blip r:embed="rId2"/>
              </a:buBlip>
              <a:defRPr/>
            </a:lvl4pPr>
            <a:lvl5pPr marL="4114800" indent="-457200">
              <a:buFontTx/>
              <a:buBlip>
                <a:blip r:embed="rId2"/>
              </a:buBlip>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5A5359D5-30ED-344D-A4A7-227867276FBA}"/>
              </a:ext>
            </a:extLst>
          </p:cNvPr>
          <p:cNvPicPr>
            <a:picLocks noChangeAspect="1"/>
          </p:cNvPicPr>
          <p:nvPr userDrawn="1"/>
        </p:nvPicPr>
        <p:blipFill>
          <a:blip r:embed="rId3"/>
          <a:stretch>
            <a:fillRect/>
          </a:stretch>
        </p:blipFill>
        <p:spPr>
          <a:xfrm>
            <a:off x="20697253" y="10058400"/>
            <a:ext cx="3657600" cy="3657600"/>
          </a:xfrm>
          <a:prstGeom prst="rect">
            <a:avLst/>
          </a:prstGeom>
        </p:spPr>
      </p:pic>
    </p:spTree>
    <p:extLst>
      <p:ext uri="{BB962C8B-B14F-4D97-AF65-F5344CB8AC3E}">
        <p14:creationId xmlns:p14="http://schemas.microsoft.com/office/powerpoint/2010/main" val="793009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 id="2147483789" r:id="rId11"/>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emf"/><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3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6.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sv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12" Type="http://schemas.openxmlformats.org/officeDocument/2006/relationships/image" Target="../media/image26.sv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svg"/><Relationship Id="rId10" Type="http://schemas.openxmlformats.org/officeDocument/2006/relationships/image" Target="../media/image24.svg"/><Relationship Id="rId4" Type="http://schemas.openxmlformats.org/officeDocument/2006/relationships/image" Target="../media/image17.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Picture 5">
            <a:extLst>
              <a:ext uri="{FF2B5EF4-FFF2-40B4-BE49-F238E27FC236}">
                <a16:creationId xmlns:a16="http://schemas.microsoft.com/office/drawing/2014/main" id="{25E0D1A3-2E12-1E07-D5CE-C8BA2CA59F2F}"/>
              </a:ext>
            </a:extLst>
          </p:cNvPr>
          <p:cNvPicPr>
            <a:picLocks noChangeAspect="1"/>
          </p:cNvPicPr>
          <p:nvPr/>
        </p:nvPicPr>
        <p:blipFill rotWithShape="1">
          <a:blip r:embed="rId3"/>
          <a:srcRect t="7676" b="36191"/>
          <a:stretch/>
        </p:blipFill>
        <p:spPr>
          <a:xfrm>
            <a:off x="0" y="0"/>
            <a:ext cx="24384000" cy="13716000"/>
          </a:xfrm>
          <a:custGeom>
            <a:avLst/>
            <a:gdLst>
              <a:gd name="connsiteX0" fmla="*/ -105 w 13635309"/>
              <a:gd name="connsiteY0" fmla="*/ -106 h 13663805"/>
              <a:gd name="connsiteX1" fmla="*/ 13635204 w 13635309"/>
              <a:gd name="connsiteY1" fmla="*/ -106 h 13663805"/>
              <a:gd name="connsiteX2" fmla="*/ 13635204 w 13635309"/>
              <a:gd name="connsiteY2" fmla="*/ 13663699 h 13663805"/>
              <a:gd name="connsiteX3" fmla="*/ -105 w 13635309"/>
              <a:gd name="connsiteY3" fmla="*/ 13663699 h 13663805"/>
            </a:gdLst>
            <a:ahLst/>
            <a:cxnLst>
              <a:cxn ang="0">
                <a:pos x="connsiteX0" y="connsiteY0"/>
              </a:cxn>
              <a:cxn ang="0">
                <a:pos x="connsiteX1" y="connsiteY1"/>
              </a:cxn>
              <a:cxn ang="0">
                <a:pos x="connsiteX2" y="connsiteY2"/>
              </a:cxn>
              <a:cxn ang="0">
                <a:pos x="connsiteX3" y="connsiteY3"/>
              </a:cxn>
            </a:cxnLst>
            <a:rect l="l" t="t" r="r" b="b"/>
            <a:pathLst>
              <a:path w="13635309" h="13663805">
                <a:moveTo>
                  <a:pt x="-105" y="-106"/>
                </a:moveTo>
                <a:lnTo>
                  <a:pt x="13635204" y="-106"/>
                </a:lnTo>
                <a:lnTo>
                  <a:pt x="13635204" y="13663699"/>
                </a:lnTo>
                <a:lnTo>
                  <a:pt x="-105" y="13663699"/>
                </a:lnTo>
                <a:close/>
              </a:path>
            </a:pathLst>
          </a:custGeom>
        </p:spPr>
      </p:pic>
      <p:sp>
        <p:nvSpPr>
          <p:cNvPr id="3" name="Retângulo 2">
            <a:extLst>
              <a:ext uri="{FF2B5EF4-FFF2-40B4-BE49-F238E27FC236}">
                <a16:creationId xmlns:a16="http://schemas.microsoft.com/office/drawing/2014/main" id="{183152FE-C6E7-1A47-7350-E3445103D072}"/>
              </a:ext>
            </a:extLst>
          </p:cNvPr>
          <p:cNvSpPr/>
          <p:nvPr/>
        </p:nvSpPr>
        <p:spPr>
          <a:xfrm>
            <a:off x="3803073" y="2660073"/>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7" name="Triângulo retângulo 6">
            <a:extLst>
              <a:ext uri="{FF2B5EF4-FFF2-40B4-BE49-F238E27FC236}">
                <a16:creationId xmlns:a16="http://schemas.microsoft.com/office/drawing/2014/main" id="{980C1929-1BE4-3267-CB73-A8398D7248FB}"/>
              </a:ext>
            </a:extLst>
          </p:cNvPr>
          <p:cNvSpPr/>
          <p:nvPr/>
        </p:nvSpPr>
        <p:spPr>
          <a:xfrm>
            <a:off x="16423"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862048"/>
          </a:xfrm>
          <a:prstGeom prst="rect">
            <a:avLst/>
          </a:prstGeom>
          <a:noFill/>
        </p:spPr>
        <p:txBody>
          <a:bodyPr wrap="square" rtlCol="0">
            <a:spAutoFit/>
          </a:bodyPr>
          <a:lstStyle/>
          <a:p>
            <a:r>
              <a:rPr lang="en-US" sz="11500" b="1">
                <a:solidFill>
                  <a:schemeClr val="bg1"/>
                </a:solidFill>
                <a:latin typeface="Poppins" pitchFamily="2" charset="77"/>
                <a:cs typeface="Poppins" pitchFamily="2" charset="77"/>
              </a:rPr>
              <a:t>MODULE 4</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10270968"/>
            <a:ext cx="18665182" cy="1569660"/>
          </a:xfrm>
          <a:prstGeom prst="rect">
            <a:avLst/>
          </a:prstGeom>
          <a:noFill/>
        </p:spPr>
        <p:txBody>
          <a:bodyPr wrap="square" rtlCol="0">
            <a:spAutoFit/>
          </a:bodyPr>
          <a:lstStyle/>
          <a:p>
            <a:r>
              <a:rPr lang="en-US" sz="9600" b="1" dirty="0">
                <a:solidFill>
                  <a:schemeClr val="bg1"/>
                </a:solidFill>
                <a:latin typeface="Poppins Light" panose="00000400000000000000" pitchFamily="2" charset="0"/>
                <a:cs typeface="Poppins Light" panose="00000400000000000000" pitchFamily="2" charset="0"/>
              </a:rPr>
              <a:t>SURCHARGE D’INFORMATIONS</a:t>
            </a:r>
          </a:p>
        </p:txBody>
      </p:sp>
    </p:spTree>
    <p:extLst>
      <p:ext uri="{BB962C8B-B14F-4D97-AF65-F5344CB8AC3E}">
        <p14:creationId xmlns:p14="http://schemas.microsoft.com/office/powerpoint/2010/main" val="3332645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051560" y="808786"/>
            <a:ext cx="20299680" cy="2308324"/>
          </a:xfrm>
          <a:prstGeom prst="rect">
            <a:avLst/>
          </a:prstGeom>
          <a:noFill/>
        </p:spPr>
        <p:txBody>
          <a:bodyPr wrap="square" rtlCol="0">
            <a:spAutoFit/>
          </a:bodyPr>
          <a:lstStyle/>
          <a:p>
            <a:r>
              <a:rPr lang="fr-FR" sz="7200" b="1" dirty="0">
                <a:solidFill>
                  <a:srgbClr val="16AD6A"/>
                </a:solidFill>
                <a:latin typeface="Poppins" pitchFamily="2" charset="77"/>
                <a:cs typeface="Poppins" pitchFamily="2" charset="77"/>
              </a:rPr>
              <a:t>QUELLES SONT LES INFORMATIONS </a:t>
            </a:r>
            <a:r>
              <a:rPr lang="fr-FR" sz="7200" b="1" dirty="0">
                <a:latin typeface="Poppins" pitchFamily="2" charset="77"/>
                <a:cs typeface="Poppins" pitchFamily="2" charset="77"/>
              </a:rPr>
              <a:t>QUE LA CLIENTE A BESOIN DE CONNAÎTRE</a:t>
            </a:r>
            <a:r>
              <a:rPr lang="en-US" sz="7200" b="1" dirty="0">
                <a:solidFill>
                  <a:srgbClr val="211F1B"/>
                </a:solidFill>
                <a:latin typeface="Poppins" pitchFamily="2" charset="77"/>
                <a:cs typeface="Poppins" pitchFamily="2" charset="77"/>
              </a:rPr>
              <a:t>?</a:t>
            </a:r>
          </a:p>
        </p:txBody>
      </p:sp>
      <p:sp>
        <p:nvSpPr>
          <p:cNvPr id="31" name="TextBox 4">
            <a:extLst>
              <a:ext uri="{FF2B5EF4-FFF2-40B4-BE49-F238E27FC236}">
                <a16:creationId xmlns:a16="http://schemas.microsoft.com/office/drawing/2014/main" id="{FCC1D9AF-EBE6-9540-FD1A-0B41B8A466E7}"/>
              </a:ext>
            </a:extLst>
          </p:cNvPr>
          <p:cNvSpPr txBox="1"/>
          <p:nvPr/>
        </p:nvSpPr>
        <p:spPr>
          <a:xfrm>
            <a:off x="6755727" y="10863481"/>
            <a:ext cx="3188694" cy="1200329"/>
          </a:xfrm>
          <a:prstGeom prst="rect">
            <a:avLst/>
          </a:prstGeom>
          <a:noFill/>
        </p:spPr>
        <p:txBody>
          <a:bodyPr wrap="none" lIns="91440" tIns="45720" rIns="91440" bIns="45720">
            <a:spAutoFit/>
          </a:bodyPr>
          <a:lstStyle>
            <a:defPPr>
              <a:defRPr lang="en-US"/>
            </a:defPPr>
            <a:lvl1pPr algn="ctr">
              <a:defRPr sz="5400" b="0" cap="none" spc="0">
                <a:ln w="0"/>
                <a:effectLst>
                  <a:outerShdw blurRad="38100" dist="19050" dir="2700000" algn="tl" rotWithShape="0">
                    <a:schemeClr val="dk1">
                      <a:alpha val="40000"/>
                    </a:schemeClr>
                  </a:outerShdw>
                </a:effectLst>
                <a:latin typeface="Bradley Hand ITC" panose="03070402050302030203" pitchFamily="66" charset="0"/>
              </a:defRPr>
            </a:lvl1pPr>
          </a:lstStyle>
          <a:p>
            <a:r>
              <a:rPr lang="en-US" sz="7200" b="1" dirty="0" err="1">
                <a:ln>
                  <a:noFill/>
                </a:ln>
                <a:solidFill>
                  <a:srgbClr val="642E91"/>
                </a:solidFill>
                <a:effectLst/>
                <a:latin typeface="Candara" panose="020E0502030303020204" pitchFamily="34" charset="0"/>
              </a:rPr>
              <a:t>Secrète</a:t>
            </a:r>
            <a:endParaRPr lang="en-US" sz="7200" b="1" dirty="0">
              <a:ln>
                <a:noFill/>
              </a:ln>
              <a:solidFill>
                <a:srgbClr val="642E91"/>
              </a:solidFill>
              <a:effectLst/>
              <a:latin typeface="Candara" panose="020E0502030303020204" pitchFamily="34" charset="0"/>
            </a:endParaRPr>
          </a:p>
        </p:txBody>
      </p:sp>
      <p:sp>
        <p:nvSpPr>
          <p:cNvPr id="32" name="Rectangle 5">
            <a:extLst>
              <a:ext uri="{FF2B5EF4-FFF2-40B4-BE49-F238E27FC236}">
                <a16:creationId xmlns:a16="http://schemas.microsoft.com/office/drawing/2014/main" id="{72ABB68C-2261-1151-2BA0-02A1FFB5DCA3}"/>
              </a:ext>
            </a:extLst>
          </p:cNvPr>
          <p:cNvSpPr/>
          <p:nvPr/>
        </p:nvSpPr>
        <p:spPr>
          <a:xfrm>
            <a:off x="8872034" y="7446490"/>
            <a:ext cx="8366393" cy="1569660"/>
          </a:xfrm>
          <a:prstGeom prst="rect">
            <a:avLst/>
          </a:prstGeom>
          <a:noFill/>
        </p:spPr>
        <p:txBody>
          <a:bodyPr wrap="none" lIns="91440" tIns="45720" rIns="91440" bIns="45720">
            <a:spAutoFit/>
          </a:bodyPr>
          <a:lstStyle/>
          <a:p>
            <a:pPr algn="ctr"/>
            <a:r>
              <a:rPr lang="en-US" sz="9600" b="1" dirty="0" err="1">
                <a:solidFill>
                  <a:srgbClr val="00B0F0"/>
                </a:solidFill>
                <a:latin typeface="Candara Light" panose="020E0502030303020204" pitchFamily="34" charset="0"/>
              </a:rPr>
              <a:t>Utilisation</a:t>
            </a:r>
            <a:r>
              <a:rPr lang="en-US" sz="9600" b="1" dirty="0">
                <a:solidFill>
                  <a:srgbClr val="00B0F0"/>
                </a:solidFill>
                <a:latin typeface="Candara Light" panose="020E0502030303020204" pitchFamily="34" charset="0"/>
              </a:rPr>
              <a:t> Facile</a:t>
            </a:r>
          </a:p>
        </p:txBody>
      </p:sp>
      <p:sp>
        <p:nvSpPr>
          <p:cNvPr id="33" name="Rectangle 6">
            <a:extLst>
              <a:ext uri="{FF2B5EF4-FFF2-40B4-BE49-F238E27FC236}">
                <a16:creationId xmlns:a16="http://schemas.microsoft.com/office/drawing/2014/main" id="{58F74B69-9759-03F6-0479-5BEBCE2D3716}"/>
              </a:ext>
            </a:extLst>
          </p:cNvPr>
          <p:cNvSpPr/>
          <p:nvPr/>
        </p:nvSpPr>
        <p:spPr>
          <a:xfrm>
            <a:off x="12025829" y="9529238"/>
            <a:ext cx="4801314" cy="923330"/>
          </a:xfrm>
          <a:prstGeom prst="rect">
            <a:avLst/>
          </a:prstGeom>
          <a:noFill/>
        </p:spPr>
        <p:txBody>
          <a:bodyPr wrap="none" lIns="91440" tIns="45720" rIns="91440" bIns="45720">
            <a:spAutoFit/>
          </a:bodyPr>
          <a:lstStyle/>
          <a:p>
            <a:pPr algn="ctr"/>
            <a:r>
              <a:rPr lang="en-US" sz="5400" b="1" dirty="0">
                <a:solidFill>
                  <a:srgbClr val="D60093"/>
                </a:solidFill>
                <a:latin typeface="Candara" panose="020E0502030303020204" pitchFamily="34" charset="0"/>
              </a:rPr>
              <a:t>Sans Hormones</a:t>
            </a:r>
          </a:p>
        </p:txBody>
      </p:sp>
      <p:sp>
        <p:nvSpPr>
          <p:cNvPr id="34" name="Rectangle 7">
            <a:extLst>
              <a:ext uri="{FF2B5EF4-FFF2-40B4-BE49-F238E27FC236}">
                <a16:creationId xmlns:a16="http://schemas.microsoft.com/office/drawing/2014/main" id="{8EFD9140-7EB8-28D4-ACFD-66B81C7D0E20}"/>
              </a:ext>
            </a:extLst>
          </p:cNvPr>
          <p:cNvSpPr/>
          <p:nvPr/>
        </p:nvSpPr>
        <p:spPr>
          <a:xfrm>
            <a:off x="3431029" y="6039837"/>
            <a:ext cx="9339441" cy="1200329"/>
          </a:xfrm>
          <a:prstGeom prst="rect">
            <a:avLst/>
          </a:prstGeom>
          <a:noFill/>
        </p:spPr>
        <p:txBody>
          <a:bodyPr wrap="square" lIns="91440" tIns="45720" rIns="91440" bIns="45720">
            <a:spAutoFit/>
          </a:bodyPr>
          <a:lstStyle/>
          <a:p>
            <a:pPr algn="ctr"/>
            <a:r>
              <a:rPr lang="en-US" sz="7200" b="1" dirty="0">
                <a:solidFill>
                  <a:srgbClr val="D60093"/>
                </a:solidFill>
                <a:latin typeface="Candara" panose="020E0502030303020204" pitchFamily="34" charset="0"/>
              </a:rPr>
              <a:t>Très </a:t>
            </a:r>
            <a:r>
              <a:rPr lang="en-US" sz="7200" b="1" dirty="0" err="1">
                <a:solidFill>
                  <a:srgbClr val="D60093"/>
                </a:solidFill>
                <a:latin typeface="Candara" panose="020E0502030303020204" pitchFamily="34" charset="0"/>
              </a:rPr>
              <a:t>Efficace</a:t>
            </a:r>
            <a:endParaRPr lang="en-US" sz="7200" b="1" dirty="0">
              <a:solidFill>
                <a:srgbClr val="D60093"/>
              </a:solidFill>
              <a:latin typeface="Candara" panose="020E0502030303020204" pitchFamily="34" charset="0"/>
            </a:endParaRPr>
          </a:p>
        </p:txBody>
      </p:sp>
      <p:sp>
        <p:nvSpPr>
          <p:cNvPr id="35" name="Rectangle 8">
            <a:extLst>
              <a:ext uri="{FF2B5EF4-FFF2-40B4-BE49-F238E27FC236}">
                <a16:creationId xmlns:a16="http://schemas.microsoft.com/office/drawing/2014/main" id="{BC9A5860-FF01-F4FD-327A-F53C4A87DC0F}"/>
              </a:ext>
            </a:extLst>
          </p:cNvPr>
          <p:cNvSpPr/>
          <p:nvPr/>
        </p:nvSpPr>
        <p:spPr>
          <a:xfrm>
            <a:off x="6144800" y="9371890"/>
            <a:ext cx="5382327" cy="646331"/>
          </a:xfrm>
          <a:prstGeom prst="rect">
            <a:avLst/>
          </a:prstGeom>
          <a:noFill/>
        </p:spPr>
        <p:txBody>
          <a:bodyPr wrap="square" lIns="91440" tIns="45720" rIns="91440" bIns="45720">
            <a:spAutoFit/>
          </a:bodyPr>
          <a:lstStyle/>
          <a:p>
            <a:pPr algn="ctr"/>
            <a:r>
              <a:rPr lang="en-US" sz="3600" b="1" dirty="0" err="1">
                <a:solidFill>
                  <a:srgbClr val="0E6C41"/>
                </a:solidFill>
                <a:latin typeface="Candara" panose="020E0502030303020204" pitchFamily="34" charset="0"/>
              </a:rPr>
              <a:t>S’oublie</a:t>
            </a:r>
            <a:r>
              <a:rPr lang="en-US" sz="3600" b="1" dirty="0">
                <a:solidFill>
                  <a:srgbClr val="0E6C41"/>
                </a:solidFill>
                <a:latin typeface="Candara" panose="020E0502030303020204" pitchFamily="34" charset="0"/>
              </a:rPr>
              <a:t> </a:t>
            </a:r>
            <a:r>
              <a:rPr lang="en-US" sz="3600" b="1" dirty="0" err="1">
                <a:solidFill>
                  <a:srgbClr val="0E6C41"/>
                </a:solidFill>
                <a:latin typeface="Candara" panose="020E0502030303020204" pitchFamily="34" charset="0"/>
              </a:rPr>
              <a:t>Facilement</a:t>
            </a:r>
            <a:endParaRPr lang="en-US" sz="3600" b="1" dirty="0">
              <a:solidFill>
                <a:srgbClr val="0E6C41"/>
              </a:solidFill>
              <a:latin typeface="Candara" panose="020E0502030303020204" pitchFamily="34" charset="0"/>
            </a:endParaRPr>
          </a:p>
        </p:txBody>
      </p:sp>
      <p:sp>
        <p:nvSpPr>
          <p:cNvPr id="36" name="Rectangle 9">
            <a:extLst>
              <a:ext uri="{FF2B5EF4-FFF2-40B4-BE49-F238E27FC236}">
                <a16:creationId xmlns:a16="http://schemas.microsoft.com/office/drawing/2014/main" id="{DB33470E-90B7-72E3-B5F1-FC583098BD74}"/>
              </a:ext>
            </a:extLst>
          </p:cNvPr>
          <p:cNvSpPr/>
          <p:nvPr/>
        </p:nvSpPr>
        <p:spPr>
          <a:xfrm>
            <a:off x="10001146" y="11740644"/>
            <a:ext cx="4851296" cy="1200329"/>
          </a:xfrm>
          <a:prstGeom prst="rect">
            <a:avLst/>
          </a:prstGeom>
          <a:noFill/>
        </p:spPr>
        <p:txBody>
          <a:bodyPr wrap="square" lIns="91440" tIns="45720" rIns="91440" bIns="45720">
            <a:spAutoFit/>
          </a:bodyPr>
          <a:lstStyle/>
          <a:p>
            <a:pPr algn="ctr"/>
            <a:r>
              <a:rPr lang="fr-FR" sz="3600" b="1" dirty="0">
                <a:solidFill>
                  <a:srgbClr val="FFCC66"/>
                </a:solidFill>
                <a:latin typeface="Candara" panose="020E0502030303020204" pitchFamily="34" charset="0"/>
              </a:rPr>
              <a:t>Protège contre le VIH et les IST</a:t>
            </a:r>
          </a:p>
        </p:txBody>
      </p:sp>
      <p:sp>
        <p:nvSpPr>
          <p:cNvPr id="37" name="Rectangle 10">
            <a:extLst>
              <a:ext uri="{FF2B5EF4-FFF2-40B4-BE49-F238E27FC236}">
                <a16:creationId xmlns:a16="http://schemas.microsoft.com/office/drawing/2014/main" id="{0D4A6FAE-EDE2-5A8C-4BFE-08B04F7A7DD9}"/>
              </a:ext>
            </a:extLst>
          </p:cNvPr>
          <p:cNvSpPr/>
          <p:nvPr/>
        </p:nvSpPr>
        <p:spPr>
          <a:xfrm>
            <a:off x="12913979" y="5650194"/>
            <a:ext cx="2717412" cy="769441"/>
          </a:xfrm>
          <a:prstGeom prst="rect">
            <a:avLst/>
          </a:prstGeom>
          <a:noFill/>
        </p:spPr>
        <p:txBody>
          <a:bodyPr wrap="none" lIns="91440" tIns="45720" rIns="91440" bIns="45720">
            <a:spAutoFit/>
          </a:bodyPr>
          <a:lstStyle/>
          <a:p>
            <a:pPr algn="ctr"/>
            <a:r>
              <a:rPr lang="en-US" sz="4400" b="1" dirty="0" err="1">
                <a:solidFill>
                  <a:srgbClr val="4EA4A2"/>
                </a:solidFill>
                <a:latin typeface="Candara" panose="020E0502030303020204" pitchFamily="34" charset="0"/>
              </a:rPr>
              <a:t>Réversible</a:t>
            </a:r>
            <a:endParaRPr lang="en-US" sz="4400" b="1" dirty="0">
              <a:solidFill>
                <a:srgbClr val="4EA4A2"/>
              </a:solidFill>
              <a:latin typeface="Candara" panose="020E0502030303020204" pitchFamily="34" charset="0"/>
            </a:endParaRPr>
          </a:p>
        </p:txBody>
      </p:sp>
      <p:sp>
        <p:nvSpPr>
          <p:cNvPr id="38" name="Rectangle 11">
            <a:extLst>
              <a:ext uri="{FF2B5EF4-FFF2-40B4-BE49-F238E27FC236}">
                <a16:creationId xmlns:a16="http://schemas.microsoft.com/office/drawing/2014/main" id="{B38EB427-088D-3B9C-5E35-EF067DE1E32E}"/>
              </a:ext>
            </a:extLst>
          </p:cNvPr>
          <p:cNvSpPr/>
          <p:nvPr/>
        </p:nvSpPr>
        <p:spPr>
          <a:xfrm>
            <a:off x="1342015" y="10151663"/>
            <a:ext cx="7746905" cy="769441"/>
          </a:xfrm>
          <a:prstGeom prst="rect">
            <a:avLst/>
          </a:prstGeom>
          <a:noFill/>
        </p:spPr>
        <p:txBody>
          <a:bodyPr wrap="square" lIns="91440" tIns="45720" rIns="91440" bIns="45720">
            <a:spAutoFit/>
          </a:bodyPr>
          <a:lstStyle/>
          <a:p>
            <a:pPr algn="ctr"/>
            <a:r>
              <a:rPr lang="en-US" sz="4400" b="1" dirty="0">
                <a:solidFill>
                  <a:srgbClr val="0070C0"/>
                </a:solidFill>
                <a:latin typeface="Candara" panose="020E0502030303020204" pitchFamily="34" charset="0"/>
              </a:rPr>
              <a:t>A longue durée </a:t>
            </a:r>
            <a:r>
              <a:rPr lang="en-US" sz="4400" b="1" dirty="0" err="1">
                <a:solidFill>
                  <a:srgbClr val="0070C0"/>
                </a:solidFill>
                <a:latin typeface="Candara" panose="020E0502030303020204" pitchFamily="34" charset="0"/>
              </a:rPr>
              <a:t>d’action</a:t>
            </a:r>
            <a:r>
              <a:rPr lang="en-US" sz="4400" b="1" dirty="0">
                <a:solidFill>
                  <a:srgbClr val="0070C0"/>
                </a:solidFill>
                <a:latin typeface="Candara" panose="020E0502030303020204" pitchFamily="34" charset="0"/>
              </a:rPr>
              <a:t> </a:t>
            </a:r>
          </a:p>
        </p:txBody>
      </p:sp>
      <p:sp>
        <p:nvSpPr>
          <p:cNvPr id="39" name="Rectangle 12">
            <a:extLst>
              <a:ext uri="{FF2B5EF4-FFF2-40B4-BE49-F238E27FC236}">
                <a16:creationId xmlns:a16="http://schemas.microsoft.com/office/drawing/2014/main" id="{2C869F3C-F4B9-5FD5-0009-55DE5419F47E}"/>
              </a:ext>
            </a:extLst>
          </p:cNvPr>
          <p:cNvSpPr/>
          <p:nvPr/>
        </p:nvSpPr>
        <p:spPr>
          <a:xfrm>
            <a:off x="12068583" y="6926404"/>
            <a:ext cx="9926331" cy="707886"/>
          </a:xfrm>
          <a:prstGeom prst="rect">
            <a:avLst/>
          </a:prstGeom>
          <a:noFill/>
        </p:spPr>
        <p:txBody>
          <a:bodyPr wrap="square" lIns="91440" tIns="45720" rIns="91440" bIns="45720">
            <a:spAutoFit/>
          </a:bodyPr>
          <a:lstStyle/>
          <a:p>
            <a:pPr algn="ctr"/>
            <a:r>
              <a:rPr lang="fr-FR" sz="4000" b="1" dirty="0">
                <a:solidFill>
                  <a:srgbClr val="16AD6A"/>
                </a:solidFill>
                <a:latin typeface="Candara" panose="020E0502030303020204" pitchFamily="34" charset="0"/>
              </a:rPr>
              <a:t>Peut être utilisé en allaitant </a:t>
            </a:r>
          </a:p>
        </p:txBody>
      </p:sp>
      <p:sp>
        <p:nvSpPr>
          <p:cNvPr id="40" name="Rectangle 13">
            <a:extLst>
              <a:ext uri="{FF2B5EF4-FFF2-40B4-BE49-F238E27FC236}">
                <a16:creationId xmlns:a16="http://schemas.microsoft.com/office/drawing/2014/main" id="{F3E2C63E-A6D8-24F6-6B8B-4846DE54148D}"/>
              </a:ext>
            </a:extLst>
          </p:cNvPr>
          <p:cNvSpPr/>
          <p:nvPr/>
        </p:nvSpPr>
        <p:spPr>
          <a:xfrm>
            <a:off x="245732" y="4478901"/>
            <a:ext cx="11121955" cy="1107996"/>
          </a:xfrm>
          <a:prstGeom prst="rect">
            <a:avLst/>
          </a:prstGeom>
          <a:noFill/>
        </p:spPr>
        <p:txBody>
          <a:bodyPr wrap="none" lIns="91440" tIns="45720" rIns="91440" bIns="45720">
            <a:spAutoFit/>
          </a:bodyPr>
          <a:lstStyle/>
          <a:p>
            <a:pPr algn="ctr"/>
            <a:r>
              <a:rPr lang="fr-FR" sz="6600" b="1" dirty="0">
                <a:solidFill>
                  <a:srgbClr val="9662C6"/>
                </a:solidFill>
                <a:latin typeface="Candara" panose="020E0502030303020204" pitchFamily="34" charset="0"/>
              </a:rPr>
              <a:t>Pas de changement aux règles</a:t>
            </a:r>
          </a:p>
        </p:txBody>
      </p:sp>
      <p:sp>
        <p:nvSpPr>
          <p:cNvPr id="41" name="Rectangle 14">
            <a:extLst>
              <a:ext uri="{FF2B5EF4-FFF2-40B4-BE49-F238E27FC236}">
                <a16:creationId xmlns:a16="http://schemas.microsoft.com/office/drawing/2014/main" id="{AD8701DA-DF44-ADC8-128D-96D3182AF639}"/>
              </a:ext>
            </a:extLst>
          </p:cNvPr>
          <p:cNvSpPr/>
          <p:nvPr/>
        </p:nvSpPr>
        <p:spPr>
          <a:xfrm>
            <a:off x="745695" y="8083692"/>
            <a:ext cx="5947462" cy="1754326"/>
          </a:xfrm>
          <a:prstGeom prst="rect">
            <a:avLst/>
          </a:prstGeom>
          <a:noFill/>
        </p:spPr>
        <p:txBody>
          <a:bodyPr wrap="square" lIns="91440" tIns="45720" rIns="91440" bIns="45720">
            <a:spAutoFit/>
          </a:bodyPr>
          <a:lstStyle/>
          <a:p>
            <a:pPr algn="ctr"/>
            <a:r>
              <a:rPr lang="en-US" sz="5400" b="1" dirty="0">
                <a:solidFill>
                  <a:srgbClr val="16AD6A"/>
                </a:solidFill>
                <a:latin typeface="Candara" panose="020E0502030303020204" pitchFamily="34" charset="0"/>
              </a:rPr>
              <a:t>Peu </a:t>
            </a:r>
            <a:r>
              <a:rPr lang="en-US" sz="5400" b="1" dirty="0" err="1">
                <a:solidFill>
                  <a:srgbClr val="16AD6A"/>
                </a:solidFill>
                <a:latin typeface="Candara" panose="020E0502030303020204" pitchFamily="34" charset="0"/>
              </a:rPr>
              <a:t>d’effets</a:t>
            </a:r>
            <a:r>
              <a:rPr lang="en-US" sz="5400" b="1" dirty="0">
                <a:solidFill>
                  <a:srgbClr val="16AD6A"/>
                </a:solidFill>
                <a:latin typeface="Candara" panose="020E0502030303020204" pitchFamily="34" charset="0"/>
              </a:rPr>
              <a:t> </a:t>
            </a:r>
            <a:r>
              <a:rPr lang="en-US" sz="5400" b="1" dirty="0" err="1">
                <a:solidFill>
                  <a:srgbClr val="16AD6A"/>
                </a:solidFill>
                <a:latin typeface="Candara" panose="020E0502030303020204" pitchFamily="34" charset="0"/>
              </a:rPr>
              <a:t>secondaires</a:t>
            </a:r>
            <a:endParaRPr lang="en-US" sz="5400" b="1" dirty="0">
              <a:solidFill>
                <a:srgbClr val="16AD6A"/>
              </a:solidFill>
              <a:latin typeface="Candara" panose="020E0502030303020204" pitchFamily="34" charset="0"/>
            </a:endParaRPr>
          </a:p>
        </p:txBody>
      </p:sp>
      <p:sp>
        <p:nvSpPr>
          <p:cNvPr id="42" name="Rectangle 15">
            <a:extLst>
              <a:ext uri="{FF2B5EF4-FFF2-40B4-BE49-F238E27FC236}">
                <a16:creationId xmlns:a16="http://schemas.microsoft.com/office/drawing/2014/main" id="{FC42E514-4A51-8522-9C8F-E6997865CCC7}"/>
              </a:ext>
            </a:extLst>
          </p:cNvPr>
          <p:cNvSpPr/>
          <p:nvPr/>
        </p:nvSpPr>
        <p:spPr>
          <a:xfrm>
            <a:off x="14251374" y="11001608"/>
            <a:ext cx="6994223" cy="646331"/>
          </a:xfrm>
          <a:prstGeom prst="rect">
            <a:avLst/>
          </a:prstGeom>
          <a:noFill/>
        </p:spPr>
        <p:txBody>
          <a:bodyPr wrap="none" lIns="91440" tIns="45720" rIns="91440" bIns="45720">
            <a:spAutoFit/>
          </a:bodyPr>
          <a:lstStyle/>
          <a:p>
            <a:pPr algn="ctr"/>
            <a:r>
              <a:rPr lang="en-US" sz="3600" b="1" dirty="0" err="1">
                <a:solidFill>
                  <a:srgbClr val="16AD6A"/>
                </a:solidFill>
                <a:latin typeface="Candara" panose="020E0502030303020204" pitchFamily="34" charset="0"/>
              </a:rPr>
              <a:t>Utilisation</a:t>
            </a:r>
            <a:r>
              <a:rPr lang="en-US" sz="3600" b="1" dirty="0">
                <a:solidFill>
                  <a:srgbClr val="16AD6A"/>
                </a:solidFill>
                <a:latin typeface="Candara" panose="020E0502030303020204" pitchFamily="34" charset="0"/>
              </a:rPr>
              <a:t> post-partum </a:t>
            </a:r>
            <a:r>
              <a:rPr lang="en-US" sz="3600" b="1" dirty="0" err="1">
                <a:solidFill>
                  <a:srgbClr val="16AD6A"/>
                </a:solidFill>
                <a:latin typeface="Candara" panose="020E0502030303020204" pitchFamily="34" charset="0"/>
              </a:rPr>
              <a:t>immédiate</a:t>
            </a:r>
            <a:endParaRPr lang="en-US" sz="3600" b="1" dirty="0">
              <a:solidFill>
                <a:srgbClr val="16AD6A"/>
              </a:solidFill>
              <a:latin typeface="Candara" panose="020E0502030303020204" pitchFamily="34" charset="0"/>
            </a:endParaRPr>
          </a:p>
        </p:txBody>
      </p:sp>
      <p:sp>
        <p:nvSpPr>
          <p:cNvPr id="43" name="Rectangle 16">
            <a:extLst>
              <a:ext uri="{FF2B5EF4-FFF2-40B4-BE49-F238E27FC236}">
                <a16:creationId xmlns:a16="http://schemas.microsoft.com/office/drawing/2014/main" id="{C5DD9B39-EDB3-6C6D-20D0-E34832E15434}"/>
              </a:ext>
            </a:extLst>
          </p:cNvPr>
          <p:cNvSpPr/>
          <p:nvPr/>
        </p:nvSpPr>
        <p:spPr>
          <a:xfrm>
            <a:off x="16951806" y="4459743"/>
            <a:ext cx="4969437" cy="1446550"/>
          </a:xfrm>
          <a:prstGeom prst="rect">
            <a:avLst/>
          </a:prstGeom>
          <a:noFill/>
        </p:spPr>
        <p:txBody>
          <a:bodyPr wrap="square" lIns="91440" tIns="45720" rIns="91440" bIns="45720">
            <a:spAutoFit/>
          </a:bodyPr>
          <a:lstStyle/>
          <a:p>
            <a:pPr algn="ctr"/>
            <a:r>
              <a:rPr lang="en-US" sz="4400" b="1" dirty="0">
                <a:solidFill>
                  <a:srgbClr val="FFCC66"/>
                </a:solidFill>
                <a:latin typeface="Candara" panose="020E0502030303020204" pitchFamily="34" charset="0"/>
              </a:rPr>
              <a:t>Disponible </a:t>
            </a:r>
            <a:r>
              <a:rPr lang="en-US" sz="4400" b="1" dirty="0" err="1">
                <a:solidFill>
                  <a:srgbClr val="FFCC66"/>
                </a:solidFill>
                <a:latin typeface="Candara" panose="020E0502030303020204" pitchFamily="34" charset="0"/>
              </a:rPr>
              <a:t>en</a:t>
            </a:r>
            <a:r>
              <a:rPr lang="en-US" sz="4400" b="1" dirty="0">
                <a:solidFill>
                  <a:srgbClr val="FFCC66"/>
                </a:solidFill>
                <a:latin typeface="Candara" panose="020E0502030303020204" pitchFamily="34" charset="0"/>
              </a:rPr>
              <a:t> </a:t>
            </a:r>
            <a:r>
              <a:rPr lang="en-US" sz="4400" b="1" dirty="0" err="1">
                <a:solidFill>
                  <a:srgbClr val="FFCC66"/>
                </a:solidFill>
                <a:latin typeface="Candara" panose="020E0502030303020204" pitchFamily="34" charset="0"/>
              </a:rPr>
              <a:t>pharmacie</a:t>
            </a:r>
            <a:endParaRPr lang="en-US" sz="4400" b="1" dirty="0">
              <a:solidFill>
                <a:srgbClr val="FFCC66"/>
              </a:solidFill>
              <a:latin typeface="Candara" panose="020E0502030303020204" pitchFamily="34" charset="0"/>
            </a:endParaRPr>
          </a:p>
        </p:txBody>
      </p:sp>
      <p:sp>
        <p:nvSpPr>
          <p:cNvPr id="44" name="Rectangle 17">
            <a:extLst>
              <a:ext uri="{FF2B5EF4-FFF2-40B4-BE49-F238E27FC236}">
                <a16:creationId xmlns:a16="http://schemas.microsoft.com/office/drawing/2014/main" id="{B2384ED5-2B15-E6AB-044B-A434CBFD6F4E}"/>
              </a:ext>
            </a:extLst>
          </p:cNvPr>
          <p:cNvSpPr/>
          <p:nvPr/>
        </p:nvSpPr>
        <p:spPr>
          <a:xfrm>
            <a:off x="11333194" y="4130851"/>
            <a:ext cx="4298197" cy="646331"/>
          </a:xfrm>
          <a:prstGeom prst="rect">
            <a:avLst/>
          </a:prstGeom>
          <a:noFill/>
        </p:spPr>
        <p:txBody>
          <a:bodyPr wrap="square" lIns="91440" tIns="45720" rIns="91440" bIns="45720">
            <a:spAutoFit/>
          </a:bodyPr>
          <a:lstStyle/>
          <a:p>
            <a:pPr algn="ctr"/>
            <a:r>
              <a:rPr lang="en-US" sz="3600" b="1" dirty="0" err="1">
                <a:solidFill>
                  <a:srgbClr val="0070C0"/>
                </a:solidFill>
                <a:latin typeface="Candara" panose="020E0502030303020204" pitchFamily="34" charset="0"/>
              </a:rPr>
              <a:t>Améliore</a:t>
            </a:r>
            <a:r>
              <a:rPr lang="en-US" sz="3600" b="1" dirty="0">
                <a:solidFill>
                  <a:srgbClr val="0070C0"/>
                </a:solidFill>
                <a:latin typeface="Candara" panose="020E0502030303020204" pitchFamily="34" charset="0"/>
              </a:rPr>
              <a:t> les </a:t>
            </a:r>
            <a:r>
              <a:rPr lang="en-US" sz="3600" b="1" dirty="0" err="1">
                <a:solidFill>
                  <a:srgbClr val="0070C0"/>
                </a:solidFill>
                <a:latin typeface="Candara" panose="020E0502030303020204" pitchFamily="34" charset="0"/>
              </a:rPr>
              <a:t>règles</a:t>
            </a:r>
            <a:endParaRPr lang="en-US" sz="3600" b="1" dirty="0">
              <a:solidFill>
                <a:srgbClr val="0070C0"/>
              </a:solidFill>
              <a:latin typeface="Candara" panose="020E0502030303020204" pitchFamily="34" charset="0"/>
            </a:endParaRPr>
          </a:p>
        </p:txBody>
      </p:sp>
      <p:sp>
        <p:nvSpPr>
          <p:cNvPr id="45" name="Rectangle 18">
            <a:extLst>
              <a:ext uri="{FF2B5EF4-FFF2-40B4-BE49-F238E27FC236}">
                <a16:creationId xmlns:a16="http://schemas.microsoft.com/office/drawing/2014/main" id="{6EDC54B6-311E-F214-2CFB-995446B1D643}"/>
              </a:ext>
            </a:extLst>
          </p:cNvPr>
          <p:cNvSpPr/>
          <p:nvPr/>
        </p:nvSpPr>
        <p:spPr>
          <a:xfrm>
            <a:off x="16670040" y="8460229"/>
            <a:ext cx="7266748" cy="2123658"/>
          </a:xfrm>
          <a:prstGeom prst="rect">
            <a:avLst/>
          </a:prstGeom>
          <a:noFill/>
        </p:spPr>
        <p:txBody>
          <a:bodyPr wrap="square" lIns="91440" tIns="45720" rIns="91440" bIns="45720">
            <a:spAutoFit/>
          </a:bodyPr>
          <a:lstStyle/>
          <a:p>
            <a:pPr algn="ctr"/>
            <a:r>
              <a:rPr lang="en-US" sz="6600" b="1" dirty="0" err="1">
                <a:solidFill>
                  <a:srgbClr val="9662C6"/>
                </a:solidFill>
                <a:latin typeface="Candara" panose="020E0502030303020204" pitchFamily="34" charset="0"/>
              </a:rPr>
              <a:t>Améliore</a:t>
            </a:r>
            <a:r>
              <a:rPr lang="en-US" sz="6600" b="1" dirty="0">
                <a:solidFill>
                  <a:srgbClr val="9662C6"/>
                </a:solidFill>
                <a:latin typeface="Candara" panose="020E0502030303020204" pitchFamily="34" charset="0"/>
              </a:rPr>
              <a:t> les </a:t>
            </a:r>
            <a:r>
              <a:rPr lang="en-US" sz="6600" b="1" dirty="0" err="1">
                <a:solidFill>
                  <a:srgbClr val="9662C6"/>
                </a:solidFill>
                <a:latin typeface="Candara" panose="020E0502030303020204" pitchFamily="34" charset="0"/>
              </a:rPr>
              <a:t>problèmes</a:t>
            </a:r>
            <a:r>
              <a:rPr lang="en-US" sz="6600" b="1" dirty="0">
                <a:solidFill>
                  <a:srgbClr val="9662C6"/>
                </a:solidFill>
                <a:latin typeface="Candara" panose="020E0502030303020204" pitchFamily="34" charset="0"/>
              </a:rPr>
              <a:t> </a:t>
            </a:r>
            <a:r>
              <a:rPr lang="en-US" sz="6600" b="1" dirty="0" err="1">
                <a:solidFill>
                  <a:srgbClr val="9662C6"/>
                </a:solidFill>
                <a:latin typeface="Candara" panose="020E0502030303020204" pitchFamily="34" charset="0"/>
              </a:rPr>
              <a:t>d’acné</a:t>
            </a:r>
            <a:endParaRPr lang="en-US" sz="6600" b="1" dirty="0">
              <a:solidFill>
                <a:srgbClr val="9662C6"/>
              </a:solidFill>
              <a:latin typeface="Candara" panose="020E0502030303020204" pitchFamily="34" charset="0"/>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A5C59C10-0D6B-0E0B-9584-7E25FA90DC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776016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4">
            <a:extLst>
              <a:ext uri="{28A0092B-C50C-407E-A947-70E740481C1C}">
                <a14:useLocalDpi xmlns:a14="http://schemas.microsoft.com/office/drawing/2010/main" val="0"/>
              </a:ext>
            </a:extLst>
          </a:blip>
          <a:srcRect l="21676" r="32087"/>
          <a:stretch/>
        </p:blipFill>
        <p:spPr>
          <a:xfrm>
            <a:off x="13745977" y="-1"/>
            <a:ext cx="10638024" cy="13677463"/>
          </a:xfrm>
          <a:prstGeom prst="rect">
            <a:avLst/>
          </a:prstGeom>
        </p:spPr>
      </p:pic>
      <p:sp>
        <p:nvSpPr>
          <p:cNvPr id="10" name="CaixaDeTexto 9">
            <a:extLst>
              <a:ext uri="{FF2B5EF4-FFF2-40B4-BE49-F238E27FC236}">
                <a16:creationId xmlns:a16="http://schemas.microsoft.com/office/drawing/2014/main" id="{5849C2F6-6BC0-0FB9-AE2B-524630E6C632}"/>
              </a:ext>
            </a:extLst>
          </p:cNvPr>
          <p:cNvSpPr txBox="1"/>
          <p:nvPr/>
        </p:nvSpPr>
        <p:spPr>
          <a:xfrm>
            <a:off x="3374923" y="7490669"/>
            <a:ext cx="10027919" cy="2123658"/>
          </a:xfrm>
          <a:prstGeom prst="rect">
            <a:avLst/>
          </a:prstGeom>
          <a:noFill/>
        </p:spPr>
        <p:txBody>
          <a:bodyPr wrap="square">
            <a:spAutoFit/>
          </a:bodyPr>
          <a:lstStyle/>
          <a:p>
            <a:pPr algn="ctr"/>
            <a:r>
              <a:rPr lang="fr-FR" sz="6600" b="1" dirty="0">
                <a:solidFill>
                  <a:srgbClr val="211F1B"/>
                </a:solidFill>
                <a:latin typeface="Roboto" panose="02000000000000000000" pitchFamily="2" charset="0"/>
                <a:ea typeface="Roboto" panose="02000000000000000000" pitchFamily="2" charset="0"/>
              </a:rPr>
              <a:t>Commencez par la </a:t>
            </a:r>
            <a:r>
              <a:rPr lang="fr-FR" sz="6600" b="1" dirty="0">
                <a:solidFill>
                  <a:schemeClr val="accent4"/>
                </a:solidFill>
                <a:latin typeface="Roboto" panose="02000000000000000000" pitchFamily="2" charset="0"/>
                <a:ea typeface="Roboto" panose="02000000000000000000" pitchFamily="2" charset="0"/>
              </a:rPr>
              <a:t>cliente</a:t>
            </a:r>
            <a:r>
              <a:rPr lang="fr-FR" sz="6600" b="1" dirty="0">
                <a:solidFill>
                  <a:srgbClr val="211F1B"/>
                </a:solidFill>
                <a:latin typeface="Roboto" panose="02000000000000000000" pitchFamily="2" charset="0"/>
                <a:ea typeface="Roboto" panose="02000000000000000000" pitchFamily="2" charset="0"/>
              </a:rPr>
              <a:t>, pas les méthodes</a:t>
            </a:r>
            <a:r>
              <a:rPr lang="en-US" sz="6600" b="1" dirty="0">
                <a:solidFill>
                  <a:srgbClr val="211F1B"/>
                </a:solidFill>
                <a:latin typeface="Roboto" panose="02000000000000000000" pitchFamily="2" charset="0"/>
                <a:ea typeface="Roboto" panose="02000000000000000000" pitchFamily="2" charset="0"/>
              </a:rPr>
              <a:t>!</a:t>
            </a:r>
          </a:p>
        </p:txBody>
      </p:sp>
      <p:pic>
        <p:nvPicPr>
          <p:cNvPr id="17" name="Picture 7">
            <a:extLst>
              <a:ext uri="{FF2B5EF4-FFF2-40B4-BE49-F238E27FC236}">
                <a16:creationId xmlns:a16="http://schemas.microsoft.com/office/drawing/2014/main" id="{373C8DD1-9804-8606-AECC-C0DE9F87BC4B}"/>
              </a:ext>
            </a:extLst>
          </p:cNvPr>
          <p:cNvPicPr>
            <a:picLocks noChangeAspect="1"/>
          </p:cNvPicPr>
          <p:nvPr/>
        </p:nvPicPr>
        <p:blipFill>
          <a:blip r:embed="rId5"/>
          <a:stretch>
            <a:fillRect/>
          </a:stretch>
        </p:blipFill>
        <p:spPr>
          <a:xfrm>
            <a:off x="1322086" y="7407773"/>
            <a:ext cx="2287547" cy="2287547"/>
          </a:xfrm>
          <a:prstGeom prst="chevron">
            <a:avLst/>
          </a:prstGeom>
        </p:spPr>
      </p:pic>
    </p:spTree>
    <p:extLst>
      <p:ext uri="{BB962C8B-B14F-4D97-AF65-F5344CB8AC3E}">
        <p14:creationId xmlns:p14="http://schemas.microsoft.com/office/powerpoint/2010/main" val="454987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800100" y="4708979"/>
            <a:ext cx="12306300" cy="7089120"/>
          </a:xfrm>
          <a:prstGeom prst="rect">
            <a:avLst/>
          </a:prstGeom>
          <a:noFill/>
        </p:spPr>
        <p:txBody>
          <a:bodyPr wrap="square">
            <a:spAutoFit/>
          </a:bodyPr>
          <a:lstStyle/>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Quelles sont ses préoccupations quant à l'utilisation d'une méthode contraceptive</a:t>
            </a:r>
            <a:r>
              <a:rPr lang="en-US" sz="4400" dirty="0">
                <a:latin typeface="Roboto" panose="02000000000000000000" pitchFamily="2" charset="0"/>
                <a:ea typeface="Roboto" panose="02000000000000000000" pitchFamily="2" charset="0"/>
              </a:rPr>
              <a:t>? </a:t>
            </a:r>
          </a:p>
          <a:p>
            <a:pPr algn="ctr">
              <a:lnSpc>
                <a:spcPct val="150000"/>
              </a:lnSpc>
            </a:pPr>
            <a:r>
              <a:rPr lang="en-US" sz="4400" b="1" dirty="0">
                <a:solidFill>
                  <a:srgbClr val="16AD6A"/>
                </a:solidFill>
                <a:latin typeface="Roboto" panose="02000000000000000000" pitchFamily="2" charset="0"/>
                <a:ea typeface="Roboto" panose="02000000000000000000" pitchFamily="2" charset="0"/>
              </a:rPr>
              <a:t>ECOUTEZ ATTENTIVEMENT!</a:t>
            </a:r>
          </a:p>
          <a:p>
            <a:pPr algn="just">
              <a:lnSpc>
                <a:spcPct val="150000"/>
              </a:lnSpc>
            </a:pPr>
            <a:endParaRPr lang="en-US" sz="4400" b="1" dirty="0">
              <a:latin typeface="Roboto" panose="02000000000000000000" pitchFamily="2" charset="0"/>
              <a:ea typeface="Roboto" panose="02000000000000000000" pitchFamily="2" charset="0"/>
            </a:endParaRPr>
          </a:p>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Quelles expériences a-t-elle eues avec différentes méthodes</a:t>
            </a:r>
            <a:r>
              <a:rPr lang="en-US" sz="4400" dirty="0">
                <a:latin typeface="Roboto" panose="02000000000000000000" pitchFamily="2" charset="0"/>
                <a:ea typeface="Roboto" panose="02000000000000000000" pitchFamily="2" charset="0"/>
              </a:rPr>
              <a:t>? </a:t>
            </a:r>
          </a:p>
          <a:p>
            <a:pPr algn="ctr">
              <a:lnSpc>
                <a:spcPct val="150000"/>
              </a:lnSpc>
            </a:pPr>
            <a:r>
              <a:rPr lang="en-US" sz="4400" b="1" dirty="0">
                <a:solidFill>
                  <a:srgbClr val="16AD6A"/>
                </a:solidFill>
                <a:latin typeface="Roboto" panose="02000000000000000000" pitchFamily="2" charset="0"/>
                <a:ea typeface="Roboto" panose="02000000000000000000" pitchFamily="2" charset="0"/>
              </a:rPr>
              <a:t>ECOUTEZ ATTENTIVEMENT!</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6" name="TextBox 1">
            <a:extLst>
              <a:ext uri="{FF2B5EF4-FFF2-40B4-BE49-F238E27FC236}">
                <a16:creationId xmlns:a16="http://schemas.microsoft.com/office/drawing/2014/main" id="{F124B4BB-C2AF-F13F-B7A3-CC30440C278C}"/>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2280463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1381530" y="5907211"/>
            <a:ext cx="11115270" cy="4042132"/>
          </a:xfrm>
          <a:prstGeom prst="rect">
            <a:avLst/>
          </a:prstGeom>
          <a:noFill/>
        </p:spPr>
        <p:txBody>
          <a:bodyPr wrap="square">
            <a:spAutoFit/>
          </a:bodyPr>
          <a:lstStyle/>
          <a:p>
            <a:pPr marL="571500" indent="-571500" algn="just">
              <a:lnSpc>
                <a:spcPct val="150000"/>
              </a:lnSpc>
              <a:buBlip>
                <a:blip r:embed="rId4"/>
              </a:buBlip>
            </a:pPr>
            <a:r>
              <a:rPr lang="fr-FR" sz="4400" b="1" dirty="0">
                <a:latin typeface="Roboto" panose="02000000000000000000" pitchFamily="2" charset="0"/>
                <a:ea typeface="Roboto" panose="02000000000000000000" pitchFamily="2" charset="0"/>
              </a:rPr>
              <a:t>Proposer </a:t>
            </a:r>
            <a:r>
              <a:rPr lang="fr-FR" sz="4400" b="1" dirty="0">
                <a:solidFill>
                  <a:schemeClr val="accent4"/>
                </a:solidFill>
                <a:latin typeface="Roboto" panose="02000000000000000000" pitchFamily="2" charset="0"/>
                <a:ea typeface="Roboto" panose="02000000000000000000" pitchFamily="2" charset="0"/>
              </a:rPr>
              <a:t>2-3 méthodes </a:t>
            </a:r>
            <a:r>
              <a:rPr lang="fr-FR" sz="4400" dirty="0">
                <a:latin typeface="Roboto" panose="02000000000000000000" pitchFamily="2" charset="0"/>
                <a:ea typeface="Roboto" panose="02000000000000000000" pitchFamily="2" charset="0"/>
              </a:rPr>
              <a:t>qui répondent le mieux à ses préoccupations et à ses expériences, et discuter des différences entre ces méthodes</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4" name="TextBox 1">
            <a:extLst>
              <a:ext uri="{FF2B5EF4-FFF2-40B4-BE49-F238E27FC236}">
                <a16:creationId xmlns:a16="http://schemas.microsoft.com/office/drawing/2014/main" id="{B905A40E-E09F-0F7B-2CA0-DDCA6E1E0C65}"/>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1127174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1076730" y="6857999"/>
            <a:ext cx="11115270" cy="2010807"/>
          </a:xfrm>
          <a:prstGeom prst="rect">
            <a:avLst/>
          </a:prstGeom>
          <a:noFill/>
        </p:spPr>
        <p:txBody>
          <a:bodyPr wrap="square">
            <a:spAutoFit/>
          </a:bodyPr>
          <a:lstStyle/>
          <a:p>
            <a:pPr marL="571500" indent="-571500" algn="just">
              <a:lnSpc>
                <a:spcPct val="150000"/>
              </a:lnSpc>
              <a:buBlip>
                <a:blip r:embed="rId4"/>
              </a:buBlip>
            </a:pPr>
            <a:r>
              <a:rPr lang="fr-FR" sz="4400" b="1" dirty="0">
                <a:latin typeface="Roboto" panose="02000000000000000000" pitchFamily="2" charset="0"/>
                <a:ea typeface="Roboto" panose="02000000000000000000" pitchFamily="2" charset="0"/>
              </a:rPr>
              <a:t>Discutez des </a:t>
            </a:r>
            <a:r>
              <a:rPr lang="fr-FR" sz="4400" b="1" dirty="0">
                <a:solidFill>
                  <a:schemeClr val="accent4"/>
                </a:solidFill>
                <a:latin typeface="Roboto" panose="02000000000000000000" pitchFamily="2" charset="0"/>
                <a:ea typeface="Roboto" panose="02000000000000000000" pitchFamily="2" charset="0"/>
              </a:rPr>
              <a:t>détails des méthodes </a:t>
            </a:r>
            <a:r>
              <a:rPr lang="fr-FR" sz="4400" dirty="0">
                <a:latin typeface="Roboto" panose="02000000000000000000" pitchFamily="2" charset="0"/>
                <a:ea typeface="Roboto" panose="02000000000000000000" pitchFamily="2" charset="0"/>
              </a:rPr>
              <a:t>qui l'intéressent le plus.</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4" name="TextBox 1">
            <a:extLst>
              <a:ext uri="{FF2B5EF4-FFF2-40B4-BE49-F238E27FC236}">
                <a16:creationId xmlns:a16="http://schemas.microsoft.com/office/drawing/2014/main" id="{E5C43BCB-F32F-F314-D86D-C3AA37E08313}"/>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1671713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
        <p:nvSpPr>
          <p:cNvPr id="4" name="CaixaDeTexto 3">
            <a:extLst>
              <a:ext uri="{FF2B5EF4-FFF2-40B4-BE49-F238E27FC236}">
                <a16:creationId xmlns:a16="http://schemas.microsoft.com/office/drawing/2014/main" id="{56ED64A9-AF97-D99D-2BCA-1C00A8056D9D}"/>
              </a:ext>
            </a:extLst>
          </p:cNvPr>
          <p:cNvSpPr txBox="1"/>
          <p:nvPr/>
        </p:nvSpPr>
        <p:spPr>
          <a:xfrm>
            <a:off x="3358173" y="7313608"/>
            <a:ext cx="6698496" cy="2123658"/>
          </a:xfrm>
          <a:prstGeom prst="rect">
            <a:avLst/>
          </a:prstGeom>
          <a:noFill/>
        </p:spPr>
        <p:txBody>
          <a:bodyPr wrap="square">
            <a:spAutoFit/>
          </a:bodyPr>
          <a:lstStyle/>
          <a:p>
            <a:pPr algn="ctr"/>
            <a:r>
              <a:rPr lang="en-US" sz="6600" b="1" dirty="0" err="1">
                <a:solidFill>
                  <a:srgbClr val="211F1B"/>
                </a:solidFill>
                <a:latin typeface="Roboto" panose="02000000000000000000" pitchFamily="2" charset="0"/>
                <a:ea typeface="Roboto" panose="02000000000000000000" pitchFamily="2" charset="0"/>
              </a:rPr>
              <a:t>Écoutez</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ce</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qu'elle</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veut</a:t>
            </a:r>
            <a:r>
              <a:rPr lang="en-US" sz="6600" b="1" dirty="0">
                <a:solidFill>
                  <a:srgbClr val="211F1B"/>
                </a:solidFill>
                <a:latin typeface="Roboto" panose="02000000000000000000" pitchFamily="2" charset="0"/>
                <a:ea typeface="Roboto" panose="02000000000000000000" pitchFamily="2" charset="0"/>
              </a:rPr>
              <a:t> !</a:t>
            </a:r>
          </a:p>
        </p:txBody>
      </p:sp>
      <p:pic>
        <p:nvPicPr>
          <p:cNvPr id="6" name="Picture 7">
            <a:extLst>
              <a:ext uri="{FF2B5EF4-FFF2-40B4-BE49-F238E27FC236}">
                <a16:creationId xmlns:a16="http://schemas.microsoft.com/office/drawing/2014/main" id="{A4BBCB74-D5DF-36FE-58A4-13C199E73E8B}"/>
              </a:ext>
            </a:extLst>
          </p:cNvPr>
          <p:cNvPicPr>
            <a:picLocks noChangeAspect="1"/>
          </p:cNvPicPr>
          <p:nvPr/>
        </p:nvPicPr>
        <p:blipFill>
          <a:blip r:embed="rId4"/>
          <a:stretch>
            <a:fillRect/>
          </a:stretch>
        </p:blipFill>
        <p:spPr>
          <a:xfrm>
            <a:off x="1322086" y="7197213"/>
            <a:ext cx="2287547" cy="2287547"/>
          </a:xfrm>
          <a:prstGeom prst="chevron">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5">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Tree>
    <p:extLst>
      <p:ext uri="{BB962C8B-B14F-4D97-AF65-F5344CB8AC3E}">
        <p14:creationId xmlns:p14="http://schemas.microsoft.com/office/powerpoint/2010/main" val="210208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251460" y="4708979"/>
            <a:ext cx="12207240" cy="7089120"/>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Posez-lui des questions sur elle :</a:t>
            </a:r>
          </a:p>
          <a:p>
            <a:pPr marL="1485900" lvl="2" indent="-571500" algn="just">
              <a:lnSpc>
                <a:spcPct val="150000"/>
              </a:lnSpc>
              <a:buBlip>
                <a:blip r:embed="rId5"/>
              </a:buBlip>
            </a:pPr>
            <a:r>
              <a:rPr lang="en-US" sz="4400" dirty="0" err="1">
                <a:latin typeface="Roboto" panose="02000000000000000000" pitchFamily="2" charset="0"/>
                <a:ea typeface="Roboto" panose="02000000000000000000" pitchFamily="2" charset="0"/>
              </a:rPr>
              <a:t>Préoccupations</a:t>
            </a:r>
            <a:r>
              <a:rPr lang="en-US" sz="4400" dirty="0">
                <a:latin typeface="Roboto" panose="02000000000000000000" pitchFamily="2" charset="0"/>
                <a:ea typeface="Roboto" panose="02000000000000000000" pitchFamily="2" charset="0"/>
              </a:rPr>
              <a:t> ;</a:t>
            </a:r>
          </a:p>
          <a:p>
            <a:pPr marL="1485900" lvl="2" indent="-571500" algn="just">
              <a:lnSpc>
                <a:spcPct val="150000"/>
              </a:lnSpc>
              <a:buBlip>
                <a:blip r:embed="rId5"/>
              </a:buBlip>
            </a:pPr>
            <a:r>
              <a:rPr lang="en-US" sz="4400" dirty="0">
                <a:latin typeface="Roboto" panose="02000000000000000000" pitchFamily="2" charset="0"/>
                <a:ea typeface="Roboto" panose="02000000000000000000" pitchFamily="2" charset="0"/>
              </a:rPr>
              <a:t>Experience;</a:t>
            </a:r>
          </a:p>
          <a:p>
            <a:pPr marL="1485900" lvl="2" indent="-571500">
              <a:lnSpc>
                <a:spcPct val="150000"/>
              </a:lnSpc>
              <a:buBlip>
                <a:blip r:embed="rId5"/>
              </a:buBlip>
            </a:pPr>
            <a:r>
              <a:rPr lang="fr-FR" sz="4400" dirty="0">
                <a:latin typeface="Roboto" panose="02000000000000000000" pitchFamily="2" charset="0"/>
                <a:ea typeface="Roboto" panose="02000000000000000000" pitchFamily="2" charset="0"/>
              </a:rPr>
              <a:t>Ce qu'elle apprécie avec  cette méthode</a:t>
            </a:r>
            <a:r>
              <a:rPr lang="en-US" sz="4400" dirty="0">
                <a:latin typeface="Roboto" panose="02000000000000000000" pitchFamily="2" charset="0"/>
                <a:ea typeface="Roboto" panose="02000000000000000000" pitchFamily="2" charset="0"/>
              </a:rPr>
              <a:t>.</a:t>
            </a:r>
          </a:p>
          <a:p>
            <a:pPr lvl="2" algn="just">
              <a:lnSpc>
                <a:spcPct val="150000"/>
              </a:lnSpc>
            </a:pPr>
            <a:endParaRPr lang="en-US" sz="4400" dirty="0">
              <a:latin typeface="Roboto" panose="02000000000000000000" pitchFamily="2" charset="0"/>
              <a:ea typeface="Roboto" panose="02000000000000000000" pitchFamily="2" charset="0"/>
            </a:endParaRP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Confirmer si sa décision est basée sur des </a:t>
            </a:r>
            <a:r>
              <a:rPr lang="fr-FR" sz="4400" b="1" dirty="0">
                <a:solidFill>
                  <a:schemeClr val="accent4"/>
                </a:solidFill>
                <a:latin typeface="Roboto" panose="02000000000000000000" pitchFamily="2" charset="0"/>
                <a:ea typeface="Roboto" panose="02000000000000000000" pitchFamily="2" charset="0"/>
              </a:rPr>
              <a:t>informations correctes</a:t>
            </a:r>
            <a:r>
              <a:rPr lang="fr-FR" sz="4400" dirty="0">
                <a:latin typeface="Roboto" panose="02000000000000000000" pitchFamily="2" charset="0"/>
                <a:ea typeface="Roboto" panose="02000000000000000000" pitchFamily="2" charset="0"/>
              </a:rPr>
              <a:t>.</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97E73AEC-9DD9-7BE9-9E11-5A2876C86B2A}"/>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2232191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1076730" y="6272215"/>
            <a:ext cx="10650964" cy="5057795"/>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Passez en revue les avantages et les inconvénients de la méthode choisie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L'informer qu'il existe d'autres méthodes présentant des avantages et des inconvénients différents.</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F0BCD974-A975-00D2-82F3-D79594609332}"/>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155671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990600" y="5281884"/>
            <a:ext cx="11201400" cy="8104783"/>
          </a:xfrm>
          <a:prstGeom prst="rect">
            <a:avLst/>
          </a:prstGeom>
          <a:noFill/>
        </p:spPr>
        <p:txBody>
          <a:bodyPr wrap="square">
            <a:spAutoFit/>
          </a:bodyPr>
          <a:lstStyle/>
          <a:p>
            <a:pPr marL="571500" indent="-571500">
              <a:lnSpc>
                <a:spcPct val="150000"/>
              </a:lnSpc>
              <a:buBlip>
                <a:blip r:embed="rId5"/>
              </a:buBlip>
            </a:pPr>
            <a:r>
              <a:rPr lang="fr-FR" sz="4400" dirty="0">
                <a:latin typeface="Roboto" panose="02000000000000000000" pitchFamily="2" charset="0"/>
                <a:ea typeface="Roboto" panose="02000000000000000000" pitchFamily="2" charset="0"/>
              </a:rPr>
              <a:t>Si une autre méthode correspond aux mêmes préférences, vous pouvez lui proposer d'en savoir plus sur d'autres méthodes qui pourraient également lui convenir ;</a:t>
            </a:r>
            <a:endParaRPr lang="en-US" sz="4400" dirty="0">
              <a:latin typeface="Roboto" panose="02000000000000000000" pitchFamily="2" charset="0"/>
              <a:ea typeface="Roboto" panose="02000000000000000000" pitchFamily="2" charset="0"/>
            </a:endParaRPr>
          </a:p>
          <a:p>
            <a:pPr marL="571500" indent="-571500">
              <a:lnSpc>
                <a:spcPct val="150000"/>
              </a:lnSpc>
              <a:buBlip>
                <a:blip r:embed="rId5"/>
              </a:buBlip>
            </a:pPr>
            <a:r>
              <a:rPr lang="fr-FR" sz="4400" dirty="0">
                <a:latin typeface="Roboto" panose="02000000000000000000" pitchFamily="2" charset="0"/>
                <a:ea typeface="Roboto" panose="02000000000000000000" pitchFamily="2" charset="0"/>
              </a:rPr>
              <a:t>Si elle est satisfaite de son choix, il n'est </a:t>
            </a:r>
            <a:r>
              <a:rPr lang="fr-FR" sz="4400" b="1" dirty="0">
                <a:solidFill>
                  <a:schemeClr val="accent4"/>
                </a:solidFill>
                <a:latin typeface="Roboto" panose="02000000000000000000" pitchFamily="2" charset="0"/>
                <a:ea typeface="Roboto" panose="02000000000000000000" pitchFamily="2" charset="0"/>
              </a:rPr>
              <a:t>pas nécessaire de discuter d'autres méthodes</a:t>
            </a:r>
            <a:r>
              <a:rPr lang="fr-FR" sz="4400" dirty="0">
                <a:latin typeface="Roboto" panose="02000000000000000000" pitchFamily="2" charset="0"/>
                <a:ea typeface="Roboto" panose="02000000000000000000" pitchFamily="2" charset="0"/>
              </a:rPr>
              <a:t>!</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F391A462-7220-912A-43BF-5A1B8E345213}"/>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214709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3972540" cy="1754326"/>
          </a:xfrm>
        </p:spPr>
        <p:txBody>
          <a:bodyPr/>
          <a:lstStyle/>
          <a:p>
            <a:r>
              <a:rPr lang="en-US" dirty="0">
                <a:latin typeface="Poppins"/>
                <a:cs typeface="Poppins"/>
              </a:rPr>
              <a:t>Conclusion du Module 4</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4977766"/>
            <a:ext cx="20422600" cy="3600986"/>
          </a:xfrm>
        </p:spPr>
        <p:txBody>
          <a:bodyPr/>
          <a:lstStyle/>
          <a:p>
            <a:pPr marL="571500" indent="-57150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Trop d'informations affecteront la prise de décision de la cliente</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a:p>
            <a:pPr marL="571500" indent="-54864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Seule la cliente peut parler de ses préférences - vous devez lui demander!</a:t>
            </a:r>
          </a:p>
          <a:p>
            <a:pPr marL="571500" indent="-54864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Eviter les informations trop techniques et cliniques.</a:t>
            </a:r>
          </a:p>
        </p:txBody>
      </p:sp>
    </p:spTree>
    <p:extLst>
      <p:ext uri="{BB962C8B-B14F-4D97-AF65-F5344CB8AC3E}">
        <p14:creationId xmlns:p14="http://schemas.microsoft.com/office/powerpoint/2010/main" val="1846251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a:t>
            </a:r>
          </a:p>
        </p:txBody>
      </p:sp>
      <p:sp>
        <p:nvSpPr>
          <p:cNvPr id="16" name="Rectangle 15">
            <a:extLst>
              <a:ext uri="{FF2B5EF4-FFF2-40B4-BE49-F238E27FC236}">
                <a16:creationId xmlns:a16="http://schemas.microsoft.com/office/drawing/2014/main" id="{F25F01B8-7B9B-EE4E-B3E2-F6B6A4D1D1B4}"/>
              </a:ext>
            </a:extLst>
          </p:cNvPr>
          <p:cNvSpPr/>
          <p:nvPr/>
        </p:nvSpPr>
        <p:spPr>
          <a:xfrm>
            <a:off x="12476091" y="6007727"/>
            <a:ext cx="10058399" cy="4524315"/>
          </a:xfrm>
          <a:prstGeom prst="rect">
            <a:avLst/>
          </a:prstGeom>
        </p:spPr>
        <p:txBody>
          <a:bodyPr wrap="square">
            <a:spAutoFit/>
          </a:bodyPr>
          <a:lstStyle/>
          <a:p>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la fin de ce module, vous allez</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Décrire le concept de choix éclairé;</a:t>
            </a: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 les effets néfastes de la surcharge d'informations au cours d'une séance de conseil en planification familiale;</a:t>
            </a: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 comment prévenir la surcharge d'informations à l'aide des techniques C4C</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44051" y="10184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4:</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3961593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C522C07B-08FB-2A4D-5F56-2DD1DD57F870}"/>
              </a:ext>
            </a:extLst>
          </p:cNvPr>
          <p:cNvSpPr>
            <a:spLocks noGrp="1"/>
          </p:cNvSpPr>
          <p:nvPr>
            <p:ph type="tbl" sz="quarter" idx="10"/>
          </p:nvPr>
        </p:nvSpPr>
        <p:spPr/>
        <p:txBody>
          <a:bodyPr/>
          <a:lstStyle/>
          <a:p>
            <a:endParaRPr lang="en-US"/>
          </a:p>
        </p:txBody>
      </p:sp>
      <p:sp>
        <p:nvSpPr>
          <p:cNvPr id="3" name="Title 2">
            <a:extLst>
              <a:ext uri="{FF2B5EF4-FFF2-40B4-BE49-F238E27FC236}">
                <a16:creationId xmlns:a16="http://schemas.microsoft.com/office/drawing/2014/main" id="{21186387-6876-ADF1-A8F4-01C1B2D749B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22523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0588708" y="697049"/>
            <a:ext cx="11453891"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QUE </a:t>
            </a:r>
            <a:r>
              <a:rPr lang="fr-FR" sz="7200" b="1" dirty="0">
                <a:solidFill>
                  <a:schemeClr val="accent4"/>
                </a:solidFill>
                <a:latin typeface="Poppins" pitchFamily="2" charset="77"/>
                <a:cs typeface="Poppins" pitchFamily="2" charset="77"/>
              </a:rPr>
              <a:t>LE CHOIX ÉCLAIRÉ</a:t>
            </a:r>
            <a:r>
              <a:rPr lang="en-US" sz="7200" b="1" dirty="0">
                <a:solidFill>
                  <a:srgbClr val="16AD6A"/>
                </a:solidFill>
                <a:latin typeface="Poppins" pitchFamily="2" charset="77"/>
                <a:cs typeface="Poppins" pitchFamily="2" charset="77"/>
              </a:rPr>
              <a:t>?</a:t>
            </a:r>
          </a:p>
        </p:txBody>
      </p:sp>
      <p:sp>
        <p:nvSpPr>
          <p:cNvPr id="8" name="CaixaDeTexto 7">
            <a:extLst>
              <a:ext uri="{FF2B5EF4-FFF2-40B4-BE49-F238E27FC236}">
                <a16:creationId xmlns:a16="http://schemas.microsoft.com/office/drawing/2014/main" id="{076671F5-E774-9879-3187-117F321E5FD6}"/>
              </a:ext>
            </a:extLst>
          </p:cNvPr>
          <p:cNvSpPr txBox="1"/>
          <p:nvPr/>
        </p:nvSpPr>
        <p:spPr>
          <a:xfrm>
            <a:off x="10972800" y="3983026"/>
            <a:ext cx="12963987" cy="9120445"/>
          </a:xfrm>
          <a:prstGeom prst="rect">
            <a:avLst/>
          </a:prstGeom>
          <a:noFill/>
        </p:spPr>
        <p:txBody>
          <a:bodyPr wrap="square">
            <a:spAutoFit/>
          </a:bodyPr>
          <a:lstStyle/>
          <a:p>
            <a:pPr marL="571500" indent="-571500" algn="just">
              <a:lnSpc>
                <a:spcPct val="150000"/>
              </a:lnSpc>
              <a:buBlip>
                <a:blip r:embed="rId3"/>
              </a:buBlip>
            </a:pPr>
            <a:r>
              <a:rPr lang="fr-FR" sz="4400" dirty="0">
                <a:latin typeface="Roboto" panose="02000000000000000000" pitchFamily="2" charset="0"/>
                <a:ea typeface="Roboto" panose="02000000000000000000" pitchFamily="2" charset="0"/>
              </a:rPr>
              <a:t>Les clientes </a:t>
            </a:r>
            <a:r>
              <a:rPr lang="fr-FR" sz="4400" b="1" dirty="0">
                <a:solidFill>
                  <a:schemeClr val="accent4"/>
                </a:solidFill>
                <a:latin typeface="Roboto" panose="02000000000000000000" pitchFamily="2" charset="0"/>
                <a:ea typeface="Roboto" panose="02000000000000000000" pitchFamily="2" charset="0"/>
              </a:rPr>
              <a:t>ne sont pas obligées de prendre une contraception</a:t>
            </a:r>
            <a:r>
              <a:rPr lang="fr-FR" sz="4400" dirty="0">
                <a:latin typeface="Roboto" panose="02000000000000000000" pitchFamily="2" charset="0"/>
                <a:ea typeface="Roboto" panose="02000000000000000000" pitchFamily="2" charset="0"/>
              </a:rPr>
              <a:t> en général ou d'adopter une méthode en particulier</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3"/>
              </a:buBlip>
            </a:pPr>
            <a:r>
              <a:rPr lang="fr-FR" sz="4400" dirty="0">
                <a:latin typeface="Roboto" panose="02000000000000000000" pitchFamily="2" charset="0"/>
                <a:ea typeface="Roboto" panose="02000000000000000000" pitchFamily="2" charset="0"/>
              </a:rPr>
              <a:t>Les clientes reçoivent des </a:t>
            </a:r>
            <a:r>
              <a:rPr lang="fr-FR" sz="4400" b="1" dirty="0">
                <a:solidFill>
                  <a:schemeClr val="accent4"/>
                </a:solidFill>
                <a:latin typeface="Roboto" panose="02000000000000000000" pitchFamily="2" charset="0"/>
                <a:ea typeface="Roboto" panose="02000000000000000000" pitchFamily="2" charset="0"/>
              </a:rPr>
              <a:t>informations compréhensibles</a:t>
            </a:r>
            <a:r>
              <a:rPr lang="fr-FR" sz="4400" dirty="0">
                <a:latin typeface="Roboto" panose="02000000000000000000" pitchFamily="2" charset="0"/>
                <a:ea typeface="Roboto" panose="02000000000000000000" pitchFamily="2" charset="0"/>
              </a:rPr>
              <a:t> afin qu'ils puissent comprendre les avantages et les limites de la méthode qu'ils ont choisie (amendement </a:t>
            </a:r>
            <a:r>
              <a:rPr lang="fr-FR" sz="4400" dirty="0" err="1">
                <a:latin typeface="Roboto" panose="02000000000000000000" pitchFamily="2" charset="0"/>
                <a:ea typeface="Roboto" panose="02000000000000000000" pitchFamily="2" charset="0"/>
              </a:rPr>
              <a:t>Tiahrt</a:t>
            </a:r>
            <a:r>
              <a:rPr lang="fr-FR" sz="4400" dirty="0">
                <a:latin typeface="Roboto" panose="02000000000000000000" pitchFamily="2" charset="0"/>
                <a:ea typeface="Roboto" panose="02000000000000000000" pitchFamily="2" charset="0"/>
              </a:rPr>
              <a:t>)</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3"/>
              </a:buBlip>
            </a:pPr>
            <a:r>
              <a:rPr lang="fr-FR" sz="4400" dirty="0">
                <a:latin typeface="Roboto"/>
                <a:ea typeface="Roboto"/>
                <a:cs typeface="Roboto"/>
              </a:rPr>
              <a:t>Les clients ont </a:t>
            </a:r>
            <a:r>
              <a:rPr lang="fr-FR" sz="4400" b="1" dirty="0">
                <a:solidFill>
                  <a:schemeClr val="accent4"/>
                </a:solidFill>
                <a:latin typeface="Roboto"/>
                <a:ea typeface="Roboto"/>
                <a:cs typeface="Roboto"/>
              </a:rPr>
              <a:t>accès</a:t>
            </a:r>
            <a:r>
              <a:rPr lang="fr-FR" sz="4400" dirty="0">
                <a:latin typeface="Roboto"/>
                <a:ea typeface="Roboto"/>
                <a:cs typeface="Roboto"/>
              </a:rPr>
              <a:t> à l'</a:t>
            </a:r>
            <a:r>
              <a:rPr lang="fr-FR" sz="4400" b="1" dirty="0">
                <a:solidFill>
                  <a:schemeClr val="accent4"/>
                </a:solidFill>
                <a:latin typeface="Roboto"/>
                <a:ea typeface="Roboto"/>
                <a:cs typeface="Roboto"/>
              </a:rPr>
              <a:t>ensemble</a:t>
            </a:r>
            <a:r>
              <a:rPr lang="fr-FR" sz="4400" dirty="0">
                <a:latin typeface="Roboto"/>
                <a:ea typeface="Roboto"/>
                <a:cs typeface="Roboto"/>
              </a:rPr>
              <a:t> des méthodes de planification familiale</a:t>
            </a:r>
            <a:r>
              <a:rPr lang="en-US" sz="4400" dirty="0">
                <a:latin typeface="Roboto"/>
                <a:ea typeface="Roboto"/>
                <a:cs typeface="Roboto"/>
              </a:rPr>
              <a:t>.</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12" name="Imagem 11" descr="Uma imagem com pessoa, vestuário, Cara humana, parede&#10;&#10;Descrição gerada automaticamente">
            <a:extLst>
              <a:ext uri="{FF2B5EF4-FFF2-40B4-BE49-F238E27FC236}">
                <a16:creationId xmlns:a16="http://schemas.microsoft.com/office/drawing/2014/main" id="{216C5722-1CA5-A32B-B164-66802FF9C9BB}"/>
              </a:ext>
            </a:extLst>
          </p:cNvPr>
          <p:cNvPicPr>
            <a:picLocks noChangeAspect="1"/>
          </p:cNvPicPr>
          <p:nvPr/>
        </p:nvPicPr>
        <p:blipFill rotWithShape="1">
          <a:blip r:embed="rId5">
            <a:extLst>
              <a:ext uri="{28A0092B-C50C-407E-A947-70E740481C1C}">
                <a14:useLocalDpi xmlns:a14="http://schemas.microsoft.com/office/drawing/2010/main" val="0"/>
              </a:ext>
            </a:extLst>
          </a:blip>
          <a:srcRect l="30476" t="11470" r="34221" b="7300"/>
          <a:stretch/>
        </p:blipFill>
        <p:spPr>
          <a:xfrm flipH="1">
            <a:off x="-2" y="-2"/>
            <a:ext cx="10567910" cy="13716002"/>
          </a:xfrm>
          <a:prstGeom prst="rect">
            <a:avLst/>
          </a:prstGeom>
        </p:spPr>
      </p:pic>
      <p:pic>
        <p:nvPicPr>
          <p:cNvPr id="3" name="Imagem 2" descr="Uma imagem com Gráficos, Tipo de letra, design gráfico, círculo&#10;&#10;Descrição gerada automaticamente">
            <a:extLst>
              <a:ext uri="{FF2B5EF4-FFF2-40B4-BE49-F238E27FC236}">
                <a16:creationId xmlns:a16="http://schemas.microsoft.com/office/drawing/2014/main" id="{5E0B32A1-39A1-A2AB-6872-DF9A39C681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91023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5566410" y="2497890"/>
            <a:ext cx="13251180" cy="1200329"/>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LE CHOIX ÉCLAIRÉ </a:t>
            </a:r>
            <a:r>
              <a:rPr lang="fr-FR" sz="7200" b="1" dirty="0">
                <a:solidFill>
                  <a:schemeClr val="accent4"/>
                </a:solidFill>
                <a:latin typeface="Poppins" pitchFamily="2" charset="77"/>
                <a:cs typeface="Poppins" pitchFamily="2" charset="77"/>
              </a:rPr>
              <a:t>N'EST PAS</a:t>
            </a:r>
            <a:r>
              <a:rPr lang="en-US" sz="7200" b="1" dirty="0">
                <a:solidFill>
                  <a:srgbClr val="16AD6A"/>
                </a:solidFill>
                <a:latin typeface="Poppins" pitchFamily="2" charset="77"/>
                <a:cs typeface="Poppins" pitchFamily="2" charset="77"/>
              </a:rPr>
              <a:t>:</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18" name="Group 1">
            <a:extLst>
              <a:ext uri="{FF2B5EF4-FFF2-40B4-BE49-F238E27FC236}">
                <a16:creationId xmlns:a16="http://schemas.microsoft.com/office/drawing/2014/main" id="{2B29FC2E-8E7F-BEDA-3976-2C8F3A91892C}"/>
              </a:ext>
            </a:extLst>
          </p:cNvPr>
          <p:cNvGrpSpPr/>
          <p:nvPr/>
        </p:nvGrpSpPr>
        <p:grpSpPr>
          <a:xfrm rot="5400000" flipH="1">
            <a:off x="-37422" y="-34406"/>
            <a:ext cx="4521450" cy="4522811"/>
            <a:chOff x="18545954" y="1920803"/>
            <a:chExt cx="4521450" cy="4522811"/>
          </a:xfrm>
        </p:grpSpPr>
        <p:pic>
          <p:nvPicPr>
            <p:cNvPr id="19" name="Picture 5">
              <a:extLst>
                <a:ext uri="{FF2B5EF4-FFF2-40B4-BE49-F238E27FC236}">
                  <a16:creationId xmlns:a16="http://schemas.microsoft.com/office/drawing/2014/main" id="{582F94FD-06E8-1D64-F5DE-DA55C3D2B960}"/>
                </a:ext>
              </a:extLst>
            </p:cNvPr>
            <p:cNvPicPr>
              <a:picLocks noChangeAspect="1"/>
            </p:cNvPicPr>
            <p:nvPr/>
          </p:nvPicPr>
          <p:blipFill>
            <a:blip r:embed="rId4"/>
            <a:stretch>
              <a:fillRect/>
            </a:stretch>
          </p:blipFill>
          <p:spPr>
            <a:xfrm flipH="1">
              <a:off x="20781404" y="1920803"/>
              <a:ext cx="2286000" cy="2286273"/>
            </a:xfrm>
            <a:prstGeom prst="rect">
              <a:avLst/>
            </a:prstGeom>
          </p:spPr>
        </p:pic>
        <p:pic>
          <p:nvPicPr>
            <p:cNvPr id="20" name="Picture 6">
              <a:extLst>
                <a:ext uri="{FF2B5EF4-FFF2-40B4-BE49-F238E27FC236}">
                  <a16:creationId xmlns:a16="http://schemas.microsoft.com/office/drawing/2014/main" id="{7E88FEF3-6953-6315-FF41-7DA02034C3D2}"/>
                </a:ext>
              </a:extLst>
            </p:cNvPr>
            <p:cNvPicPr>
              <a:picLocks noChangeAspect="1"/>
            </p:cNvPicPr>
            <p:nvPr/>
          </p:nvPicPr>
          <p:blipFill>
            <a:blip r:embed="rId5"/>
            <a:stretch>
              <a:fillRect/>
            </a:stretch>
          </p:blipFill>
          <p:spPr>
            <a:xfrm flipH="1">
              <a:off x="18545954" y="4157614"/>
              <a:ext cx="2288598" cy="2286000"/>
            </a:xfrm>
            <a:prstGeom prst="rect">
              <a:avLst/>
            </a:prstGeom>
          </p:spPr>
        </p:pic>
        <p:pic>
          <p:nvPicPr>
            <p:cNvPr id="21" name="Picture 7">
              <a:extLst>
                <a:ext uri="{FF2B5EF4-FFF2-40B4-BE49-F238E27FC236}">
                  <a16:creationId xmlns:a16="http://schemas.microsoft.com/office/drawing/2014/main" id="{E4E69846-29CB-E30C-F7FC-AEFC8DF6E5B9}"/>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grpSp>
        <p:nvGrpSpPr>
          <p:cNvPr id="10" name="Agrupar 9">
            <a:extLst>
              <a:ext uri="{FF2B5EF4-FFF2-40B4-BE49-F238E27FC236}">
                <a16:creationId xmlns:a16="http://schemas.microsoft.com/office/drawing/2014/main" id="{96B11F46-9F5D-B593-51EA-AC5244C3C2C5}"/>
              </a:ext>
            </a:extLst>
          </p:cNvPr>
          <p:cNvGrpSpPr/>
          <p:nvPr/>
        </p:nvGrpSpPr>
        <p:grpSpPr>
          <a:xfrm>
            <a:off x="3869650" y="5105928"/>
            <a:ext cx="19264670" cy="5282818"/>
            <a:chOff x="5334000" y="5105928"/>
            <a:chExt cx="16459200" cy="5282818"/>
          </a:xfrm>
        </p:grpSpPr>
        <p:sp>
          <p:nvSpPr>
            <p:cNvPr id="8" name="CaixaDeTexto 7">
              <a:extLst>
                <a:ext uri="{FF2B5EF4-FFF2-40B4-BE49-F238E27FC236}">
                  <a16:creationId xmlns:a16="http://schemas.microsoft.com/office/drawing/2014/main" id="{076671F5-E774-9879-3187-117F321E5FD6}"/>
                </a:ext>
              </a:extLst>
            </p:cNvPr>
            <p:cNvSpPr txBox="1"/>
            <p:nvPr/>
          </p:nvSpPr>
          <p:spPr>
            <a:xfrm>
              <a:off x="5334000" y="5105928"/>
              <a:ext cx="16459200" cy="2010807"/>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Faire la liste de toutes les informations relatives à chaque méthode disponible</a:t>
              </a:r>
              <a:r>
                <a:rPr lang="en-US" sz="4400" dirty="0">
                  <a:latin typeface="Roboto" panose="02000000000000000000" pitchFamily="2" charset="0"/>
                  <a:ea typeface="Roboto" panose="02000000000000000000" pitchFamily="2" charset="0"/>
                </a:rPr>
                <a:t>;</a:t>
              </a:r>
            </a:p>
          </p:txBody>
        </p:sp>
        <p:sp>
          <p:nvSpPr>
            <p:cNvPr id="9" name="CaixaDeTexto 8">
              <a:extLst>
                <a:ext uri="{FF2B5EF4-FFF2-40B4-BE49-F238E27FC236}">
                  <a16:creationId xmlns:a16="http://schemas.microsoft.com/office/drawing/2014/main" id="{45FE4755-5C1D-B2B7-4DAB-13121780C21E}"/>
                </a:ext>
              </a:extLst>
            </p:cNvPr>
            <p:cNvSpPr txBox="1"/>
            <p:nvPr/>
          </p:nvSpPr>
          <p:spPr>
            <a:xfrm>
              <a:off x="5334000" y="7285583"/>
              <a:ext cx="16459200" cy="2010807"/>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Supposer que toutes les méthodes conviennent de la même manière à tous les clients</a:t>
              </a:r>
              <a:r>
                <a:rPr lang="en-US" sz="4400" dirty="0">
                  <a:latin typeface="Roboto" panose="02000000000000000000" pitchFamily="2" charset="0"/>
                  <a:ea typeface="Roboto" panose="02000000000000000000" pitchFamily="2" charset="0"/>
                </a:rPr>
                <a:t>;</a:t>
              </a:r>
            </a:p>
          </p:txBody>
        </p:sp>
        <p:sp>
          <p:nvSpPr>
            <p:cNvPr id="14" name="CaixaDeTexto 13">
              <a:extLst>
                <a:ext uri="{FF2B5EF4-FFF2-40B4-BE49-F238E27FC236}">
                  <a16:creationId xmlns:a16="http://schemas.microsoft.com/office/drawing/2014/main" id="{42622296-1D96-FEEA-107E-A78E5BDFA90D}"/>
                </a:ext>
              </a:extLst>
            </p:cNvPr>
            <p:cNvSpPr txBox="1"/>
            <p:nvPr/>
          </p:nvSpPr>
          <p:spPr>
            <a:xfrm>
              <a:off x="5334000" y="9393602"/>
              <a:ext cx="16459200" cy="995144"/>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Forcer le client à prendre lui-même la décision</a:t>
              </a:r>
              <a:r>
                <a:rPr lang="en-US" sz="4400" dirty="0">
                  <a:latin typeface="Roboto" panose="02000000000000000000" pitchFamily="2" charset="0"/>
                  <a:ea typeface="Roboto" panose="02000000000000000000" pitchFamily="2" charset="0"/>
                </a:rPr>
                <a:t>.</a:t>
              </a:r>
            </a:p>
          </p:txBody>
        </p:sp>
      </p:grpSp>
      <p:pic>
        <p:nvPicPr>
          <p:cNvPr id="7" name="Imagem 6" descr="Uma imagem com Gráficos, Tipo de letra, design gráfico, círculo&#10;&#10;Descrição gerada automaticamente">
            <a:extLst>
              <a:ext uri="{FF2B5EF4-FFF2-40B4-BE49-F238E27FC236}">
                <a16:creationId xmlns:a16="http://schemas.microsoft.com/office/drawing/2014/main" id="{BAE614F6-B7F6-5887-1B9B-773DD73AA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13" name="Gráfico 12" descr="Sinal de proibido com preenchimento sólido">
            <a:extLst>
              <a:ext uri="{FF2B5EF4-FFF2-40B4-BE49-F238E27FC236}">
                <a16:creationId xmlns:a16="http://schemas.microsoft.com/office/drawing/2014/main" id="{31AEE623-CCC8-8065-03E9-9A0AC6CD3F3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4708979"/>
            <a:ext cx="1879927" cy="1879927"/>
          </a:xfrm>
          <a:prstGeom prst="rect">
            <a:avLst/>
          </a:prstGeom>
        </p:spPr>
      </p:pic>
      <p:pic>
        <p:nvPicPr>
          <p:cNvPr id="15" name="Gráfico 14" descr="Sinal de proibido com preenchimento sólido">
            <a:extLst>
              <a:ext uri="{FF2B5EF4-FFF2-40B4-BE49-F238E27FC236}">
                <a16:creationId xmlns:a16="http://schemas.microsoft.com/office/drawing/2014/main" id="{745CDE6D-C91E-F64D-4916-5F913E0FE4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6827367"/>
            <a:ext cx="1879927" cy="1879927"/>
          </a:xfrm>
          <a:prstGeom prst="rect">
            <a:avLst/>
          </a:prstGeom>
        </p:spPr>
      </p:pic>
      <p:pic>
        <p:nvPicPr>
          <p:cNvPr id="16" name="Gráfico 15" descr="Sinal de proibido com preenchimento sólido">
            <a:extLst>
              <a:ext uri="{FF2B5EF4-FFF2-40B4-BE49-F238E27FC236}">
                <a16:creationId xmlns:a16="http://schemas.microsoft.com/office/drawing/2014/main" id="{4EFAF86D-E8BC-D4C9-FAD2-5B98FFA8252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8951210"/>
            <a:ext cx="1879927" cy="1879927"/>
          </a:xfrm>
          <a:prstGeom prst="rect">
            <a:avLst/>
          </a:prstGeom>
        </p:spPr>
      </p:pic>
    </p:spTree>
    <p:extLst>
      <p:ext uri="{BB962C8B-B14F-4D97-AF65-F5344CB8AC3E}">
        <p14:creationId xmlns:p14="http://schemas.microsoft.com/office/powerpoint/2010/main" val="518441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B0E16F7-B98E-4242-815A-EF7BEF99BCEC}"/>
              </a:ext>
            </a:extLst>
          </p:cNvPr>
          <p:cNvSpPr txBox="1">
            <a:spLocks noGrp="1"/>
          </p:cNvSpPr>
          <p:nvPr>
            <p:ph type="body" idx="1"/>
            <p:custDataLst>
              <p:tags r:id="rId1"/>
            </p:custDataLst>
          </p:nvPr>
        </p:nvSpPr>
        <p:spPr>
          <a:xfrm>
            <a:off x="1663700" y="4337685"/>
            <a:ext cx="12258040" cy="5529655"/>
          </a:xfrm>
          <a:prstGeom prst="rect">
            <a:avLst/>
          </a:prstGeom>
          <a:noFill/>
        </p:spPr>
        <p:txBody>
          <a:bodyPr wrap="square" rtlCol="0">
            <a:spAutoFit/>
          </a:bodyPr>
          <a:lstStyle/>
          <a:p>
            <a:r>
              <a:rPr lang="fr-FR" sz="10000" dirty="0"/>
              <a:t>Le cerveau humain ne peut traiter qu'une quantité limitée d'informations à la fois</a:t>
            </a:r>
            <a:r>
              <a:rPr lang="en-US" sz="10000" dirty="0"/>
              <a:t>!</a:t>
            </a:r>
          </a:p>
        </p:txBody>
      </p:sp>
      <p:pic>
        <p:nvPicPr>
          <p:cNvPr id="5" name="Picture 2" descr="Image result for brain">
            <a:extLst>
              <a:ext uri="{FF2B5EF4-FFF2-40B4-BE49-F238E27FC236}">
                <a16:creationId xmlns:a16="http://schemas.microsoft.com/office/drawing/2014/main" id="{01FD6BE2-6ED2-4059-A427-BF72E1BAA9C6}"/>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0" y="4068622"/>
            <a:ext cx="8839200" cy="589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636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41CD57D1-9A6E-4639-9010-EDD7B7632A67}"/>
              </a:ext>
            </a:extLst>
          </p:cNvPr>
          <p:cNvSpPr/>
          <p:nvPr/>
        </p:nvSpPr>
        <p:spPr bwMode="auto">
          <a:xfrm>
            <a:off x="975949" y="1244327"/>
            <a:ext cx="505333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DIU</a:t>
            </a:r>
          </a:p>
        </p:txBody>
      </p:sp>
      <p:sp>
        <p:nvSpPr>
          <p:cNvPr id="5" name="Oval 4">
            <a:extLst>
              <a:ext uri="{FF2B5EF4-FFF2-40B4-BE49-F238E27FC236}">
                <a16:creationId xmlns:a16="http://schemas.microsoft.com/office/drawing/2014/main" id="{787DF98C-F866-4B2D-A1DC-F46FBCE76E52}"/>
              </a:ext>
            </a:extLst>
          </p:cNvPr>
          <p:cNvSpPr/>
          <p:nvPr/>
        </p:nvSpPr>
        <p:spPr bwMode="auto">
          <a:xfrm>
            <a:off x="1606824" y="7399020"/>
            <a:ext cx="5102860" cy="5334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Préservatif</a:t>
            </a:r>
          </a:p>
        </p:txBody>
      </p:sp>
      <p:sp>
        <p:nvSpPr>
          <p:cNvPr id="6" name="Oval 5">
            <a:extLst>
              <a:ext uri="{FF2B5EF4-FFF2-40B4-BE49-F238E27FC236}">
                <a16:creationId xmlns:a16="http://schemas.microsoft.com/office/drawing/2014/main" id="{37FBB5AA-4ABF-4416-8494-5407CDCB5D87}"/>
              </a:ext>
            </a:extLst>
          </p:cNvPr>
          <p:cNvSpPr/>
          <p:nvPr/>
        </p:nvSpPr>
        <p:spPr bwMode="auto">
          <a:xfrm>
            <a:off x="7486208" y="7384869"/>
            <a:ext cx="5410200" cy="532638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Pilule CU </a:t>
            </a:r>
          </a:p>
        </p:txBody>
      </p:sp>
      <p:sp>
        <p:nvSpPr>
          <p:cNvPr id="7" name="Oval 6">
            <a:extLst>
              <a:ext uri="{FF2B5EF4-FFF2-40B4-BE49-F238E27FC236}">
                <a16:creationId xmlns:a16="http://schemas.microsoft.com/office/drawing/2014/main" id="{DDD13B8C-5A23-4570-806A-EC99288E18F5}"/>
              </a:ext>
            </a:extLst>
          </p:cNvPr>
          <p:cNvSpPr/>
          <p:nvPr/>
        </p:nvSpPr>
        <p:spPr bwMode="auto">
          <a:xfrm>
            <a:off x="6882336" y="1031205"/>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Implant</a:t>
            </a:r>
          </a:p>
        </p:txBody>
      </p:sp>
      <p:sp>
        <p:nvSpPr>
          <p:cNvPr id="8" name="Oval 7">
            <a:extLst>
              <a:ext uri="{FF2B5EF4-FFF2-40B4-BE49-F238E27FC236}">
                <a16:creationId xmlns:a16="http://schemas.microsoft.com/office/drawing/2014/main" id="{69BF91AF-3768-4DAC-B715-CC1627830CB8}"/>
              </a:ext>
            </a:extLst>
          </p:cNvPr>
          <p:cNvSpPr/>
          <p:nvPr/>
        </p:nvSpPr>
        <p:spPr bwMode="auto">
          <a:xfrm>
            <a:off x="13056096" y="973088"/>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Injectable</a:t>
            </a:r>
          </a:p>
        </p:txBody>
      </p:sp>
      <p:sp>
        <p:nvSpPr>
          <p:cNvPr id="9" name="Oval 8">
            <a:extLst>
              <a:ext uri="{FF2B5EF4-FFF2-40B4-BE49-F238E27FC236}">
                <a16:creationId xmlns:a16="http://schemas.microsoft.com/office/drawing/2014/main" id="{6078F34C-4701-4419-8439-C6722308A630}"/>
              </a:ext>
            </a:extLst>
          </p:cNvPr>
          <p:cNvSpPr/>
          <p:nvPr/>
        </p:nvSpPr>
        <p:spPr bwMode="auto">
          <a:xfrm>
            <a:off x="18894963" y="1045096"/>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Pilules</a:t>
            </a:r>
          </a:p>
        </p:txBody>
      </p:sp>
      <p:sp>
        <p:nvSpPr>
          <p:cNvPr id="10" name="Oval 9">
            <a:extLst>
              <a:ext uri="{FF2B5EF4-FFF2-40B4-BE49-F238E27FC236}">
                <a16:creationId xmlns:a16="http://schemas.microsoft.com/office/drawing/2014/main" id="{909B2007-9B9E-4004-A84B-A2CA7975AC01}"/>
              </a:ext>
            </a:extLst>
          </p:cNvPr>
          <p:cNvSpPr/>
          <p:nvPr/>
        </p:nvSpPr>
        <p:spPr bwMode="auto">
          <a:xfrm>
            <a:off x="13488144" y="754768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Collier du Cycle </a:t>
            </a:r>
          </a:p>
        </p:txBody>
      </p:sp>
      <p:sp>
        <p:nvSpPr>
          <p:cNvPr id="11" name="Oval 10">
            <a:extLst>
              <a:ext uri="{FF2B5EF4-FFF2-40B4-BE49-F238E27FC236}">
                <a16:creationId xmlns:a16="http://schemas.microsoft.com/office/drawing/2014/main" id="{FEE1C857-B456-4D88-8836-C9DD02E46513}"/>
              </a:ext>
            </a:extLst>
          </p:cNvPr>
          <p:cNvSpPr/>
          <p:nvPr/>
        </p:nvSpPr>
        <p:spPr bwMode="auto">
          <a:xfrm>
            <a:off x="8839200" y="2991361"/>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2" name="Oval 11">
            <a:extLst>
              <a:ext uri="{FF2B5EF4-FFF2-40B4-BE49-F238E27FC236}">
                <a16:creationId xmlns:a16="http://schemas.microsoft.com/office/drawing/2014/main" id="{250BBE25-6383-4543-983B-5FB3D60E38EF}"/>
              </a:ext>
            </a:extLst>
          </p:cNvPr>
          <p:cNvSpPr/>
          <p:nvPr/>
        </p:nvSpPr>
        <p:spPr bwMode="auto">
          <a:xfrm>
            <a:off x="14900029" y="3442498"/>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3" name="Oval 12">
            <a:extLst>
              <a:ext uri="{FF2B5EF4-FFF2-40B4-BE49-F238E27FC236}">
                <a16:creationId xmlns:a16="http://schemas.microsoft.com/office/drawing/2014/main" id="{248B88EA-6D87-4609-BA1E-066956B1197C}"/>
              </a:ext>
            </a:extLst>
          </p:cNvPr>
          <p:cNvSpPr/>
          <p:nvPr/>
        </p:nvSpPr>
        <p:spPr bwMode="auto">
          <a:xfrm>
            <a:off x="20209088" y="334510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4" name="Oval 13">
            <a:extLst>
              <a:ext uri="{FF2B5EF4-FFF2-40B4-BE49-F238E27FC236}">
                <a16:creationId xmlns:a16="http://schemas.microsoft.com/office/drawing/2014/main" id="{DF936852-AACC-4476-90DF-8E6ACD72C312}"/>
              </a:ext>
            </a:extLst>
          </p:cNvPr>
          <p:cNvSpPr/>
          <p:nvPr/>
        </p:nvSpPr>
        <p:spPr bwMode="auto">
          <a:xfrm>
            <a:off x="9916817" y="9772738"/>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6" name="Oval 15">
            <a:extLst>
              <a:ext uri="{FF2B5EF4-FFF2-40B4-BE49-F238E27FC236}">
                <a16:creationId xmlns:a16="http://schemas.microsoft.com/office/drawing/2014/main" id="{5724184D-59A7-4A12-93F8-C51F0CB59211}"/>
              </a:ext>
            </a:extLst>
          </p:cNvPr>
          <p:cNvSpPr/>
          <p:nvPr/>
        </p:nvSpPr>
        <p:spPr bwMode="auto">
          <a:xfrm>
            <a:off x="19177212" y="738486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Ligature des Trompes</a:t>
            </a:r>
          </a:p>
        </p:txBody>
      </p:sp>
      <p:sp>
        <p:nvSpPr>
          <p:cNvPr id="15" name="Oval 14">
            <a:extLst>
              <a:ext uri="{FF2B5EF4-FFF2-40B4-BE49-F238E27FC236}">
                <a16:creationId xmlns:a16="http://schemas.microsoft.com/office/drawing/2014/main" id="{DD89DF13-D8E5-4EE8-AAF7-AD8E9E89696C}"/>
              </a:ext>
            </a:extLst>
          </p:cNvPr>
          <p:cNvSpPr/>
          <p:nvPr/>
        </p:nvSpPr>
        <p:spPr bwMode="auto">
          <a:xfrm>
            <a:off x="18041252" y="7195106"/>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Chirurgie</a:t>
            </a:r>
          </a:p>
        </p:txBody>
      </p:sp>
      <p:sp>
        <p:nvSpPr>
          <p:cNvPr id="18" name="Oval 17">
            <a:extLst>
              <a:ext uri="{FF2B5EF4-FFF2-40B4-BE49-F238E27FC236}">
                <a16:creationId xmlns:a16="http://schemas.microsoft.com/office/drawing/2014/main" id="{686AA146-3324-4E50-8B0D-06B6551E9E75}"/>
              </a:ext>
            </a:extLst>
          </p:cNvPr>
          <p:cNvSpPr/>
          <p:nvPr/>
        </p:nvSpPr>
        <p:spPr bwMode="auto">
          <a:xfrm>
            <a:off x="15646896" y="1006602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Naturelle</a:t>
            </a:r>
          </a:p>
        </p:txBody>
      </p:sp>
      <p:sp>
        <p:nvSpPr>
          <p:cNvPr id="19" name="Oval 18">
            <a:extLst>
              <a:ext uri="{FF2B5EF4-FFF2-40B4-BE49-F238E27FC236}">
                <a16:creationId xmlns:a16="http://schemas.microsoft.com/office/drawing/2014/main" id="{6143BF8C-2A8B-4A0F-87B3-9B29E11F789F}"/>
              </a:ext>
            </a:extLst>
          </p:cNvPr>
          <p:cNvSpPr/>
          <p:nvPr/>
        </p:nvSpPr>
        <p:spPr bwMode="auto">
          <a:xfrm>
            <a:off x="-191566" y="9348187"/>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Barriere</a:t>
            </a:r>
          </a:p>
        </p:txBody>
      </p:sp>
      <p:sp>
        <p:nvSpPr>
          <p:cNvPr id="20" name="Oval 19">
            <a:extLst>
              <a:ext uri="{FF2B5EF4-FFF2-40B4-BE49-F238E27FC236}">
                <a16:creationId xmlns:a16="http://schemas.microsoft.com/office/drawing/2014/main" id="{BB887593-BB0F-465F-91FD-31018C710B1A}"/>
              </a:ext>
            </a:extLst>
          </p:cNvPr>
          <p:cNvSpPr/>
          <p:nvPr/>
        </p:nvSpPr>
        <p:spPr bwMode="auto">
          <a:xfrm>
            <a:off x="1201055" y="2603955"/>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Cuivre </a:t>
            </a:r>
          </a:p>
        </p:txBody>
      </p:sp>
      <p:sp>
        <p:nvSpPr>
          <p:cNvPr id="21" name="Oval 20">
            <a:extLst>
              <a:ext uri="{FF2B5EF4-FFF2-40B4-BE49-F238E27FC236}">
                <a16:creationId xmlns:a16="http://schemas.microsoft.com/office/drawing/2014/main" id="{4975C7BA-8666-430B-B1FE-329C425F8F0D}"/>
              </a:ext>
            </a:extLst>
          </p:cNvPr>
          <p:cNvSpPr/>
          <p:nvPr/>
        </p:nvSpPr>
        <p:spPr bwMode="auto">
          <a:xfrm>
            <a:off x="7331994" y="4137267"/>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Inséré dans le bras</a:t>
            </a:r>
          </a:p>
        </p:txBody>
      </p:sp>
      <p:sp>
        <p:nvSpPr>
          <p:cNvPr id="22" name="Oval 21">
            <a:extLst>
              <a:ext uri="{FF2B5EF4-FFF2-40B4-BE49-F238E27FC236}">
                <a16:creationId xmlns:a16="http://schemas.microsoft.com/office/drawing/2014/main" id="{04DB7947-CD04-456A-A98B-DD461FFF2E15}"/>
              </a:ext>
            </a:extLst>
          </p:cNvPr>
          <p:cNvSpPr/>
          <p:nvPr/>
        </p:nvSpPr>
        <p:spPr bwMode="auto">
          <a:xfrm>
            <a:off x="742643" y="3784684"/>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Inséré dans l’</a:t>
            </a:r>
            <a:r>
              <a:rPr lang="fr-FR" sz="4400" dirty="0" err="1"/>
              <a:t>uterus</a:t>
            </a:r>
            <a:endParaRPr lang="fr-FR" sz="4400" dirty="0"/>
          </a:p>
        </p:txBody>
      </p:sp>
      <p:sp>
        <p:nvSpPr>
          <p:cNvPr id="23" name="Oval 22">
            <a:extLst>
              <a:ext uri="{FF2B5EF4-FFF2-40B4-BE49-F238E27FC236}">
                <a16:creationId xmlns:a16="http://schemas.microsoft.com/office/drawing/2014/main" id="{34B76A14-9C6A-41A1-9903-AA4CA78D8ADA}"/>
              </a:ext>
            </a:extLst>
          </p:cNvPr>
          <p:cNvSpPr/>
          <p:nvPr/>
        </p:nvSpPr>
        <p:spPr bwMode="auto">
          <a:xfrm>
            <a:off x="15456882" y="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Injection </a:t>
            </a:r>
          </a:p>
        </p:txBody>
      </p:sp>
      <p:sp>
        <p:nvSpPr>
          <p:cNvPr id="24" name="Oval 23">
            <a:extLst>
              <a:ext uri="{FF2B5EF4-FFF2-40B4-BE49-F238E27FC236}">
                <a16:creationId xmlns:a16="http://schemas.microsoft.com/office/drawing/2014/main" id="{E02723F8-9BCE-4719-86AF-DD15CCCF3C47}"/>
              </a:ext>
            </a:extLst>
          </p:cNvPr>
          <p:cNvSpPr/>
          <p:nvPr/>
        </p:nvSpPr>
        <p:spPr bwMode="auto">
          <a:xfrm>
            <a:off x="19109587" y="3934768"/>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Pilule a prendre tous les jours</a:t>
            </a:r>
          </a:p>
        </p:txBody>
      </p:sp>
      <p:sp>
        <p:nvSpPr>
          <p:cNvPr id="25" name="Oval 24">
            <a:extLst>
              <a:ext uri="{FF2B5EF4-FFF2-40B4-BE49-F238E27FC236}">
                <a16:creationId xmlns:a16="http://schemas.microsoft.com/office/drawing/2014/main" id="{9B12C886-B611-40A2-8518-A3FA468CA7A0}"/>
              </a:ext>
            </a:extLst>
          </p:cNvPr>
          <p:cNvSpPr/>
          <p:nvPr/>
        </p:nvSpPr>
        <p:spPr bwMode="auto">
          <a:xfrm>
            <a:off x="3655951" y="9986089"/>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Utiliser a chaque acte </a:t>
            </a:r>
          </a:p>
        </p:txBody>
      </p:sp>
      <p:sp>
        <p:nvSpPr>
          <p:cNvPr id="26" name="Oval 25">
            <a:extLst>
              <a:ext uri="{FF2B5EF4-FFF2-40B4-BE49-F238E27FC236}">
                <a16:creationId xmlns:a16="http://schemas.microsoft.com/office/drawing/2014/main" id="{81D9D55C-0A40-4735-A736-9A7AABEAA09C}"/>
              </a:ext>
            </a:extLst>
          </p:cNvPr>
          <p:cNvSpPr/>
          <p:nvPr/>
        </p:nvSpPr>
        <p:spPr bwMode="auto">
          <a:xfrm>
            <a:off x="9666041" y="639339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Prendre dans les 5 jours  </a:t>
            </a:r>
          </a:p>
        </p:txBody>
      </p:sp>
      <p:sp>
        <p:nvSpPr>
          <p:cNvPr id="27" name="Oval 26">
            <a:extLst>
              <a:ext uri="{FF2B5EF4-FFF2-40B4-BE49-F238E27FC236}">
                <a16:creationId xmlns:a16="http://schemas.microsoft.com/office/drawing/2014/main" id="{C4DBB4FB-C61D-4555-8BF4-D454C25DC351}"/>
              </a:ext>
            </a:extLst>
          </p:cNvPr>
          <p:cNvSpPr/>
          <p:nvPr/>
        </p:nvSpPr>
        <p:spPr bwMode="auto">
          <a:xfrm>
            <a:off x="3249463" y="380049"/>
            <a:ext cx="3242310" cy="3169920"/>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Rend le sperme inactif </a:t>
            </a:r>
          </a:p>
        </p:txBody>
      </p:sp>
      <p:sp>
        <p:nvSpPr>
          <p:cNvPr id="28" name="Oval 27">
            <a:extLst>
              <a:ext uri="{FF2B5EF4-FFF2-40B4-BE49-F238E27FC236}">
                <a16:creationId xmlns:a16="http://schemas.microsoft.com/office/drawing/2014/main" id="{7E5205A1-7F09-4139-B84B-DEB276BB94DD}"/>
              </a:ext>
            </a:extLst>
          </p:cNvPr>
          <p:cNvSpPr/>
          <p:nvPr/>
        </p:nvSpPr>
        <p:spPr bwMode="auto">
          <a:xfrm>
            <a:off x="8790950" y="83523"/>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29" name="Oval 28">
            <a:extLst>
              <a:ext uri="{FF2B5EF4-FFF2-40B4-BE49-F238E27FC236}">
                <a16:creationId xmlns:a16="http://schemas.microsoft.com/office/drawing/2014/main" id="{34D03170-F478-440F-9638-FAD6961B20B5}"/>
              </a:ext>
            </a:extLst>
          </p:cNvPr>
          <p:cNvSpPr/>
          <p:nvPr/>
        </p:nvSpPr>
        <p:spPr bwMode="auto">
          <a:xfrm>
            <a:off x="12721203" y="3555948"/>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0" name="Oval 29">
            <a:extLst>
              <a:ext uri="{FF2B5EF4-FFF2-40B4-BE49-F238E27FC236}">
                <a16:creationId xmlns:a16="http://schemas.microsoft.com/office/drawing/2014/main" id="{71998C8C-3CBA-4246-8EB7-0D295796AADB}"/>
              </a:ext>
            </a:extLst>
          </p:cNvPr>
          <p:cNvSpPr/>
          <p:nvPr/>
        </p:nvSpPr>
        <p:spPr bwMode="auto">
          <a:xfrm>
            <a:off x="20414148" y="-105001"/>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1" name="Oval 30">
            <a:extLst>
              <a:ext uri="{FF2B5EF4-FFF2-40B4-BE49-F238E27FC236}">
                <a16:creationId xmlns:a16="http://schemas.microsoft.com/office/drawing/2014/main" id="{A7965BA4-7C72-48BB-83ED-061F09C5D37E}"/>
              </a:ext>
            </a:extLst>
          </p:cNvPr>
          <p:cNvSpPr/>
          <p:nvPr/>
        </p:nvSpPr>
        <p:spPr bwMode="auto">
          <a:xfrm>
            <a:off x="6383292" y="6049853"/>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2" name="Oval 31">
            <a:extLst>
              <a:ext uri="{FF2B5EF4-FFF2-40B4-BE49-F238E27FC236}">
                <a16:creationId xmlns:a16="http://schemas.microsoft.com/office/drawing/2014/main" id="{B2D31235-B8E6-4F77-B016-53F554AE04F4}"/>
              </a:ext>
            </a:extLst>
          </p:cNvPr>
          <p:cNvSpPr/>
          <p:nvPr/>
        </p:nvSpPr>
        <p:spPr bwMode="auto">
          <a:xfrm>
            <a:off x="284253" y="6891521"/>
            <a:ext cx="3815669" cy="3174499"/>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Bloque sperme</a:t>
            </a:r>
          </a:p>
        </p:txBody>
      </p:sp>
      <p:sp>
        <p:nvSpPr>
          <p:cNvPr id="33" name="Oval 32">
            <a:extLst>
              <a:ext uri="{FF2B5EF4-FFF2-40B4-BE49-F238E27FC236}">
                <a16:creationId xmlns:a16="http://schemas.microsoft.com/office/drawing/2014/main" id="{E862004D-24E5-4054-BA4D-7B5D06D47944}"/>
              </a:ext>
            </a:extLst>
          </p:cNvPr>
          <p:cNvSpPr/>
          <p:nvPr/>
        </p:nvSpPr>
        <p:spPr bwMode="auto">
          <a:xfrm>
            <a:off x="19292600" y="9238842"/>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Bloque les trompes</a:t>
            </a:r>
          </a:p>
        </p:txBody>
      </p:sp>
      <p:sp>
        <p:nvSpPr>
          <p:cNvPr id="34" name="Oval 33">
            <a:extLst>
              <a:ext uri="{FF2B5EF4-FFF2-40B4-BE49-F238E27FC236}">
                <a16:creationId xmlns:a16="http://schemas.microsoft.com/office/drawing/2014/main" id="{4E8C07A1-8DC7-4B7F-A1DD-F9BAA1DBFF47}"/>
              </a:ext>
            </a:extLst>
          </p:cNvPr>
          <p:cNvSpPr/>
          <p:nvPr/>
        </p:nvSpPr>
        <p:spPr bwMode="auto">
          <a:xfrm>
            <a:off x="469900" y="1036320"/>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12 ans</a:t>
            </a:r>
          </a:p>
        </p:txBody>
      </p:sp>
      <p:sp>
        <p:nvSpPr>
          <p:cNvPr id="35" name="Oval 34">
            <a:extLst>
              <a:ext uri="{FF2B5EF4-FFF2-40B4-BE49-F238E27FC236}">
                <a16:creationId xmlns:a16="http://schemas.microsoft.com/office/drawing/2014/main" id="{CBA7C638-C030-431D-8A1B-4D518550C1E4}"/>
              </a:ext>
            </a:extLst>
          </p:cNvPr>
          <p:cNvSpPr/>
          <p:nvPr/>
        </p:nvSpPr>
        <p:spPr bwMode="auto">
          <a:xfrm>
            <a:off x="7398112" y="1431600"/>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5 ans</a:t>
            </a:r>
          </a:p>
        </p:txBody>
      </p:sp>
      <p:sp>
        <p:nvSpPr>
          <p:cNvPr id="36" name="Oval 35">
            <a:extLst>
              <a:ext uri="{FF2B5EF4-FFF2-40B4-BE49-F238E27FC236}">
                <a16:creationId xmlns:a16="http://schemas.microsoft.com/office/drawing/2014/main" id="{7E7AC6CB-47B0-46B1-B7FC-2C40ACF05642}"/>
              </a:ext>
            </a:extLst>
          </p:cNvPr>
          <p:cNvSpPr/>
          <p:nvPr/>
        </p:nvSpPr>
        <p:spPr bwMode="auto">
          <a:xfrm>
            <a:off x="13364178" y="394338"/>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3 mois</a:t>
            </a:r>
          </a:p>
        </p:txBody>
      </p:sp>
      <p:sp>
        <p:nvSpPr>
          <p:cNvPr id="38" name="Oval 37">
            <a:extLst>
              <a:ext uri="{FF2B5EF4-FFF2-40B4-BE49-F238E27FC236}">
                <a16:creationId xmlns:a16="http://schemas.microsoft.com/office/drawing/2014/main" id="{B9E2504F-8E5E-4EFD-8ABB-84735421F336}"/>
              </a:ext>
            </a:extLst>
          </p:cNvPr>
          <p:cNvSpPr/>
          <p:nvPr/>
        </p:nvSpPr>
        <p:spPr bwMode="auto">
          <a:xfrm>
            <a:off x="3851610" y="7624086"/>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Chaque acte</a:t>
            </a:r>
          </a:p>
        </p:txBody>
      </p:sp>
      <p:sp>
        <p:nvSpPr>
          <p:cNvPr id="39" name="Oval 38">
            <a:extLst>
              <a:ext uri="{FF2B5EF4-FFF2-40B4-BE49-F238E27FC236}">
                <a16:creationId xmlns:a16="http://schemas.microsoft.com/office/drawing/2014/main" id="{9385B133-A61B-41BE-A646-E689E64EB618}"/>
              </a:ext>
            </a:extLst>
          </p:cNvPr>
          <p:cNvSpPr/>
          <p:nvPr/>
        </p:nvSpPr>
        <p:spPr bwMode="auto">
          <a:xfrm>
            <a:off x="7301420" y="9334580"/>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Chaque acte</a:t>
            </a:r>
          </a:p>
        </p:txBody>
      </p:sp>
      <p:sp>
        <p:nvSpPr>
          <p:cNvPr id="40" name="Oval 39">
            <a:extLst>
              <a:ext uri="{FF2B5EF4-FFF2-40B4-BE49-F238E27FC236}">
                <a16:creationId xmlns:a16="http://schemas.microsoft.com/office/drawing/2014/main" id="{EF9740AC-FE50-46BE-AABE-8B4E80EAE094}"/>
              </a:ext>
            </a:extLst>
          </p:cNvPr>
          <p:cNvSpPr/>
          <p:nvPr/>
        </p:nvSpPr>
        <p:spPr bwMode="auto">
          <a:xfrm>
            <a:off x="13029331" y="6739453"/>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Tous les jours</a:t>
            </a:r>
          </a:p>
        </p:txBody>
      </p:sp>
      <p:sp>
        <p:nvSpPr>
          <p:cNvPr id="41" name="Oval 40">
            <a:extLst>
              <a:ext uri="{FF2B5EF4-FFF2-40B4-BE49-F238E27FC236}">
                <a16:creationId xmlns:a16="http://schemas.microsoft.com/office/drawing/2014/main" id="{3C1E848B-8033-4A3B-9360-FC4A448960AA}"/>
              </a:ext>
            </a:extLst>
          </p:cNvPr>
          <p:cNvSpPr/>
          <p:nvPr/>
        </p:nvSpPr>
        <p:spPr bwMode="auto">
          <a:xfrm>
            <a:off x="18707187" y="484924"/>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Tous les jours</a:t>
            </a:r>
          </a:p>
        </p:txBody>
      </p:sp>
      <p:sp>
        <p:nvSpPr>
          <p:cNvPr id="42" name="Oval 41">
            <a:extLst>
              <a:ext uri="{FF2B5EF4-FFF2-40B4-BE49-F238E27FC236}">
                <a16:creationId xmlns:a16="http://schemas.microsoft.com/office/drawing/2014/main" id="{47F578CD-B2A3-4A3B-B225-97C2B23ED394}"/>
              </a:ext>
            </a:extLst>
          </p:cNvPr>
          <p:cNvSpPr/>
          <p:nvPr/>
        </p:nvSpPr>
        <p:spPr bwMode="auto">
          <a:xfrm>
            <a:off x="19912008" y="6670192"/>
            <a:ext cx="4433331" cy="3700708"/>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Permanent</a:t>
            </a:r>
          </a:p>
        </p:txBody>
      </p:sp>
      <p:sp>
        <p:nvSpPr>
          <p:cNvPr id="43" name="Oval 42">
            <a:extLst>
              <a:ext uri="{FF2B5EF4-FFF2-40B4-BE49-F238E27FC236}">
                <a16:creationId xmlns:a16="http://schemas.microsoft.com/office/drawing/2014/main" id="{3F2CA256-249D-4A06-A6B4-7B8AF084929E}"/>
              </a:ext>
            </a:extLst>
          </p:cNvPr>
          <p:cNvSpPr/>
          <p:nvPr/>
        </p:nvSpPr>
        <p:spPr bwMode="auto">
          <a:xfrm>
            <a:off x="8160270" y="766312"/>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Spotting, règles légères ou absentes</a:t>
            </a:r>
          </a:p>
        </p:txBody>
      </p:sp>
      <p:sp>
        <p:nvSpPr>
          <p:cNvPr id="44" name="Oval 43">
            <a:extLst>
              <a:ext uri="{FF2B5EF4-FFF2-40B4-BE49-F238E27FC236}">
                <a16:creationId xmlns:a16="http://schemas.microsoft.com/office/drawing/2014/main" id="{844C0BB5-66DA-4FF3-80C4-519FD866D7F2}"/>
              </a:ext>
            </a:extLst>
          </p:cNvPr>
          <p:cNvSpPr/>
          <p:nvPr/>
        </p:nvSpPr>
        <p:spPr bwMode="auto">
          <a:xfrm>
            <a:off x="3161650" y="3662884"/>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plus abondantes</a:t>
            </a:r>
          </a:p>
        </p:txBody>
      </p:sp>
      <p:sp>
        <p:nvSpPr>
          <p:cNvPr id="45" name="Oval 44">
            <a:extLst>
              <a:ext uri="{FF2B5EF4-FFF2-40B4-BE49-F238E27FC236}">
                <a16:creationId xmlns:a16="http://schemas.microsoft.com/office/drawing/2014/main" id="{8B1EEE15-6C79-44B7-8243-27B4E8AD2717}"/>
              </a:ext>
            </a:extLst>
          </p:cNvPr>
          <p:cNvSpPr/>
          <p:nvPr/>
        </p:nvSpPr>
        <p:spPr bwMode="auto">
          <a:xfrm>
            <a:off x="13307759" y="2047015"/>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Spotting, règles légères ou absentes</a:t>
            </a:r>
          </a:p>
        </p:txBody>
      </p:sp>
      <p:sp>
        <p:nvSpPr>
          <p:cNvPr id="46" name="Oval 45">
            <a:extLst>
              <a:ext uri="{FF2B5EF4-FFF2-40B4-BE49-F238E27FC236}">
                <a16:creationId xmlns:a16="http://schemas.microsoft.com/office/drawing/2014/main" id="{2FC2A729-D619-4117-A9EE-AF4776019F3C}"/>
              </a:ext>
            </a:extLst>
          </p:cNvPr>
          <p:cNvSpPr/>
          <p:nvPr/>
        </p:nvSpPr>
        <p:spPr bwMode="auto">
          <a:xfrm>
            <a:off x="19222301" y="1860699"/>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légères et régulières</a:t>
            </a:r>
          </a:p>
        </p:txBody>
      </p:sp>
      <p:sp>
        <p:nvSpPr>
          <p:cNvPr id="47" name="Oval 46">
            <a:extLst>
              <a:ext uri="{FF2B5EF4-FFF2-40B4-BE49-F238E27FC236}">
                <a16:creationId xmlns:a16="http://schemas.microsoft.com/office/drawing/2014/main" id="{598C3E1E-B456-4B1C-8BB7-1B54337DAED1}"/>
              </a:ext>
            </a:extLst>
          </p:cNvPr>
          <p:cNvSpPr/>
          <p:nvPr/>
        </p:nvSpPr>
        <p:spPr bwMode="auto">
          <a:xfrm>
            <a:off x="1697247" y="8045552"/>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49" name="Oval 48">
            <a:extLst>
              <a:ext uri="{FF2B5EF4-FFF2-40B4-BE49-F238E27FC236}">
                <a16:creationId xmlns:a16="http://schemas.microsoft.com/office/drawing/2014/main" id="{7225137E-86FB-4A02-82A4-5908B978CCEC}"/>
              </a:ext>
            </a:extLst>
          </p:cNvPr>
          <p:cNvSpPr/>
          <p:nvPr/>
        </p:nvSpPr>
        <p:spPr bwMode="auto">
          <a:xfrm>
            <a:off x="18841352" y="8131344"/>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50" name="Oval 49">
            <a:extLst>
              <a:ext uri="{FF2B5EF4-FFF2-40B4-BE49-F238E27FC236}">
                <a16:creationId xmlns:a16="http://schemas.microsoft.com/office/drawing/2014/main" id="{AD49C0B6-127D-4EE5-8BAF-33762FF96714}"/>
              </a:ext>
            </a:extLst>
          </p:cNvPr>
          <p:cNvSpPr/>
          <p:nvPr/>
        </p:nvSpPr>
        <p:spPr bwMode="auto">
          <a:xfrm>
            <a:off x="13617118" y="7745111"/>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51" name="Oval 50">
            <a:extLst>
              <a:ext uri="{FF2B5EF4-FFF2-40B4-BE49-F238E27FC236}">
                <a16:creationId xmlns:a16="http://schemas.microsoft.com/office/drawing/2014/main" id="{3B488A26-CC13-4EBD-A620-CF333B0C7F1B}"/>
              </a:ext>
            </a:extLst>
          </p:cNvPr>
          <p:cNvSpPr/>
          <p:nvPr/>
        </p:nvSpPr>
        <p:spPr bwMode="auto">
          <a:xfrm>
            <a:off x="7517625" y="7619766"/>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arrivent tôt/tard</a:t>
            </a:r>
          </a:p>
        </p:txBody>
      </p:sp>
      <p:sp>
        <p:nvSpPr>
          <p:cNvPr id="53" name="Oval 52">
            <a:extLst>
              <a:ext uri="{FF2B5EF4-FFF2-40B4-BE49-F238E27FC236}">
                <a16:creationId xmlns:a16="http://schemas.microsoft.com/office/drawing/2014/main" id="{C058A14D-3ED3-4D4C-831E-A693D9A406BC}"/>
              </a:ext>
            </a:extLst>
          </p:cNvPr>
          <p:cNvSpPr/>
          <p:nvPr/>
        </p:nvSpPr>
        <p:spPr bwMode="auto">
          <a:xfrm>
            <a:off x="19531668" y="9120109"/>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Pour les hommes aussi!</a:t>
            </a:r>
          </a:p>
        </p:txBody>
      </p:sp>
      <p:sp>
        <p:nvSpPr>
          <p:cNvPr id="54" name="Oval 53">
            <a:extLst>
              <a:ext uri="{FF2B5EF4-FFF2-40B4-BE49-F238E27FC236}">
                <a16:creationId xmlns:a16="http://schemas.microsoft.com/office/drawing/2014/main" id="{D9C2CD02-C416-4716-84F9-F0ED4DDE070C}"/>
              </a:ext>
            </a:extLst>
          </p:cNvPr>
          <p:cNvSpPr/>
          <p:nvPr/>
        </p:nvSpPr>
        <p:spPr bwMode="auto">
          <a:xfrm>
            <a:off x="1761878" y="8408153"/>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Pour les hommes aussi!</a:t>
            </a:r>
          </a:p>
        </p:txBody>
      </p:sp>
      <p:sp>
        <p:nvSpPr>
          <p:cNvPr id="55" name="Oval 54">
            <a:extLst>
              <a:ext uri="{FF2B5EF4-FFF2-40B4-BE49-F238E27FC236}">
                <a16:creationId xmlns:a16="http://schemas.microsoft.com/office/drawing/2014/main" id="{95E13327-A3F2-46DF-BE67-E6E24DD17D24}"/>
              </a:ext>
            </a:extLst>
          </p:cNvPr>
          <p:cNvSpPr/>
          <p:nvPr/>
        </p:nvSpPr>
        <p:spPr bwMode="auto">
          <a:xfrm>
            <a:off x="593395" y="141929"/>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Crampes</a:t>
            </a:r>
          </a:p>
        </p:txBody>
      </p:sp>
      <p:sp>
        <p:nvSpPr>
          <p:cNvPr id="56" name="Oval 55">
            <a:extLst>
              <a:ext uri="{FF2B5EF4-FFF2-40B4-BE49-F238E27FC236}">
                <a16:creationId xmlns:a16="http://schemas.microsoft.com/office/drawing/2014/main" id="{C8A3FCCE-E608-4340-9F8C-0161C09F2989}"/>
              </a:ext>
            </a:extLst>
          </p:cNvPr>
          <p:cNvSpPr/>
          <p:nvPr/>
        </p:nvSpPr>
        <p:spPr bwMode="auto">
          <a:xfrm>
            <a:off x="8671627" y="1935944"/>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a:t>
            </a:r>
          </a:p>
        </p:txBody>
      </p:sp>
      <p:sp>
        <p:nvSpPr>
          <p:cNvPr id="57" name="Oval 56">
            <a:extLst>
              <a:ext uri="{FF2B5EF4-FFF2-40B4-BE49-F238E27FC236}">
                <a16:creationId xmlns:a16="http://schemas.microsoft.com/office/drawing/2014/main" id="{F3EA7C50-771F-4677-BCFC-CCB961950CFC}"/>
              </a:ext>
            </a:extLst>
          </p:cNvPr>
          <p:cNvSpPr/>
          <p:nvPr/>
        </p:nvSpPr>
        <p:spPr bwMode="auto">
          <a:xfrm>
            <a:off x="14098977" y="533504"/>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prise de poids, maux de tête</a:t>
            </a:r>
          </a:p>
        </p:txBody>
      </p:sp>
      <p:sp>
        <p:nvSpPr>
          <p:cNvPr id="58" name="Oval 57">
            <a:extLst>
              <a:ext uri="{FF2B5EF4-FFF2-40B4-BE49-F238E27FC236}">
                <a16:creationId xmlns:a16="http://schemas.microsoft.com/office/drawing/2014/main" id="{E45F837E-4A17-4FB6-8759-5C44158826BD}"/>
              </a:ext>
            </a:extLst>
          </p:cNvPr>
          <p:cNvSpPr/>
          <p:nvPr/>
        </p:nvSpPr>
        <p:spPr bwMode="auto">
          <a:xfrm>
            <a:off x="19736877" y="594143"/>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maux de tête</a:t>
            </a:r>
          </a:p>
        </p:txBody>
      </p:sp>
      <p:sp>
        <p:nvSpPr>
          <p:cNvPr id="59" name="Oval 58">
            <a:extLst>
              <a:ext uri="{FF2B5EF4-FFF2-40B4-BE49-F238E27FC236}">
                <a16:creationId xmlns:a16="http://schemas.microsoft.com/office/drawing/2014/main" id="{1DCA9377-DB6F-453A-AAB8-7377AFED2B50}"/>
              </a:ext>
            </a:extLst>
          </p:cNvPr>
          <p:cNvSpPr/>
          <p:nvPr/>
        </p:nvSpPr>
        <p:spPr bwMode="auto">
          <a:xfrm>
            <a:off x="9344316" y="7508414"/>
            <a:ext cx="5552667" cy="4245178"/>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maux de tête, vomissement</a:t>
            </a:r>
          </a:p>
        </p:txBody>
      </p:sp>
      <p:sp>
        <p:nvSpPr>
          <p:cNvPr id="62" name="Oval 61">
            <a:extLst>
              <a:ext uri="{FF2B5EF4-FFF2-40B4-BE49-F238E27FC236}">
                <a16:creationId xmlns:a16="http://schemas.microsoft.com/office/drawing/2014/main" id="{094A159E-5D06-40AA-AA4D-54792FB49B03}"/>
              </a:ext>
            </a:extLst>
          </p:cNvPr>
          <p:cNvSpPr/>
          <p:nvPr/>
        </p:nvSpPr>
        <p:spPr bwMode="auto">
          <a:xfrm>
            <a:off x="20490521" y="627874"/>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3" name="Oval 62">
            <a:extLst>
              <a:ext uri="{FF2B5EF4-FFF2-40B4-BE49-F238E27FC236}">
                <a16:creationId xmlns:a16="http://schemas.microsoft.com/office/drawing/2014/main" id="{E194F7D2-B3D5-41F8-ACFC-A105E2CFC6B6}"/>
              </a:ext>
            </a:extLst>
          </p:cNvPr>
          <p:cNvSpPr/>
          <p:nvPr/>
        </p:nvSpPr>
        <p:spPr bwMode="auto">
          <a:xfrm>
            <a:off x="15128092" y="1423026"/>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4" name="Oval 63">
            <a:extLst>
              <a:ext uri="{FF2B5EF4-FFF2-40B4-BE49-F238E27FC236}">
                <a16:creationId xmlns:a16="http://schemas.microsoft.com/office/drawing/2014/main" id="{15464FDF-32D1-4888-A3F7-80236D62A14A}"/>
              </a:ext>
            </a:extLst>
          </p:cNvPr>
          <p:cNvSpPr/>
          <p:nvPr/>
        </p:nvSpPr>
        <p:spPr bwMode="auto">
          <a:xfrm>
            <a:off x="7233459" y="387629"/>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5" name="Oval 64">
            <a:extLst>
              <a:ext uri="{FF2B5EF4-FFF2-40B4-BE49-F238E27FC236}">
                <a16:creationId xmlns:a16="http://schemas.microsoft.com/office/drawing/2014/main" id="{59D6B7F3-3904-42AF-B3CF-43F088DF1A5D}"/>
              </a:ext>
            </a:extLst>
          </p:cNvPr>
          <p:cNvSpPr/>
          <p:nvPr/>
        </p:nvSpPr>
        <p:spPr bwMode="auto">
          <a:xfrm>
            <a:off x="1502211" y="1356764"/>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6" name="Oval 65">
            <a:extLst>
              <a:ext uri="{FF2B5EF4-FFF2-40B4-BE49-F238E27FC236}">
                <a16:creationId xmlns:a16="http://schemas.microsoft.com/office/drawing/2014/main" id="{85DA1790-FC39-4CAD-AFBD-6DEAB7D323D5}"/>
              </a:ext>
            </a:extLst>
          </p:cNvPr>
          <p:cNvSpPr/>
          <p:nvPr/>
        </p:nvSpPr>
        <p:spPr bwMode="auto">
          <a:xfrm>
            <a:off x="9671988" y="9255447"/>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7" name="Oval 66">
            <a:extLst>
              <a:ext uri="{FF2B5EF4-FFF2-40B4-BE49-F238E27FC236}">
                <a16:creationId xmlns:a16="http://schemas.microsoft.com/office/drawing/2014/main" id="{9F7550C5-7C7D-4AAC-9EEF-67CDD5868180}"/>
              </a:ext>
            </a:extLst>
          </p:cNvPr>
          <p:cNvSpPr/>
          <p:nvPr/>
        </p:nvSpPr>
        <p:spPr bwMode="auto">
          <a:xfrm>
            <a:off x="15191774" y="6065912"/>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8" name="Oval 67">
            <a:extLst>
              <a:ext uri="{FF2B5EF4-FFF2-40B4-BE49-F238E27FC236}">
                <a16:creationId xmlns:a16="http://schemas.microsoft.com/office/drawing/2014/main" id="{5CE98406-34FF-49C3-B083-1C7890383986}"/>
              </a:ext>
            </a:extLst>
          </p:cNvPr>
          <p:cNvSpPr/>
          <p:nvPr/>
        </p:nvSpPr>
        <p:spPr bwMode="auto">
          <a:xfrm>
            <a:off x="20459477" y="9639467"/>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Tree>
    <p:extLst>
      <p:ext uri="{BB962C8B-B14F-4D97-AF65-F5344CB8AC3E}">
        <p14:creationId xmlns:p14="http://schemas.microsoft.com/office/powerpoint/2010/main" val="1174544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additive="base">
                                        <p:cTn id="91" dur="500" fill="hold"/>
                                        <p:tgtEl>
                                          <p:spTgt spid="34"/>
                                        </p:tgtEl>
                                        <p:attrNameLst>
                                          <p:attrName>ppt_x</p:attrName>
                                        </p:attrNameLst>
                                      </p:cBhvr>
                                      <p:tavLst>
                                        <p:tav tm="0">
                                          <p:val>
                                            <p:strVal val="#ppt_x"/>
                                          </p:val>
                                        </p:tav>
                                        <p:tav tm="100000">
                                          <p:val>
                                            <p:strVal val="#ppt_x"/>
                                          </p:val>
                                        </p:tav>
                                      </p:tavLst>
                                    </p:anim>
                                    <p:anim calcmode="lin" valueType="num">
                                      <p:cBhvr additive="base">
                                        <p:cTn id="9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ppt_x"/>
                                          </p:val>
                                        </p:tav>
                                        <p:tav tm="100000">
                                          <p:val>
                                            <p:strVal val="#ppt_x"/>
                                          </p:val>
                                        </p:tav>
                                      </p:tavLst>
                                    </p:anim>
                                    <p:anim calcmode="lin" valueType="num">
                                      <p:cBhvr additive="base">
                                        <p:cTn id="10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500" fill="hold"/>
                                        <p:tgtEl>
                                          <p:spTgt spid="38"/>
                                        </p:tgtEl>
                                        <p:attrNameLst>
                                          <p:attrName>ppt_x</p:attrName>
                                        </p:attrNameLst>
                                      </p:cBhvr>
                                      <p:tavLst>
                                        <p:tav tm="0">
                                          <p:val>
                                            <p:strVal val="#ppt_x"/>
                                          </p:val>
                                        </p:tav>
                                        <p:tav tm="100000">
                                          <p:val>
                                            <p:strVal val="#ppt_x"/>
                                          </p:val>
                                        </p:tav>
                                      </p:tavLst>
                                    </p:anim>
                                    <p:anim calcmode="lin" valueType="num">
                                      <p:cBhvr additive="base">
                                        <p:cTn id="11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ppt_x"/>
                                          </p:val>
                                        </p:tav>
                                        <p:tav tm="100000">
                                          <p:val>
                                            <p:strVal val="#ppt_x"/>
                                          </p:val>
                                        </p:tav>
                                      </p:tavLst>
                                    </p:anim>
                                    <p:anim calcmode="lin" valueType="num">
                                      <p:cBhvr additive="base">
                                        <p:cTn id="1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ppt_x"/>
                                          </p:val>
                                        </p:tav>
                                        <p:tav tm="100000">
                                          <p:val>
                                            <p:strVal val="#ppt_x"/>
                                          </p:val>
                                        </p:tav>
                                      </p:tavLst>
                                    </p:anim>
                                    <p:anim calcmode="lin" valueType="num">
                                      <p:cBhvr additive="base">
                                        <p:cTn id="12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1"/>
                                        </p:tgtEl>
                                        <p:attrNameLst>
                                          <p:attrName>style.visibility</p:attrName>
                                        </p:attrNameLst>
                                      </p:cBhvr>
                                      <p:to>
                                        <p:strVal val="visible"/>
                                      </p:to>
                                    </p:set>
                                    <p:anim calcmode="lin" valueType="num">
                                      <p:cBhvr additive="base">
                                        <p:cTn id="127" dur="500" fill="hold"/>
                                        <p:tgtEl>
                                          <p:spTgt spid="41"/>
                                        </p:tgtEl>
                                        <p:attrNameLst>
                                          <p:attrName>ppt_x</p:attrName>
                                        </p:attrNameLst>
                                      </p:cBhvr>
                                      <p:tavLst>
                                        <p:tav tm="0">
                                          <p:val>
                                            <p:strVal val="#ppt_x"/>
                                          </p:val>
                                        </p:tav>
                                        <p:tav tm="100000">
                                          <p:val>
                                            <p:strVal val="#ppt_x"/>
                                          </p:val>
                                        </p:tav>
                                      </p:tavLst>
                                    </p:anim>
                                    <p:anim calcmode="lin" valueType="num">
                                      <p:cBhvr additive="base">
                                        <p:cTn id="12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ppt_x"/>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43"/>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44"/>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45"/>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46"/>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4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49"/>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5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51"/>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3"/>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5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55"/>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56"/>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5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5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59"/>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62"/>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grpId="0" nodeType="clickEffect">
                                  <p:stCondLst>
                                    <p:cond delay="0"/>
                                  </p:stCondLst>
                                  <p:childTnLst>
                                    <p:set>
                                      <p:cBhvr>
                                        <p:cTn id="202" dur="1" fill="hold">
                                          <p:stCondLst>
                                            <p:cond delay="0"/>
                                          </p:stCondLst>
                                        </p:cTn>
                                        <p:tgtEl>
                                          <p:spTgt spid="63"/>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64"/>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childTnLst>
                                    <p:set>
                                      <p:cBhvr>
                                        <p:cTn id="210" dur="1" fill="hold">
                                          <p:stCondLst>
                                            <p:cond delay="0"/>
                                          </p:stCondLst>
                                        </p:cTn>
                                        <p:tgtEl>
                                          <p:spTgt spid="65"/>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66"/>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presetSubtype="0" fill="hold" grpId="0" nodeType="clickEffect">
                                  <p:stCondLst>
                                    <p:cond delay="0"/>
                                  </p:stCondLst>
                                  <p:childTnLst>
                                    <p:set>
                                      <p:cBhvr>
                                        <p:cTn id="218" dur="1" fill="hold">
                                          <p:stCondLst>
                                            <p:cond delay="0"/>
                                          </p:stCondLst>
                                        </p:cTn>
                                        <p:tgtEl>
                                          <p:spTgt spid="67"/>
                                        </p:tgtEl>
                                        <p:attrNameLst>
                                          <p:attrName>style.visibility</p:attrName>
                                        </p:attrNameLst>
                                      </p:cBhvr>
                                      <p:to>
                                        <p:strVal val="visible"/>
                                      </p:to>
                                    </p:set>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9" grpId="0" animBg="1"/>
      <p:bldP spid="50" grpId="0" animBg="1"/>
      <p:bldP spid="51" grpId="0" animBg="1"/>
      <p:bldP spid="53" grpId="0" animBg="1"/>
      <p:bldP spid="54" grpId="0" animBg="1"/>
      <p:bldP spid="55" grpId="0" animBg="1"/>
      <p:bldP spid="56" grpId="0" animBg="1"/>
      <p:bldP spid="57" grpId="0" animBg="1"/>
      <p:bldP spid="58" grpId="0" animBg="1"/>
      <p:bldP spid="59" grpId="0" animBg="1"/>
      <p:bldP spid="62" grpId="0" animBg="1"/>
      <p:bldP spid="63" grpId="0" animBg="1"/>
      <p:bldP spid="64" grpId="0" animBg="1"/>
      <p:bldP spid="65" grpId="0" animBg="1"/>
      <p:bldP spid="66" grpId="0" animBg="1"/>
      <p:bldP spid="67" grpId="0" animBg="1"/>
      <p:bldP spid="6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D9CF-E678-4B61-AFF5-1E0BCEEBDD53}"/>
              </a:ext>
            </a:extLst>
          </p:cNvPr>
          <p:cNvSpPr>
            <a:spLocks noGrp="1"/>
          </p:cNvSpPr>
          <p:nvPr>
            <p:ph type="title"/>
          </p:nvPr>
        </p:nvSpPr>
        <p:spPr>
          <a:xfrm>
            <a:off x="1663700" y="1961456"/>
            <a:ext cx="14041120" cy="1754326"/>
          </a:xfrm>
        </p:spPr>
        <p:txBody>
          <a:bodyPr/>
          <a:lstStyle/>
          <a:p>
            <a:r>
              <a:rPr lang="en-US" sz="7200" dirty="0"/>
              <a:t>Surcharge</a:t>
            </a:r>
            <a:r>
              <a:rPr lang="en-US" sz="7200" dirty="0">
                <a:solidFill>
                  <a:schemeClr val="accent4"/>
                </a:solidFill>
              </a:rPr>
              <a:t> </a:t>
            </a:r>
            <a:r>
              <a:rPr lang="en-US" sz="7200" dirty="0" err="1">
                <a:solidFill>
                  <a:schemeClr val="accent4"/>
                </a:solidFill>
              </a:rPr>
              <a:t>d'informations</a:t>
            </a:r>
            <a:endParaRPr lang="en-US" dirty="0"/>
          </a:p>
        </p:txBody>
      </p:sp>
      <p:sp>
        <p:nvSpPr>
          <p:cNvPr id="3" name="Text Placeholder 2">
            <a:extLst>
              <a:ext uri="{FF2B5EF4-FFF2-40B4-BE49-F238E27FC236}">
                <a16:creationId xmlns:a16="http://schemas.microsoft.com/office/drawing/2014/main" id="{792648BE-D27C-4D9F-A60F-3E460534431E}"/>
              </a:ext>
            </a:extLst>
          </p:cNvPr>
          <p:cNvSpPr>
            <a:spLocks noGrp="1"/>
          </p:cNvSpPr>
          <p:nvPr>
            <p:ph type="body" idx="1"/>
          </p:nvPr>
        </p:nvSpPr>
        <p:spPr>
          <a:xfrm>
            <a:off x="2837950" y="8644597"/>
            <a:ext cx="17833827" cy="3607141"/>
          </a:xfrm>
        </p:spPr>
        <p:txBody>
          <a:bodyPr/>
          <a:lstStyle/>
          <a:p>
            <a:pPr>
              <a:lnSpc>
                <a:spcPct val="120000"/>
              </a:lnSpc>
            </a:pPr>
            <a:r>
              <a:rPr lang="en-US" sz="4000" dirty="0">
                <a:latin typeface="+mn-lt"/>
              </a:rPr>
              <a:t>“</a:t>
            </a:r>
            <a:r>
              <a:rPr lang="fr-FR" sz="4000" dirty="0">
                <a:latin typeface="+mn-lt"/>
              </a:rPr>
              <a:t>Il y a surcharge d'information lorsque la quantité d'informations reçues par un système dépasse sa capacité de traitement. Les décideurs ont une capacité de traitement cognitif assez limitée</a:t>
            </a:r>
            <a:r>
              <a:rPr lang="en-US" sz="4000" dirty="0">
                <a:latin typeface="+mn-lt"/>
              </a:rPr>
              <a:t>. </a:t>
            </a:r>
            <a:r>
              <a:rPr lang="fr-FR" sz="4000" dirty="0">
                <a:latin typeface="+mn-lt"/>
              </a:rPr>
              <a:t>Par conséquent, lorsqu'il y a surcharge d'informations, il est probable que la </a:t>
            </a:r>
            <a:r>
              <a:rPr lang="fr-FR" sz="4000" b="1" dirty="0">
                <a:latin typeface="+mn-lt"/>
              </a:rPr>
              <a:t>qualité de la décision </a:t>
            </a:r>
            <a:r>
              <a:rPr lang="fr-FR" sz="4000" dirty="0">
                <a:latin typeface="+mn-lt"/>
              </a:rPr>
              <a:t>s'en trouve réduite</a:t>
            </a:r>
            <a:r>
              <a:rPr lang="en-US" sz="4000" dirty="0">
                <a:latin typeface="+mn-lt"/>
              </a:rPr>
              <a:t>.”</a:t>
            </a:r>
          </a:p>
          <a:p>
            <a:endParaRPr lang="en-US" dirty="0"/>
          </a:p>
        </p:txBody>
      </p:sp>
      <p:sp>
        <p:nvSpPr>
          <p:cNvPr id="4" name="TextBox 3">
            <a:extLst>
              <a:ext uri="{FF2B5EF4-FFF2-40B4-BE49-F238E27FC236}">
                <a16:creationId xmlns:a16="http://schemas.microsoft.com/office/drawing/2014/main" id="{C941F728-847D-4DC1-B5DE-6E696A7C7EB9}"/>
              </a:ext>
            </a:extLst>
          </p:cNvPr>
          <p:cNvSpPr txBox="1"/>
          <p:nvPr/>
        </p:nvSpPr>
        <p:spPr>
          <a:xfrm>
            <a:off x="1663700" y="3267833"/>
            <a:ext cx="19882350" cy="4678204"/>
          </a:xfrm>
          <a:prstGeom prst="rect">
            <a:avLst/>
          </a:prstGeom>
          <a:noFill/>
        </p:spPr>
        <p:txBody>
          <a:bodyPr wrap="square" rtlCol="0">
            <a:spAutoFit/>
          </a:bodyPr>
          <a:lstStyle/>
          <a:p>
            <a:pPr>
              <a:lnSpc>
                <a:spcPct val="150000"/>
              </a:lnSpc>
            </a:pPr>
            <a:r>
              <a:rPr lang="fr-FR" sz="5400" b="1" dirty="0">
                <a:latin typeface="+mn-lt"/>
              </a:rPr>
              <a:t>La surcharge d'informations fait qu'il est très difficile de savoir ce qui est important</a:t>
            </a:r>
          </a:p>
          <a:p>
            <a:pPr>
              <a:lnSpc>
                <a:spcPct val="150000"/>
              </a:lnSpc>
            </a:pPr>
            <a:r>
              <a:rPr lang="fr-FR" sz="4800" dirty="0"/>
              <a:t>Surtout si les éléments d'information n'ont pas de lien entre eux ou ne sont pas clairement organisés pour permettre des comparaisons faciles</a:t>
            </a:r>
            <a:endParaRPr lang="en-US" sz="4800" dirty="0">
              <a:latin typeface="+mn-lt"/>
            </a:endParaRPr>
          </a:p>
        </p:txBody>
      </p:sp>
    </p:spTree>
    <p:extLst>
      <p:ext uri="{BB962C8B-B14F-4D97-AF65-F5344CB8AC3E}">
        <p14:creationId xmlns:p14="http://schemas.microsoft.com/office/powerpoint/2010/main" val="1266597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grpSp>
        <p:nvGrpSpPr>
          <p:cNvPr id="29" name="Agrupar 28">
            <a:extLst>
              <a:ext uri="{FF2B5EF4-FFF2-40B4-BE49-F238E27FC236}">
                <a16:creationId xmlns:a16="http://schemas.microsoft.com/office/drawing/2014/main" id="{06383234-02CA-A176-DBD2-51EE3702C75C}"/>
              </a:ext>
            </a:extLst>
          </p:cNvPr>
          <p:cNvGrpSpPr/>
          <p:nvPr/>
        </p:nvGrpSpPr>
        <p:grpSpPr>
          <a:xfrm>
            <a:off x="1748341" y="1234404"/>
            <a:ext cx="20887318" cy="10879011"/>
            <a:chOff x="1767712" y="2087656"/>
            <a:chExt cx="20887318" cy="9982340"/>
          </a:xfrm>
        </p:grpSpPr>
        <p:sp>
          <p:nvSpPr>
            <p:cNvPr id="6" name="Retângulo 5">
              <a:extLst>
                <a:ext uri="{FF2B5EF4-FFF2-40B4-BE49-F238E27FC236}">
                  <a16:creationId xmlns:a16="http://schemas.microsoft.com/office/drawing/2014/main" id="{E15FCB91-6CDD-080C-FB5E-5FBC183E3CC7}"/>
                </a:ext>
              </a:extLst>
            </p:cNvPr>
            <p:cNvSpPr/>
            <p:nvPr/>
          </p:nvSpPr>
          <p:spPr>
            <a:xfrm>
              <a:off x="1767712" y="3864207"/>
              <a:ext cx="20828248" cy="820578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TextBox 1">
              <a:extLst>
                <a:ext uri="{FF2B5EF4-FFF2-40B4-BE49-F238E27FC236}">
                  <a16:creationId xmlns:a16="http://schemas.microsoft.com/office/drawing/2014/main" id="{F9884F47-C1E7-420D-7DB3-0020BCD75866}"/>
                </a:ext>
              </a:extLst>
            </p:cNvPr>
            <p:cNvSpPr txBox="1"/>
            <p:nvPr/>
          </p:nvSpPr>
          <p:spPr>
            <a:xfrm>
              <a:off x="1787084" y="2087656"/>
              <a:ext cx="20867946" cy="1938992"/>
            </a:xfrm>
            <a:prstGeom prst="rect">
              <a:avLst/>
            </a:prstGeom>
            <a:noFill/>
          </p:spPr>
          <p:txBody>
            <a:bodyPr wrap="square" rtlCol="0">
              <a:spAutoFit/>
            </a:bodyPr>
            <a:lstStyle/>
            <a:p>
              <a:r>
                <a:rPr lang="fr-FR" sz="6000" b="1" dirty="0">
                  <a:solidFill>
                    <a:srgbClr val="16AD6A"/>
                  </a:solidFill>
                  <a:latin typeface="Poppins" pitchFamily="2" charset="77"/>
                  <a:cs typeface="Poppins" pitchFamily="2" charset="77"/>
                </a:rPr>
                <a:t>LES CLIENTES </a:t>
              </a:r>
              <a:r>
                <a:rPr lang="fr-FR" sz="6000" b="1" dirty="0">
                  <a:latin typeface="Poppins" pitchFamily="2" charset="77"/>
                  <a:cs typeface="Poppins" pitchFamily="2" charset="77"/>
                </a:rPr>
                <a:t>OUBLIERONT LA PLUPART DE CE QUE VOUS DITES!</a:t>
              </a:r>
              <a:endParaRPr lang="en-US" sz="6000" b="1" dirty="0">
                <a:latin typeface="Poppins" pitchFamily="2" charset="77"/>
                <a:cs typeface="Poppins" pitchFamily="2" charset="77"/>
              </a:endParaRPr>
            </a:p>
          </p:txBody>
        </p:sp>
        <p:sp>
          <p:nvSpPr>
            <p:cNvPr id="17" name="CaixaDeTexto 16">
              <a:extLst>
                <a:ext uri="{FF2B5EF4-FFF2-40B4-BE49-F238E27FC236}">
                  <a16:creationId xmlns:a16="http://schemas.microsoft.com/office/drawing/2014/main" id="{128840DB-73F8-5D7A-67D1-3BFA6500FED2}"/>
                </a:ext>
              </a:extLst>
            </p:cNvPr>
            <p:cNvSpPr txBox="1"/>
            <p:nvPr/>
          </p:nvSpPr>
          <p:spPr>
            <a:xfrm>
              <a:off x="2400300" y="10623518"/>
              <a:ext cx="19622141" cy="1327322"/>
            </a:xfrm>
            <a:prstGeom prst="rect">
              <a:avLst/>
            </a:prstGeom>
            <a:noFill/>
          </p:spPr>
          <p:txBody>
            <a:bodyPr wrap="square">
              <a:spAutoFit/>
            </a:bodyPr>
            <a:lstStyle/>
            <a:p>
              <a:pPr algn="ctr"/>
              <a:r>
                <a:rPr lang="fr-FR" sz="4400" b="1" dirty="0">
                  <a:latin typeface="Roboto" panose="02000000000000000000" pitchFamily="2" charset="0"/>
                  <a:ea typeface="Roboto" panose="02000000000000000000" pitchFamily="2" charset="0"/>
                </a:rPr>
                <a:t>Sans révision supplémentaire, l'apprenant moyen ne retient que 10 % des nouvelles informations après 60 jours</a:t>
              </a:r>
              <a:r>
                <a:rPr lang="en-US" sz="4400" b="1" dirty="0">
                  <a:latin typeface="Roboto" panose="02000000000000000000" pitchFamily="2" charset="0"/>
                  <a:ea typeface="Roboto" panose="02000000000000000000" pitchFamily="2" charset="0"/>
                </a:rPr>
                <a:t>.</a:t>
              </a:r>
            </a:p>
          </p:txBody>
        </p:sp>
        <p:sp>
          <p:nvSpPr>
            <p:cNvPr id="22" name="CaixaDeTexto 21">
              <a:extLst>
                <a:ext uri="{FF2B5EF4-FFF2-40B4-BE49-F238E27FC236}">
                  <a16:creationId xmlns:a16="http://schemas.microsoft.com/office/drawing/2014/main" id="{B8F3393D-36D9-9633-FBA4-D5EA14E15055}"/>
                </a:ext>
              </a:extLst>
            </p:cNvPr>
            <p:cNvSpPr txBox="1"/>
            <p:nvPr/>
          </p:nvSpPr>
          <p:spPr>
            <a:xfrm>
              <a:off x="3367331" y="8478558"/>
              <a:ext cx="4513508"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20 minute : 42% de l'apprentissage est perdu</a:t>
              </a:r>
              <a:endParaRPr lang="en-US" sz="3600" dirty="0">
                <a:latin typeface="Roboto" panose="02000000000000000000" pitchFamily="2" charset="0"/>
                <a:ea typeface="Roboto" panose="02000000000000000000" pitchFamily="2" charset="0"/>
              </a:endParaRPr>
            </a:p>
          </p:txBody>
        </p:sp>
        <p:sp>
          <p:nvSpPr>
            <p:cNvPr id="23" name="CaixaDeTexto 22">
              <a:extLst>
                <a:ext uri="{FF2B5EF4-FFF2-40B4-BE49-F238E27FC236}">
                  <a16:creationId xmlns:a16="http://schemas.microsoft.com/office/drawing/2014/main" id="{1DD94250-F62A-92EC-F758-1BF735C8981C}"/>
                </a:ext>
              </a:extLst>
            </p:cNvPr>
            <p:cNvSpPr txBox="1"/>
            <p:nvPr/>
          </p:nvSpPr>
          <p:spPr>
            <a:xfrm>
              <a:off x="7995139" y="8478558"/>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24 heures : 66% de l'apprentissage est perdu</a:t>
              </a:r>
              <a:endParaRPr lang="en-US" sz="3600" dirty="0">
                <a:latin typeface="Roboto" panose="02000000000000000000" pitchFamily="2" charset="0"/>
                <a:ea typeface="Roboto" panose="02000000000000000000" pitchFamily="2" charset="0"/>
              </a:endParaRPr>
            </a:p>
          </p:txBody>
        </p:sp>
        <p:pic>
          <p:nvPicPr>
            <p:cNvPr id="25" name="Imagem 24" descr="Uma imagem com arte, Gráficos, design, padrão&#10;&#10;Descrição gerada automaticamente">
              <a:extLst>
                <a:ext uri="{FF2B5EF4-FFF2-40B4-BE49-F238E27FC236}">
                  <a16:creationId xmlns:a16="http://schemas.microsoft.com/office/drawing/2014/main" id="{1876DABB-1E97-247B-E6A6-A0028B60004D}"/>
                </a:ext>
              </a:extLst>
            </p:cNvPr>
            <p:cNvPicPr>
              <a:picLocks noChangeAspect="1"/>
            </p:cNvPicPr>
            <p:nvPr/>
          </p:nvPicPr>
          <p:blipFill rotWithShape="1">
            <a:blip r:embed="rId8">
              <a:extLst>
                <a:ext uri="{28A0092B-C50C-407E-A947-70E740481C1C}">
                  <a14:useLocalDpi xmlns:a14="http://schemas.microsoft.com/office/drawing/2010/main" val="0"/>
                </a:ext>
              </a:extLst>
            </a:blip>
            <a:srcRect l="-2838" t="33314" r="2838" b="23929"/>
            <a:stretch/>
          </p:blipFill>
          <p:spPr>
            <a:xfrm>
              <a:off x="2175703" y="3968398"/>
              <a:ext cx="19531308" cy="4697426"/>
            </a:xfrm>
            <a:prstGeom prst="rect">
              <a:avLst/>
            </a:prstGeom>
          </p:spPr>
        </p:pic>
        <p:sp>
          <p:nvSpPr>
            <p:cNvPr id="26" name="CaixaDeTexto 25">
              <a:extLst>
                <a:ext uri="{FF2B5EF4-FFF2-40B4-BE49-F238E27FC236}">
                  <a16:creationId xmlns:a16="http://schemas.microsoft.com/office/drawing/2014/main" id="{1147E66E-03A5-7991-7316-2271E7856093}"/>
                </a:ext>
              </a:extLst>
            </p:cNvPr>
            <p:cNvSpPr txBox="1"/>
            <p:nvPr/>
          </p:nvSpPr>
          <p:spPr>
            <a:xfrm>
              <a:off x="12683177" y="8478557"/>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31 jours :    79% de l'apprentissage est perdu</a:t>
              </a:r>
              <a:endParaRPr lang="en-US" sz="3600" dirty="0">
                <a:latin typeface="Roboto" panose="02000000000000000000" pitchFamily="2" charset="0"/>
                <a:ea typeface="Roboto" panose="02000000000000000000" pitchFamily="2" charset="0"/>
              </a:endParaRPr>
            </a:p>
          </p:txBody>
        </p:sp>
        <p:sp>
          <p:nvSpPr>
            <p:cNvPr id="27" name="CaixaDeTexto 26">
              <a:extLst>
                <a:ext uri="{FF2B5EF4-FFF2-40B4-BE49-F238E27FC236}">
                  <a16:creationId xmlns:a16="http://schemas.microsoft.com/office/drawing/2014/main" id="{814F826D-1057-976A-D67B-C8470F8E0C9F}"/>
                </a:ext>
              </a:extLst>
            </p:cNvPr>
            <p:cNvSpPr txBox="1"/>
            <p:nvPr/>
          </p:nvSpPr>
          <p:spPr>
            <a:xfrm>
              <a:off x="17382753" y="8478557"/>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60 jours :    90% de l'apprentissage est perdu</a:t>
              </a:r>
              <a:endParaRPr lang="en-US" sz="3600" dirty="0">
                <a:latin typeface="Roboto" panose="02000000000000000000" pitchFamily="2" charset="0"/>
                <a:ea typeface="Roboto" panose="02000000000000000000" pitchFamily="2" charset="0"/>
              </a:endParaRPr>
            </a:p>
          </p:txBody>
        </p:sp>
      </p:grpSp>
      <p:sp>
        <p:nvSpPr>
          <p:cNvPr id="28" name="CaixaDeTexto 27">
            <a:extLst>
              <a:ext uri="{FF2B5EF4-FFF2-40B4-BE49-F238E27FC236}">
                <a16:creationId xmlns:a16="http://schemas.microsoft.com/office/drawing/2014/main" id="{4645BD5B-AD7B-2C3F-ECBD-8434083B53EB}"/>
              </a:ext>
            </a:extLst>
          </p:cNvPr>
          <p:cNvSpPr txBox="1"/>
          <p:nvPr/>
        </p:nvSpPr>
        <p:spPr>
          <a:xfrm>
            <a:off x="729408" y="12547754"/>
            <a:ext cx="19622141" cy="584775"/>
          </a:xfrm>
          <a:prstGeom prst="rect">
            <a:avLst/>
          </a:prstGeom>
          <a:noFill/>
        </p:spPr>
        <p:txBody>
          <a:bodyPr wrap="square">
            <a:spAutoFit/>
          </a:bodyPr>
          <a:lstStyle/>
          <a:p>
            <a:r>
              <a:rPr lang="fr-FR" sz="3200" dirty="0">
                <a:latin typeface="Roboto" panose="02000000000000000000" pitchFamily="2" charset="0"/>
                <a:ea typeface="Roboto" panose="02000000000000000000" pitchFamily="2" charset="0"/>
              </a:rPr>
              <a:t>Hermann Ebbinghaus sur la fonte des connaissances</a:t>
            </a:r>
            <a:endParaRPr lang="en-US" sz="3200" dirty="0">
              <a:latin typeface="Roboto" panose="02000000000000000000" pitchFamily="2" charset="0"/>
              <a:ea typeface="Roboto" panose="02000000000000000000" pitchFamily="2" charset="0"/>
            </a:endParaRP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35848228-900C-C5C1-7687-944FF83068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85871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418616" y="944428"/>
            <a:ext cx="19607291" cy="2308324"/>
          </a:xfrm>
          <a:prstGeom prst="rect">
            <a:avLst/>
          </a:prstGeom>
          <a:noFill/>
        </p:spPr>
        <p:txBody>
          <a:bodyPr wrap="square" rtlCol="0">
            <a:spAutoFit/>
          </a:bodyPr>
          <a:lstStyle/>
          <a:p>
            <a:r>
              <a:rPr lang="fr-FR" sz="7200" b="1" dirty="0">
                <a:solidFill>
                  <a:srgbClr val="16AD6A"/>
                </a:solidFill>
                <a:latin typeface="Poppins" pitchFamily="2" charset="77"/>
                <a:cs typeface="Poppins" pitchFamily="2" charset="77"/>
              </a:rPr>
              <a:t>RENFORCER ET RÉPÉTER </a:t>
            </a:r>
            <a:r>
              <a:rPr lang="fr-FR" sz="7200" b="1" dirty="0">
                <a:latin typeface="Poppins" pitchFamily="2" charset="77"/>
                <a:cs typeface="Poppins" pitchFamily="2" charset="77"/>
              </a:rPr>
              <a:t>LES INFORMATIONS IMPORTANTES</a:t>
            </a:r>
            <a:endParaRPr lang="en-US" sz="7200" b="1" dirty="0">
              <a:latin typeface="Poppins" pitchFamily="2" charset="77"/>
              <a:cs typeface="Poppins" pitchFamily="2" charset="77"/>
            </a:endParaRPr>
          </a:p>
        </p:txBody>
      </p:sp>
      <p:pic>
        <p:nvPicPr>
          <p:cNvPr id="7" name="Imagem 6" descr="Uma imagem com Gráficos, clipart, design&#10;&#10;Descrição gerada automaticamente">
            <a:extLst>
              <a:ext uri="{FF2B5EF4-FFF2-40B4-BE49-F238E27FC236}">
                <a16:creationId xmlns:a16="http://schemas.microsoft.com/office/drawing/2014/main" id="{6BD33D07-69F7-EE93-C554-371F25AEC45D}"/>
              </a:ext>
            </a:extLst>
          </p:cNvPr>
          <p:cNvPicPr>
            <a:picLocks noChangeAspect="1"/>
          </p:cNvPicPr>
          <p:nvPr/>
        </p:nvPicPr>
        <p:blipFill rotWithShape="1">
          <a:blip r:embed="rId8">
            <a:extLst>
              <a:ext uri="{28A0092B-C50C-407E-A947-70E740481C1C}">
                <a14:useLocalDpi xmlns:a14="http://schemas.microsoft.com/office/drawing/2010/main" val="0"/>
              </a:ext>
            </a:extLst>
          </a:blip>
          <a:srcRect r="27804"/>
          <a:stretch/>
        </p:blipFill>
        <p:spPr>
          <a:xfrm>
            <a:off x="13882332" y="3158442"/>
            <a:ext cx="8349051" cy="6505024"/>
          </a:xfrm>
          <a:prstGeom prst="rect">
            <a:avLst/>
          </a:prstGeom>
        </p:spPr>
      </p:pic>
      <p:sp>
        <p:nvSpPr>
          <p:cNvPr id="9" name="CaixaDeTexto 8">
            <a:extLst>
              <a:ext uri="{FF2B5EF4-FFF2-40B4-BE49-F238E27FC236}">
                <a16:creationId xmlns:a16="http://schemas.microsoft.com/office/drawing/2014/main" id="{1BFC8913-3844-4806-09BA-A224D116B3B9}"/>
              </a:ext>
            </a:extLst>
          </p:cNvPr>
          <p:cNvSpPr txBox="1"/>
          <p:nvPr/>
        </p:nvSpPr>
        <p:spPr>
          <a:xfrm>
            <a:off x="12471832" y="10670047"/>
            <a:ext cx="11020846" cy="2123658"/>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Les informations doivent </a:t>
            </a:r>
            <a:r>
              <a:rPr lang="fr-FR" sz="4400" b="1" dirty="0">
                <a:latin typeface="Roboto" panose="02000000000000000000" pitchFamily="2" charset="0"/>
                <a:ea typeface="Roboto" panose="02000000000000000000" pitchFamily="2" charset="0"/>
              </a:rPr>
              <a:t>être pertinentes pour le client</a:t>
            </a:r>
            <a:r>
              <a:rPr lang="fr-FR" sz="4400" dirty="0">
                <a:latin typeface="Roboto" panose="02000000000000000000" pitchFamily="2" charset="0"/>
                <a:ea typeface="Roboto" panose="02000000000000000000" pitchFamily="2" charset="0"/>
              </a:rPr>
              <a:t> afin de l'aider à comprendre comment une méthode affectera sa vie.</a:t>
            </a:r>
            <a:endParaRPr lang="en-US" sz="4400" dirty="0">
              <a:latin typeface="Roboto" panose="02000000000000000000" pitchFamily="2" charset="0"/>
              <a:ea typeface="Roboto" panose="02000000000000000000" pitchFamily="2" charset="0"/>
            </a:endParaRPr>
          </a:p>
        </p:txBody>
      </p:sp>
      <p:pic>
        <p:nvPicPr>
          <p:cNvPr id="12" name="Gráfico 11" descr="Aviso com preenchimento sólido">
            <a:extLst>
              <a:ext uri="{FF2B5EF4-FFF2-40B4-BE49-F238E27FC236}">
                <a16:creationId xmlns:a16="http://schemas.microsoft.com/office/drawing/2014/main" id="{18FA7522-3B6C-7C78-747C-E7EACB57F05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12617" y="5920251"/>
            <a:ext cx="2758766" cy="2758766"/>
          </a:xfrm>
          <a:prstGeom prst="rect">
            <a:avLst/>
          </a:prstGeom>
        </p:spPr>
      </p:pic>
      <p:sp>
        <p:nvSpPr>
          <p:cNvPr id="14" name="CaixaDeTexto 13">
            <a:extLst>
              <a:ext uri="{FF2B5EF4-FFF2-40B4-BE49-F238E27FC236}">
                <a16:creationId xmlns:a16="http://schemas.microsoft.com/office/drawing/2014/main" id="{E5F06F9C-556C-4942-24CF-028F1F406BE1}"/>
              </a:ext>
            </a:extLst>
          </p:cNvPr>
          <p:cNvSpPr txBox="1"/>
          <p:nvPr/>
        </p:nvSpPr>
        <p:spPr>
          <a:xfrm>
            <a:off x="785359" y="10647914"/>
            <a:ext cx="11020846" cy="2800767"/>
          </a:xfrm>
          <a:prstGeom prst="rect">
            <a:avLst/>
          </a:prstGeom>
          <a:noFill/>
        </p:spPr>
        <p:txBody>
          <a:bodyPr wrap="square" lIns="91440" tIns="45720" rIns="91440" bIns="45720" anchor="t">
            <a:spAutoFit/>
          </a:bodyPr>
          <a:lstStyle/>
          <a:p>
            <a:pPr algn="ctr"/>
            <a:r>
              <a:rPr lang="fr-FR" sz="4400" b="1" dirty="0">
                <a:latin typeface="Roboto"/>
                <a:ea typeface="Roboto"/>
                <a:cs typeface="Roboto"/>
              </a:rPr>
              <a:t>Passer du temps à renforcer et à répéter les informations les plus </a:t>
            </a:r>
            <a:r>
              <a:rPr lang="fr-FR" sz="4400" dirty="0">
                <a:latin typeface="Roboto"/>
                <a:ea typeface="Roboto"/>
                <a:cs typeface="Roboto"/>
              </a:rPr>
              <a:t>importantes dont le client a besoin pour être satisfait de sa méthode et pour l'utiliser correctement.</a:t>
            </a:r>
            <a:endParaRPr lang="en-US" sz="4400" dirty="0">
              <a:latin typeface="Roboto"/>
              <a:ea typeface="Roboto"/>
              <a:cs typeface="Roboto"/>
            </a:endParaRPr>
          </a:p>
        </p:txBody>
      </p:sp>
      <p:sp>
        <p:nvSpPr>
          <p:cNvPr id="16" name="Círculo Parcial 15">
            <a:extLst>
              <a:ext uri="{FF2B5EF4-FFF2-40B4-BE49-F238E27FC236}">
                <a16:creationId xmlns:a16="http://schemas.microsoft.com/office/drawing/2014/main" id="{DF4FAD4B-8CE3-D875-3FC7-D60F8ACAD6D9}"/>
              </a:ext>
            </a:extLst>
          </p:cNvPr>
          <p:cNvSpPr/>
          <p:nvPr/>
        </p:nvSpPr>
        <p:spPr>
          <a:xfrm rot="16200000">
            <a:off x="4127840" y="5399074"/>
            <a:ext cx="3630871" cy="3805528"/>
          </a:xfrm>
          <a:prstGeom prst="pie">
            <a:avLst>
              <a:gd name="adj1" fmla="val 387438"/>
              <a:gd name="adj2" fmla="val 1861884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15" name="Gráfico 14" descr="Relógio com preenchimento sólido">
            <a:extLst>
              <a:ext uri="{FF2B5EF4-FFF2-40B4-BE49-F238E27FC236}">
                <a16:creationId xmlns:a16="http://schemas.microsoft.com/office/drawing/2014/main" id="{C3CC203B-06E0-C240-8551-93A04E9A04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197428" y="4536258"/>
            <a:ext cx="5526752" cy="5526752"/>
          </a:xfrm>
          <a:prstGeom prst="rect">
            <a:avLst/>
          </a:prstGeom>
        </p:spPr>
      </p:pic>
      <p:pic>
        <p:nvPicPr>
          <p:cNvPr id="6" name="Imagem 5" descr="Uma imagem com Gráficos, Tipo de letra, design gráfico, círculo&#10;&#10;Descrição gerada automaticamente">
            <a:extLst>
              <a:ext uri="{FF2B5EF4-FFF2-40B4-BE49-F238E27FC236}">
                <a16:creationId xmlns:a16="http://schemas.microsoft.com/office/drawing/2014/main" id="{E683B3AB-D435-B232-5557-7D6C32E9A4B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818964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3D2A0E-9781-41B0-BBC6-7FB6676C36F2}">
  <ds:schemaRefs>
    <ds:schemaRef ds:uri="2b04e3bf-eb77-48e0-9993-e01b67b1c33a"/>
    <ds:schemaRef ds:uri="http://schemas.microsoft.com/office/2006/metadata/properties"/>
    <ds:schemaRef ds:uri="f8f5c256-281e-407e-b3c7-90dbad59f554"/>
    <ds:schemaRef ds:uri="http://purl.org/dc/terms/"/>
    <ds:schemaRef ds:uri="http://schemas.microsoft.com/office/infopath/2007/PartnerControls"/>
    <ds:schemaRef ds:uri="http://schemas.openxmlformats.org/package/2006/metadata/core-properties"/>
    <ds:schemaRef ds:uri="http://purl.org/dc/dcmitype/"/>
    <ds:schemaRef ds:uri="http://schemas.microsoft.com/sharepoint/v3"/>
    <ds:schemaRef ds:uri="http://schemas.microsoft.com/office/2006/documentManagement/types"/>
    <ds:schemaRef ds:uri="http://www.w3.org/XML/1998/namespace"/>
    <ds:schemaRef ds:uri="28548f33-737b-449b-bc6e-024c61a0c6be"/>
    <ds:schemaRef ds:uri="http://purl.org/dc/elements/1.1/"/>
    <ds:schemaRef ds:uri="13a861cc-5f23-4c5a-9344-80be2da0b86f"/>
  </ds:schemaRefs>
</ds:datastoreItem>
</file>

<file path=customXml/itemProps2.xml><?xml version="1.0" encoding="utf-8"?>
<ds:datastoreItem xmlns:ds="http://schemas.openxmlformats.org/officeDocument/2006/customXml" ds:itemID="{F3419FC8-058B-46A2-A1B0-446E687CA538}"/>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3001</TotalTime>
  <Words>2223</Words>
  <Application>Microsoft Office PowerPoint</Application>
  <PresentationFormat>Personnalisé</PresentationFormat>
  <Paragraphs>212</Paragraphs>
  <Slides>21</Slides>
  <Notes>20</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21</vt:i4>
      </vt:variant>
    </vt:vector>
  </HeadingPairs>
  <TitlesOfParts>
    <vt:vector size="33" baseType="lpstr">
      <vt:lpstr>Candara Light</vt:lpstr>
      <vt:lpstr>Calibri</vt:lpstr>
      <vt:lpstr>Roboto Light</vt:lpstr>
      <vt:lpstr>Arial</vt:lpstr>
      <vt:lpstr>Poppins Black</vt:lpstr>
      <vt:lpstr>Roboto</vt:lpstr>
      <vt:lpstr>Poppins Light</vt:lpstr>
      <vt:lpstr>Poppins SemiBold</vt:lpstr>
      <vt:lpstr>Times</vt:lpstr>
      <vt:lpstr>Candara</vt:lpstr>
      <vt:lpstr>Poppins</vt:lpstr>
      <vt:lpstr>PSI 50th</vt:lpstr>
      <vt:lpstr>Présentation PowerPoint</vt:lpstr>
      <vt:lpstr>Présentation PowerPoint</vt:lpstr>
      <vt:lpstr>Présentation PowerPoint</vt:lpstr>
      <vt:lpstr>Présentation PowerPoint</vt:lpstr>
      <vt:lpstr>Présentation PowerPoint</vt:lpstr>
      <vt:lpstr>Présentation PowerPoint</vt:lpstr>
      <vt:lpstr>Surcharge d'informations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Conclusion du Module 4</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Euphrem Cishahayo</cp:lastModifiedBy>
  <cp:revision>4</cp:revision>
  <cp:lastPrinted>2020-02-27T21:40:53Z</cp:lastPrinted>
  <dcterms:created xsi:type="dcterms:W3CDTF">2017-08-24T20:54:48Z</dcterms:created>
  <dcterms:modified xsi:type="dcterms:W3CDTF">2024-12-10T14:37:09Z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