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1.xml" ContentType="application/vnd.openxmlformats-officedocument.presentationml.notesSlide+xml"/>
  <Override PartName="/ppt/tags/tag3.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34"/>
  </p:notesMasterIdLst>
  <p:sldIdLst>
    <p:sldId id="564" r:id="rId5"/>
    <p:sldId id="462" r:id="rId6"/>
    <p:sldId id="463" r:id="rId7"/>
    <p:sldId id="542" r:id="rId8"/>
    <p:sldId id="545" r:id="rId9"/>
    <p:sldId id="543" r:id="rId10"/>
    <p:sldId id="546" r:id="rId11"/>
    <p:sldId id="547" r:id="rId12"/>
    <p:sldId id="544" r:id="rId13"/>
    <p:sldId id="548" r:id="rId14"/>
    <p:sldId id="549" r:id="rId15"/>
    <p:sldId id="551" r:id="rId16"/>
    <p:sldId id="550" r:id="rId17"/>
    <p:sldId id="552" r:id="rId18"/>
    <p:sldId id="554" r:id="rId19"/>
    <p:sldId id="559" r:id="rId20"/>
    <p:sldId id="466" r:id="rId21"/>
    <p:sldId id="539" r:id="rId22"/>
    <p:sldId id="540" r:id="rId23"/>
    <p:sldId id="536" r:id="rId24"/>
    <p:sldId id="468" r:id="rId25"/>
    <p:sldId id="469" r:id="rId26"/>
    <p:sldId id="714" r:id="rId27"/>
    <p:sldId id="555" r:id="rId28"/>
    <p:sldId id="556" r:id="rId29"/>
    <p:sldId id="557" r:id="rId30"/>
    <p:sldId id="558" r:id="rId31"/>
    <p:sldId id="396" r:id="rId32"/>
    <p:sldId id="440" r:id="rId33"/>
  </p:sldIdLst>
  <p:sldSz cx="24384000" cy="13716000"/>
  <p:notesSz cx="6858000" cy="9144000"/>
  <p:embeddedFontLst>
    <p:embeddedFont>
      <p:font typeface="Poppins" panose="00000500000000000000" pitchFamily="2" charset="0"/>
      <p:regular r:id="rId35"/>
      <p:bold r:id="rId36"/>
      <p:italic r:id="rId37"/>
      <p:boldItalic r:id="rId38"/>
    </p:embeddedFont>
    <p:embeddedFont>
      <p:font typeface="Poppins Black" panose="00000A00000000000000" pitchFamily="2" charset="0"/>
      <p:bold r:id="rId39"/>
      <p:italic r:id="rId40"/>
      <p:boldItalic r:id="rId41"/>
    </p:embeddedFont>
    <p:embeddedFont>
      <p:font typeface="Poppins Light" panose="00000400000000000000" pitchFamily="2" charset="0"/>
      <p:regular r:id="rId42"/>
      <p:bold r:id="rId43"/>
      <p:italic r:id="rId44"/>
      <p:boldItalic r:id="rId45"/>
    </p:embeddedFont>
    <p:embeddedFont>
      <p:font typeface="Poppins SemiBold" panose="00000700000000000000" pitchFamily="2" charset="0"/>
      <p:bold r:id="rId46"/>
      <p:boldItalic r:id="rId47"/>
    </p:embeddedFont>
    <p:embeddedFont>
      <p:font typeface="Roboto" panose="02000000000000000000" pitchFamily="2" charset="0"/>
      <p:regular r:id="rId48"/>
      <p:bold r:id="rId49"/>
      <p:italic r:id="rId50"/>
      <p:boldItalic r:id="rId51"/>
    </p:embeddedFont>
    <p:embeddedFont>
      <p:font typeface="Roboto Light" panose="02000000000000000000" pitchFamily="2" charset="0"/>
      <p:regular r:id="rId52"/>
      <p:bold r:id="rId53"/>
      <p:italic r:id="rId54"/>
      <p:boldItalic r:id="rId5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073D2F-D6F6-EB6A-601F-EAFE5BD79CD4}" name="kdanna@psi.org" initials="kd" userId="S::urn:spo:guest#kdanna@psi.org::" providerId="AD"/>
  <p188:author id="{B33E86D4-0FCA-62A2-A9E5-856670E86F4C}" name="Kendal Danna" initials="KD" userId="S::kdanna@psi.org::89f5f8d4-3b5c-4af0-8251-bf603280ccd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3" clrIdx="0">
    <p:extLst>
      <p:ext uri="{19B8F6BF-5375-455C-9EA6-DF929625EA0E}">
        <p15:presenceInfo xmlns:p15="http://schemas.microsoft.com/office/powerpoint/2012/main" userId="S::kdanna@psi.org::89f5f8d4-3b5c-4af0-8251-bf603280ccd5" providerId="AD"/>
      </p:ext>
    </p:extLst>
  </p:cmAuthor>
  <p:cmAuthor id="2" name="Alexandra Angel" initials="AA" lastIdx="1" clrIdx="1">
    <p:extLst>
      <p:ext uri="{19B8F6BF-5375-455C-9EA6-DF929625EA0E}">
        <p15:presenceInfo xmlns:p15="http://schemas.microsoft.com/office/powerpoint/2012/main" userId="S::aangel@psi.org::36dae7b2-c39e-4225-8e41-3cac8255e5e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C68"/>
    <a:srgbClr val="BFD730"/>
    <a:srgbClr val="ED4699"/>
    <a:srgbClr val="8DC9C8"/>
    <a:srgbClr val="FCF45B"/>
    <a:srgbClr val="F46E20"/>
    <a:srgbClr val="F18903"/>
    <a:srgbClr val="00B5E1"/>
    <a:srgbClr val="F5F5F5"/>
    <a:srgbClr val="0913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5EBA89-E084-4156-8A42-7DE7C0B4FD31}" v="80" dt="2024-11-20T21:01:27.480"/>
  </p1510:revLst>
</p1510:revInfo>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773" autoAdjust="0"/>
  </p:normalViewPr>
  <p:slideViewPr>
    <p:cSldViewPr snapToGrid="0">
      <p:cViewPr varScale="1">
        <p:scale>
          <a:sx n="31" d="100"/>
          <a:sy n="31" d="100"/>
        </p:scale>
        <p:origin x="832" y="4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55" Type="http://schemas.openxmlformats.org/officeDocument/2006/relationships/font" Target="fonts/font21.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font" Target="fonts/font19.fntdata"/><Relationship Id="rId58" Type="http://schemas.openxmlformats.org/officeDocument/2006/relationships/viewProps" Target="viewProps.xml"/><Relationship Id="rId5" Type="http://schemas.openxmlformats.org/officeDocument/2006/relationships/slide" Target="slides/slide1.xml"/><Relationship Id="rId61"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56"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font" Target="fonts/font17.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46" Type="http://schemas.openxmlformats.org/officeDocument/2006/relationships/font" Target="fonts/font12.fntdata"/><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font" Target="fonts/font7.fntdata"/><Relationship Id="rId54" Type="http://schemas.openxmlformats.org/officeDocument/2006/relationships/font" Target="fonts/font20.fntdata"/><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font" Target="fonts/font15.fntdata"/><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10.fntdata"/><Relationship Id="rId52" Type="http://schemas.openxmlformats.org/officeDocument/2006/relationships/font" Target="fonts/font18.fntdata"/><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‹N°›</a:t>
            </a:fld>
            <a:endParaRPr lang="en-US"/>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 Bienvenu au Module 5: </a:t>
            </a:r>
            <a:r>
              <a:rPr lang="fr-FR" dirty="0"/>
              <a:t>En dire moins en écoutant d’avantage</a:t>
            </a:r>
            <a:endParaRPr lang="en-GB" dirty="0">
              <a:solidFill>
                <a:schemeClr val="tx1"/>
              </a:solidFill>
            </a:endParaRPr>
          </a:p>
          <a:p>
            <a:r>
              <a:rPr lang="fr-FR" sz="2400" dirty="0">
                <a:solidFill>
                  <a:schemeClr val="tx1"/>
                </a:solidFill>
                <a:latin typeface="Roboto Light"/>
                <a:ea typeface="Roboto Light"/>
                <a:cs typeface="Roboto Light"/>
                <a:sym typeface="Roboto Light"/>
              </a:rPr>
              <a:t>Dans ce module, nous aborderons : les techniques de communication efficaces et nous comprendrons pourquoi ce que dit la cliente est aussi important que ce que peut dire le prestataire lors d'un conseil en planification familiale</a:t>
            </a:r>
            <a:r>
              <a:rPr lang="en-GB" sz="2400" dirty="0">
                <a:solidFill>
                  <a:schemeClr val="tx1"/>
                </a:solidFill>
                <a:latin typeface="Roboto Light"/>
                <a:ea typeface="Roboto Light"/>
                <a:cs typeface="Roboto Light"/>
                <a:sym typeface="Roboto Light"/>
              </a:rPr>
              <a:t>. </a:t>
            </a:r>
            <a:r>
              <a:rPr lang="en-US" dirty="0" err="1"/>
              <a:t>Commençons</a:t>
            </a:r>
            <a:r>
              <a:rPr lang="en-US" dirty="0"/>
              <a:t> !</a:t>
            </a:r>
            <a:endParaRPr lang="pt-PT"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33899331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lvl="0" indent="0" algn="l" rtl="0">
              <a:lnSpc>
                <a:spcPct val="100000"/>
              </a:lnSpc>
              <a:spcBef>
                <a:spcPts val="0"/>
              </a:spcBef>
              <a:spcAft>
                <a:spcPts val="0"/>
              </a:spcAft>
              <a:buClr>
                <a:schemeClr val="tx1"/>
              </a:buClr>
              <a:buSzPts val="4800"/>
              <a:buFont typeface="Arial" panose="020B0604020202020204" pitchFamily="34" charset="0"/>
              <a:buNone/>
            </a:pPr>
            <a:r>
              <a:rPr lang="fr-FR" sz="2400" dirty="0">
                <a:solidFill>
                  <a:schemeClr val="tx1"/>
                </a:solidFill>
              </a:rPr>
              <a:t>Une communication verbale efficace est tout aussi importante pour que le client se sente à l'aise. Elle implique: </a:t>
            </a:r>
          </a:p>
          <a:p>
            <a:pPr marL="342900" lvl="0" indent="-342900" algn="l" rtl="0">
              <a:lnSpc>
                <a:spcPct val="100000"/>
              </a:lnSpc>
              <a:spcBef>
                <a:spcPts val="0"/>
              </a:spcBef>
              <a:spcAft>
                <a:spcPts val="0"/>
              </a:spcAft>
              <a:buClr>
                <a:schemeClr val="tx1"/>
              </a:buClr>
              <a:buSzPts val="4800"/>
              <a:buFont typeface="Arial" panose="020B0604020202020204" pitchFamily="34" charset="0"/>
              <a:buChar char="•"/>
            </a:pPr>
            <a:r>
              <a:rPr lang="fr-FR" sz="2400" dirty="0">
                <a:solidFill>
                  <a:schemeClr val="tx1"/>
                </a:solidFill>
              </a:rPr>
              <a:t>Encourager verbalement</a:t>
            </a:r>
          </a:p>
          <a:p>
            <a:pPr marL="342900" lvl="0" indent="-342900" algn="l" rtl="0">
              <a:lnSpc>
                <a:spcPct val="100000"/>
              </a:lnSpc>
              <a:spcBef>
                <a:spcPts val="0"/>
              </a:spcBef>
              <a:spcAft>
                <a:spcPts val="0"/>
              </a:spcAft>
              <a:buClr>
                <a:schemeClr val="tx1"/>
              </a:buClr>
              <a:buSzPts val="4800"/>
              <a:buFont typeface="Arial" panose="020B0604020202020204" pitchFamily="34" charset="0"/>
              <a:buChar char="•"/>
            </a:pPr>
            <a:r>
              <a:rPr lang="fr-FR" sz="2400" dirty="0">
                <a:solidFill>
                  <a:schemeClr val="tx1"/>
                </a:solidFill>
              </a:rPr>
              <a:t>Utiliser un ton de voix approprié</a:t>
            </a:r>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10</a:t>
            </a:fld>
            <a:endParaRPr lang="pt-PT"/>
          </a:p>
        </p:txBody>
      </p:sp>
    </p:spTree>
    <p:extLst>
      <p:ext uri="{BB962C8B-B14F-4D97-AF65-F5344CB8AC3E}">
        <p14:creationId xmlns:p14="http://schemas.microsoft.com/office/powerpoint/2010/main" val="37829107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685800" lvl="0" indent="-685800" algn="l" rtl="0">
              <a:lnSpc>
                <a:spcPct val="100000"/>
              </a:lnSpc>
              <a:spcBef>
                <a:spcPts val="0"/>
              </a:spcBef>
              <a:spcAft>
                <a:spcPts val="0"/>
              </a:spcAft>
              <a:buClr>
                <a:schemeClr val="tx1"/>
              </a:buClr>
              <a:buSzPts val="4800"/>
              <a:buFont typeface="Arial" panose="020B0604020202020204" pitchFamily="34" charset="0"/>
              <a:buChar char="•"/>
            </a:pPr>
            <a:r>
              <a:rPr lang="fr-FR" sz="2400" dirty="0">
                <a:solidFill>
                  <a:schemeClr val="tx1"/>
                </a:solidFill>
              </a:rPr>
              <a:t>Paraphraser les propos de la cliente</a:t>
            </a:r>
          </a:p>
          <a:p>
            <a:pPr marL="685800" lvl="0" indent="-685800" algn="l" rtl="0">
              <a:lnSpc>
                <a:spcPct val="100000"/>
              </a:lnSpc>
              <a:spcBef>
                <a:spcPts val="0"/>
              </a:spcBef>
              <a:spcAft>
                <a:spcPts val="0"/>
              </a:spcAft>
              <a:buClr>
                <a:schemeClr val="tx1"/>
              </a:buClr>
              <a:buSzPts val="4800"/>
              <a:buFont typeface="Arial" panose="020B0604020202020204" pitchFamily="34" charset="0"/>
              <a:buChar char="•"/>
            </a:pPr>
            <a:r>
              <a:rPr lang="fr-FR" sz="2400" dirty="0">
                <a:solidFill>
                  <a:schemeClr val="tx1"/>
                </a:solidFill>
              </a:rPr>
              <a:t>Réfléchir et valider ses sentiments</a:t>
            </a:r>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11</a:t>
            </a:fld>
            <a:endParaRPr lang="pt-PT"/>
          </a:p>
        </p:txBody>
      </p:sp>
    </p:spTree>
    <p:extLst>
      <p:ext uri="{BB962C8B-B14F-4D97-AF65-F5344CB8AC3E}">
        <p14:creationId xmlns:p14="http://schemas.microsoft.com/office/powerpoint/2010/main" val="3541253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685800" lvl="0" indent="-685800" algn="l" rtl="0">
              <a:lnSpc>
                <a:spcPct val="100000"/>
              </a:lnSpc>
              <a:spcBef>
                <a:spcPts val="0"/>
              </a:spcBef>
              <a:spcAft>
                <a:spcPts val="0"/>
              </a:spcAft>
              <a:buClr>
                <a:schemeClr val="tx1"/>
              </a:buClr>
              <a:buSzPts val="4800"/>
              <a:buFont typeface="Arial" panose="020B0604020202020204" pitchFamily="34" charset="0"/>
              <a:buChar char="•"/>
            </a:pPr>
            <a:r>
              <a:rPr lang="fr-FR" sz="2400" dirty="0">
                <a:solidFill>
                  <a:schemeClr val="tx1"/>
                </a:solidFill>
              </a:rPr>
              <a:t>Utiliser un langage simple et clair que les clients peuvent facilement comprendre</a:t>
            </a:r>
          </a:p>
          <a:p>
            <a:pPr marL="685800" lvl="0" indent="-685800" algn="l" rtl="0">
              <a:lnSpc>
                <a:spcPct val="100000"/>
              </a:lnSpc>
              <a:spcBef>
                <a:spcPts val="0"/>
              </a:spcBef>
              <a:spcAft>
                <a:spcPts val="0"/>
              </a:spcAft>
              <a:buClr>
                <a:schemeClr val="tx1"/>
              </a:buClr>
              <a:buSzPts val="4800"/>
              <a:buFont typeface="Arial" panose="020B0604020202020204" pitchFamily="34" charset="0"/>
              <a:buChar char="•"/>
            </a:pPr>
            <a:r>
              <a:rPr lang="fr-FR" sz="2400" dirty="0">
                <a:solidFill>
                  <a:schemeClr val="tx1"/>
                </a:solidFill>
              </a:rPr>
              <a:t>Ne pas porter de jugement et éviter d'utiliser des mots qui jugent.</a:t>
            </a:r>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12</a:t>
            </a:fld>
            <a:endParaRPr lang="pt-PT"/>
          </a:p>
        </p:txBody>
      </p:sp>
    </p:spTree>
    <p:extLst>
      <p:ext uri="{BB962C8B-B14F-4D97-AF65-F5344CB8AC3E}">
        <p14:creationId xmlns:p14="http://schemas.microsoft.com/office/powerpoint/2010/main" val="5384132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685800" lvl="0" indent="-685800" algn="l" rtl="0">
              <a:lnSpc>
                <a:spcPct val="100000"/>
              </a:lnSpc>
              <a:spcBef>
                <a:spcPts val="0"/>
              </a:spcBef>
              <a:spcAft>
                <a:spcPts val="0"/>
              </a:spcAft>
              <a:buClr>
                <a:schemeClr val="tx1"/>
              </a:buClr>
              <a:buSzPts val="4800"/>
              <a:buFont typeface="Arial" panose="020B0604020202020204" pitchFamily="34" charset="0"/>
              <a:buChar char="•"/>
            </a:pPr>
            <a:r>
              <a:rPr lang="fr-FR" sz="2400" dirty="0">
                <a:solidFill>
                  <a:schemeClr val="tx1"/>
                </a:solidFill>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Rassurer les clients sur la confidentialité des réponses</a:t>
            </a:r>
          </a:p>
          <a:p>
            <a:pPr marL="685800" lvl="0" indent="-685800" algn="l" rtl="0">
              <a:lnSpc>
                <a:spcPct val="100000"/>
              </a:lnSpc>
              <a:spcBef>
                <a:spcPts val="0"/>
              </a:spcBef>
              <a:spcAft>
                <a:spcPts val="0"/>
              </a:spcAft>
              <a:buClr>
                <a:schemeClr val="tx1"/>
              </a:buClr>
              <a:buSzPts val="4800"/>
              <a:buFont typeface="Arial" panose="020B0604020202020204" pitchFamily="34" charset="0"/>
              <a:buChar char="•"/>
            </a:pPr>
            <a:r>
              <a:rPr lang="fr-FR" sz="2400" dirty="0">
                <a:solidFill>
                  <a:schemeClr val="tx1"/>
                </a:solidFill>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Poser des questions pour clarifier les problèmes</a:t>
            </a:r>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13</a:t>
            </a:fld>
            <a:endParaRPr lang="pt-PT"/>
          </a:p>
        </p:txBody>
      </p:sp>
    </p:spTree>
    <p:extLst>
      <p:ext uri="{BB962C8B-B14F-4D97-AF65-F5344CB8AC3E}">
        <p14:creationId xmlns:p14="http://schemas.microsoft.com/office/powerpoint/2010/main" val="3859997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lvl="0" indent="0" algn="l" rtl="0">
              <a:lnSpc>
                <a:spcPct val="100000"/>
              </a:lnSpc>
              <a:spcBef>
                <a:spcPts val="0"/>
              </a:spcBef>
              <a:spcAft>
                <a:spcPts val="0"/>
              </a:spcAft>
              <a:buClr>
                <a:schemeClr val="tx1"/>
              </a:buClr>
              <a:buSzPts val="4800"/>
              <a:buNone/>
            </a:pPr>
            <a:r>
              <a:rPr lang="fr-FR" sz="2400" dirty="0">
                <a:solidFill>
                  <a:schemeClr val="tx1"/>
                </a:solidFill>
                <a:latin typeface="Roboto Light"/>
                <a:ea typeface="Roboto Light"/>
                <a:cs typeface="Roboto Light"/>
              </a:rPr>
              <a:t>Voici quelques conseils pour poser des questions de manière efficace: </a:t>
            </a:r>
          </a:p>
          <a:p>
            <a:pPr marL="342900" lvl="0" indent="-342900" algn="l" rtl="0">
              <a:lnSpc>
                <a:spcPct val="100000"/>
              </a:lnSpc>
              <a:spcBef>
                <a:spcPts val="0"/>
              </a:spcBef>
              <a:spcAft>
                <a:spcPts val="0"/>
              </a:spcAft>
              <a:buClr>
                <a:schemeClr val="tx1"/>
              </a:buClr>
              <a:buSzPts val="4800"/>
              <a:buFont typeface="Arial" panose="020B0604020202020204" pitchFamily="34" charset="0"/>
              <a:buChar char="•"/>
            </a:pPr>
            <a:r>
              <a:rPr lang="fr-FR" sz="2400" dirty="0">
                <a:solidFill>
                  <a:schemeClr val="tx1"/>
                </a:solidFill>
                <a:latin typeface="Roboto Light"/>
                <a:ea typeface="Roboto Light"/>
                <a:cs typeface="Roboto Light"/>
              </a:rPr>
              <a:t>Utilisez un ton de voix qui montre de l'intérêt;</a:t>
            </a:r>
          </a:p>
          <a:p>
            <a:pPr marL="342900" lvl="0" indent="-342900" algn="l" rtl="0">
              <a:lnSpc>
                <a:spcPct val="100000"/>
              </a:lnSpc>
              <a:spcBef>
                <a:spcPts val="0"/>
              </a:spcBef>
              <a:spcAft>
                <a:spcPts val="0"/>
              </a:spcAft>
              <a:buClr>
                <a:schemeClr val="tx1"/>
              </a:buClr>
              <a:buSzPts val="4800"/>
              <a:buFont typeface="Arial" panose="020B0604020202020204" pitchFamily="34" charset="0"/>
              <a:buChar char="•"/>
            </a:pPr>
            <a:r>
              <a:rPr lang="fr-FR" sz="2400" dirty="0">
                <a:solidFill>
                  <a:schemeClr val="tx1"/>
                </a:solidFill>
                <a:latin typeface="Roboto Light"/>
                <a:ea typeface="Roboto Light"/>
                <a:cs typeface="Roboto Light"/>
              </a:rPr>
              <a:t>Posez une question à la fois et attendez la réponse;</a:t>
            </a:r>
          </a:p>
          <a:p>
            <a:pPr marL="342900" lvl="0" indent="-342900" algn="l" rtl="0">
              <a:lnSpc>
                <a:spcPct val="100000"/>
              </a:lnSpc>
              <a:spcBef>
                <a:spcPts val="0"/>
              </a:spcBef>
              <a:spcAft>
                <a:spcPts val="0"/>
              </a:spcAft>
              <a:buClr>
                <a:schemeClr val="tx1"/>
              </a:buClr>
              <a:buSzPts val="4800"/>
              <a:buFont typeface="Arial" panose="020B0604020202020204" pitchFamily="34" charset="0"/>
              <a:buChar char="•"/>
            </a:pPr>
            <a:r>
              <a:rPr lang="fr-FR" sz="2400" dirty="0">
                <a:solidFill>
                  <a:schemeClr val="tx1"/>
                </a:solidFill>
                <a:latin typeface="Roboto Light"/>
                <a:ea typeface="Roboto Light"/>
                <a:cs typeface="Roboto Light"/>
              </a:rPr>
              <a:t>Poser des questions qui encouragent le client à exprimer ses besoins;</a:t>
            </a:r>
          </a:p>
          <a:p>
            <a:pPr marL="342900" lvl="0" indent="-342900" algn="l" rtl="0">
              <a:lnSpc>
                <a:spcPct val="100000"/>
              </a:lnSpc>
              <a:spcBef>
                <a:spcPts val="0"/>
              </a:spcBef>
              <a:spcAft>
                <a:spcPts val="0"/>
              </a:spcAft>
              <a:buClr>
                <a:schemeClr val="tx1"/>
              </a:buClr>
              <a:buSzPts val="4800"/>
              <a:buFont typeface="Arial" panose="020B0604020202020204" pitchFamily="34" charset="0"/>
              <a:buChar char="•"/>
            </a:pPr>
            <a:r>
              <a:rPr lang="fr-FR" sz="2400" dirty="0">
                <a:solidFill>
                  <a:schemeClr val="tx1"/>
                </a:solidFill>
                <a:latin typeface="Roboto Light"/>
                <a:ea typeface="Roboto Light"/>
                <a:cs typeface="Roboto Light"/>
              </a:rPr>
              <a:t>Éviter les questions suggestives</a:t>
            </a:r>
            <a:endParaRPr lang="en-US" sz="2400" dirty="0">
              <a:solidFill>
                <a:schemeClr val="tx1"/>
              </a:solidFill>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14</a:t>
            </a:fld>
            <a:endParaRPr lang="pt-PT"/>
          </a:p>
        </p:txBody>
      </p:sp>
    </p:spTree>
    <p:extLst>
      <p:ext uri="{BB962C8B-B14F-4D97-AF65-F5344CB8AC3E}">
        <p14:creationId xmlns:p14="http://schemas.microsoft.com/office/powerpoint/2010/main" val="2920269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lvl="0" indent="-571500" algn="l" rtl="0">
              <a:lnSpc>
                <a:spcPct val="100000"/>
              </a:lnSpc>
              <a:spcBef>
                <a:spcPts val="0"/>
              </a:spcBef>
              <a:spcAft>
                <a:spcPts val="0"/>
              </a:spcAft>
              <a:buClr>
                <a:schemeClr val="tx1"/>
              </a:buClr>
              <a:buSzPts val="4800"/>
              <a:buChar char="•"/>
            </a:pPr>
            <a:r>
              <a:rPr lang="fr-FR" sz="2400" dirty="0">
                <a:solidFill>
                  <a:schemeClr val="tx1"/>
                </a:solidFill>
                <a:latin typeface="Roboto Light"/>
                <a:ea typeface="Roboto Light"/>
                <a:cs typeface="Roboto Light"/>
              </a:rPr>
              <a:t>Essayez d'utiliser des questions ouvertes;</a:t>
            </a:r>
          </a:p>
          <a:p>
            <a:pPr marL="571500" lvl="0" indent="-571500" algn="l" rtl="0">
              <a:lnSpc>
                <a:spcPct val="100000"/>
              </a:lnSpc>
              <a:spcBef>
                <a:spcPts val="0"/>
              </a:spcBef>
              <a:spcAft>
                <a:spcPts val="0"/>
              </a:spcAft>
              <a:buClr>
                <a:schemeClr val="tx1"/>
              </a:buClr>
              <a:buSzPts val="4800"/>
              <a:buChar char="•"/>
            </a:pPr>
            <a:r>
              <a:rPr lang="fr-FR" sz="2400" dirty="0">
                <a:solidFill>
                  <a:schemeClr val="tx1"/>
                </a:solidFill>
                <a:latin typeface="Roboto Light"/>
                <a:ea typeface="Roboto Light"/>
                <a:cs typeface="Roboto Light"/>
              </a:rPr>
              <a:t>Éviter les questions qui portent un jugement ou qui commencent par « pourquoi » ou « pourquoi ne l'avez-vous pas fait »;</a:t>
            </a:r>
          </a:p>
          <a:p>
            <a:pPr marL="571500" lvl="0" indent="-571500" algn="l" rtl="0">
              <a:lnSpc>
                <a:spcPct val="100000"/>
              </a:lnSpc>
              <a:spcBef>
                <a:spcPts val="0"/>
              </a:spcBef>
              <a:spcAft>
                <a:spcPts val="0"/>
              </a:spcAft>
              <a:buClr>
                <a:schemeClr val="tx1"/>
              </a:buClr>
              <a:buSzPts val="4800"/>
              <a:buChar char="•"/>
            </a:pPr>
            <a:r>
              <a:rPr lang="fr-FR" sz="2400" dirty="0">
                <a:solidFill>
                  <a:schemeClr val="tx1"/>
                </a:solidFill>
                <a:latin typeface="Roboto Light"/>
                <a:ea typeface="Roboto Light"/>
                <a:cs typeface="Roboto Light"/>
              </a:rPr>
              <a:t>Répéter une question d'une autre manière si le client n'a pas compris;</a:t>
            </a:r>
          </a:p>
          <a:p>
            <a:pPr marL="571500" lvl="0" indent="-571500" algn="l" rtl="0">
              <a:lnSpc>
                <a:spcPct val="100000"/>
              </a:lnSpc>
              <a:spcBef>
                <a:spcPts val="0"/>
              </a:spcBef>
              <a:spcAft>
                <a:spcPts val="0"/>
              </a:spcAft>
              <a:buClr>
                <a:schemeClr val="tx1"/>
              </a:buClr>
              <a:buSzPts val="4800"/>
              <a:buChar char="•"/>
            </a:pPr>
            <a:r>
              <a:rPr lang="fr-FR" sz="2400" dirty="0">
                <a:solidFill>
                  <a:schemeClr val="tx1"/>
                </a:solidFill>
                <a:latin typeface="Roboto Light"/>
                <a:ea typeface="Roboto Light"/>
                <a:cs typeface="Roboto Light"/>
              </a:rPr>
              <a:t>Répétez une question d'une manière différente si le client n'a pas compris;</a:t>
            </a:r>
          </a:p>
          <a:p>
            <a:pPr marL="571500" lvl="0" indent="-571500" algn="l" rtl="0">
              <a:lnSpc>
                <a:spcPct val="100000"/>
              </a:lnSpc>
              <a:spcBef>
                <a:spcPts val="0"/>
              </a:spcBef>
              <a:spcAft>
                <a:spcPts val="0"/>
              </a:spcAft>
              <a:buClr>
                <a:schemeClr val="tx1"/>
              </a:buClr>
              <a:buSzPts val="4800"/>
              <a:buChar char="•"/>
            </a:pPr>
            <a:r>
              <a:rPr lang="fr-FR" sz="2400" dirty="0">
                <a:solidFill>
                  <a:schemeClr val="tx1"/>
                </a:solidFill>
                <a:latin typeface="Roboto Light"/>
                <a:ea typeface="Roboto Light"/>
                <a:cs typeface="Roboto Light"/>
              </a:rPr>
              <a:t>Si vous posez une question délicate, expliquez pourquoi vous la posez.</a:t>
            </a:r>
            <a:endParaRPr lang="en-US" sz="2400" dirty="0">
              <a:solidFill>
                <a:schemeClr val="tx1"/>
              </a:solidFill>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15</a:t>
            </a:fld>
            <a:endParaRPr lang="pt-PT"/>
          </a:p>
        </p:txBody>
      </p:sp>
    </p:spTree>
    <p:extLst>
      <p:ext uri="{BB962C8B-B14F-4D97-AF65-F5344CB8AC3E}">
        <p14:creationId xmlns:p14="http://schemas.microsoft.com/office/powerpoint/2010/main" val="263278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fr-FR" dirty="0">
                <a:latin typeface="Roboto Light"/>
                <a:ea typeface="Roboto Light"/>
                <a:cs typeface="Roboto Light"/>
              </a:rPr>
              <a:t>Le conseil pour le choix est une approche de prise de décision partagée pour le counseling en matière de PF.</a:t>
            </a:r>
            <a:r>
              <a:rPr lang="en-US" dirty="0">
                <a:latin typeface="Roboto Light"/>
                <a:ea typeface="Roboto Light"/>
                <a:cs typeface="Roboto Light"/>
              </a:rPr>
              <a:t> </a:t>
            </a:r>
            <a:r>
              <a:rPr lang="fr-FR" dirty="0">
                <a:latin typeface="Roboto Light"/>
                <a:ea typeface="Roboto Light"/>
                <a:cs typeface="Roboto Light"/>
              </a:rPr>
              <a:t>La prise de décision partagée reconnaît deux experts : le prestataire en tant qu'expert de la méthode et le client en tant qu'expert de ses préférences et de ses besoins</a:t>
            </a:r>
            <a:r>
              <a:rPr lang="en-US" dirty="0">
                <a:latin typeface="Roboto Light"/>
                <a:ea typeface="Roboto Light"/>
                <a:cs typeface="Roboto Light"/>
              </a:rPr>
              <a:t>. </a:t>
            </a:r>
            <a:r>
              <a:rPr lang="fr-FR" dirty="0">
                <a:latin typeface="Roboto Light"/>
                <a:ea typeface="Roboto Light"/>
                <a:cs typeface="Roboto Light"/>
              </a:rPr>
              <a:t>Elle nécessite la confiance entre les deux parties et une bonne capacité d'écoute de la part du prestataire</a:t>
            </a:r>
            <a:r>
              <a:rPr lang="en-US" dirty="0">
                <a:latin typeface="Roboto Light"/>
                <a:ea typeface="Roboto Light"/>
                <a:cs typeface="Roboto Light"/>
              </a:rPr>
              <a:t>. </a:t>
            </a:r>
            <a:r>
              <a:rPr lang="fr-FR" dirty="0">
                <a:latin typeface="Roboto Light"/>
                <a:ea typeface="Roboto Light"/>
                <a:cs typeface="Roboto Light"/>
              </a:rPr>
              <a:t>Il est prouvé que la prise de décision partagée est la plus efficace et qu'elle permet d'obtenir des conseils de meilleure qualité.</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16</a:t>
            </a:fld>
            <a:endParaRPr lang="pt-PT"/>
          </a:p>
        </p:txBody>
      </p:sp>
    </p:spTree>
    <p:extLst>
      <p:ext uri="{BB962C8B-B14F-4D97-AF65-F5344CB8AC3E}">
        <p14:creationId xmlns:p14="http://schemas.microsoft.com/office/powerpoint/2010/main" val="3804453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Comment parvenir à une décision partagée ? Voici quelques phrases clés à utiliser.</a:t>
            </a:r>
          </a:p>
          <a:p>
            <a:pPr marL="171450" indent="-171450" algn="l" defTabSz="914400" rtl="0" eaLnBrk="1" latinLnBrk="0" hangingPunct="1">
              <a:buFont typeface="Arial" panose="020B0604020202020204" pitchFamily="34" charset="0"/>
              <a:buChar char="•"/>
              <a:defRPr/>
            </a:pPr>
            <a:r>
              <a:rPr lang="fr-FR" sz="1200" b="0" i="0" kern="1200" cap="none" dirty="0">
                <a:solidFill>
                  <a:schemeClr val="tx1"/>
                </a:solidFill>
                <a:latin typeface="Roboto Light"/>
                <a:ea typeface="Roboto Light"/>
                <a:cs typeface="Roboto Light"/>
              </a:rPr>
              <a:t>Bonjour, je suis X, quel est votre nom ?</a:t>
            </a:r>
          </a:p>
          <a:p>
            <a:pPr marL="171450" indent="-171450" algn="l" defTabSz="914400" rtl="0" eaLnBrk="1" latinLnBrk="0" hangingPunct="1">
              <a:buFont typeface="Arial" panose="020B0604020202020204" pitchFamily="34" charset="0"/>
              <a:buChar char="•"/>
              <a:defRPr/>
            </a:pPr>
            <a:r>
              <a:rPr lang="fr-FR" sz="1200" b="0" i="0" kern="1200" cap="none" dirty="0">
                <a:solidFill>
                  <a:schemeClr val="tx1"/>
                </a:solidFill>
                <a:latin typeface="Roboto Light"/>
                <a:ea typeface="Roboto Light"/>
                <a:cs typeface="Roboto Light"/>
              </a:rPr>
              <a:t>Que puis-je faire pour vous aujourd'hui ?</a:t>
            </a:r>
          </a:p>
          <a:p>
            <a:pPr marL="171450" indent="-171450" algn="l" defTabSz="914400" rtl="0" eaLnBrk="1" latinLnBrk="0" hangingPunct="1">
              <a:buFont typeface="Arial" panose="020B0604020202020204" pitchFamily="34" charset="0"/>
              <a:buChar char="•"/>
              <a:defRPr/>
            </a:pPr>
            <a:r>
              <a:rPr lang="fr-FR" sz="1200" b="0" i="0" kern="1200" cap="none" dirty="0">
                <a:solidFill>
                  <a:schemeClr val="tx1"/>
                </a:solidFill>
                <a:latin typeface="Roboto Light"/>
                <a:ea typeface="Roboto Light"/>
                <a:cs typeface="Roboto Light"/>
              </a:rPr>
              <a:t>Parlez-moi de votre expérience en matière de contraception.</a:t>
            </a:r>
          </a:p>
          <a:p>
            <a:pPr marL="171450" indent="-171450" algn="l" defTabSz="914400" rtl="0" eaLnBrk="1" latinLnBrk="0" hangingPunct="1">
              <a:buFont typeface="Arial" panose="020B0604020202020204" pitchFamily="34" charset="0"/>
              <a:buChar char="•"/>
              <a:defRPr/>
            </a:pPr>
            <a:r>
              <a:rPr lang="fr-FR" sz="1200" b="0" i="0" kern="1200" cap="none" dirty="0">
                <a:solidFill>
                  <a:schemeClr val="tx1"/>
                </a:solidFill>
                <a:latin typeface="Roboto Light"/>
                <a:ea typeface="Roboto Light"/>
                <a:cs typeface="Roboto Light"/>
              </a:rPr>
              <a:t>Qu'est-ce que vous aimez ou n'aimez pas dans cette méthode ?</a:t>
            </a:r>
          </a:p>
          <a:p>
            <a:pPr marL="171450" indent="-171450" algn="l" defTabSz="914400" rtl="0" eaLnBrk="1" latinLnBrk="0" hangingPunct="1">
              <a:buFont typeface="Arial" panose="020B0604020202020204" pitchFamily="34" charset="0"/>
              <a:buChar char="•"/>
              <a:defRPr/>
            </a:pPr>
            <a:r>
              <a:rPr lang="fr-FR" sz="1200" b="0" i="0" kern="1200" cap="none" dirty="0">
                <a:solidFill>
                  <a:schemeClr val="tx1"/>
                </a:solidFill>
                <a:latin typeface="Roboto Light"/>
                <a:ea typeface="Roboto Light"/>
                <a:cs typeface="Roboto Light"/>
              </a:rPr>
              <a:t>Parlez-moi de vos préoccupations et de vos préférences</a:t>
            </a:r>
          </a:p>
          <a:p>
            <a:pPr marL="0" indent="0" algn="l" defTabSz="914400" rtl="0" eaLnBrk="1" latinLnBrk="0" hangingPunct="1">
              <a:buFont typeface="Arial" panose="020B0604020202020204" pitchFamily="34" charset="0"/>
              <a:buNone/>
              <a:defRPr/>
            </a:pPr>
            <a:endParaRPr lang="en-US" dirty="0"/>
          </a:p>
          <a:p>
            <a:r>
              <a:rPr lang="fr-FR" dirty="0"/>
              <a:t>Ces questions ne sont pas un script, et elles ne sont pas nécessairement posées de cette manière spécifique</a:t>
            </a:r>
            <a:r>
              <a:rPr lang="en-US" dirty="0"/>
              <a:t>. </a:t>
            </a:r>
            <a:r>
              <a:rPr lang="fr-FR" dirty="0"/>
              <a:t>Si vous le remarquez, il s'agit de questions ouvertes</a:t>
            </a:r>
            <a:r>
              <a:rPr lang="en-US" dirty="0"/>
              <a:t>. </a:t>
            </a:r>
            <a:r>
              <a:rPr lang="fr-FR" dirty="0"/>
              <a:t>Vous pouvez également remarquer que certains d'entre eux suivent le flux qu'un fournisseur utilisant la méthode GATHER utiliserait</a:t>
            </a:r>
            <a:r>
              <a:rPr lang="en-US" dirty="0"/>
              <a:t>. </a:t>
            </a:r>
            <a:r>
              <a:rPr lang="fr-FR" dirty="0"/>
              <a:t>Ils se trouvent dans votre cahier de choix.</a:t>
            </a:r>
            <a:endParaRPr lang="en-US" dirty="0">
              <a:cs typeface="Calibri"/>
            </a:endParaRPr>
          </a:p>
          <a:p>
            <a:r>
              <a:rPr lang="fr-FR" dirty="0"/>
              <a:t>C4C n'est pas un script ligne par ligne. Mais ces questions sont utiles à garder à l'esprit.</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17</a:t>
            </a:fld>
            <a:endParaRPr lang="en-US"/>
          </a:p>
        </p:txBody>
      </p:sp>
    </p:spTree>
    <p:extLst>
      <p:ext uri="{BB962C8B-B14F-4D97-AF65-F5344CB8AC3E}">
        <p14:creationId xmlns:p14="http://schemas.microsoft.com/office/powerpoint/2010/main" val="13576174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marR="0" lvl="0" indent="-171450" algn="l" rtl="0">
              <a:spcBef>
                <a:spcPts val="0"/>
              </a:spcBef>
              <a:spcAft>
                <a:spcPts val="0"/>
              </a:spcAft>
              <a:buClr>
                <a:schemeClr val="dk1"/>
              </a:buClr>
              <a:buSzPts val="4000"/>
              <a:buFont typeface="Arial" panose="020B0604020202020204" pitchFamily="34" charset="0"/>
              <a:buChar char="•"/>
            </a:pPr>
            <a:r>
              <a:rPr lang="fr-FR" sz="2400" dirty="0">
                <a:solidFill>
                  <a:schemeClr val="dk1"/>
                </a:solidFill>
                <a:latin typeface="Roboto Light"/>
                <a:ea typeface="Roboto Light"/>
                <a:cs typeface="Roboto Light"/>
                <a:sym typeface="Roboto Light"/>
              </a:rPr>
              <a:t>Se concentrer sur ce que la cliente a BESOIN de savoir pour prendre une décision éclairée sur la façon dont une méthode affectera sa vie.</a:t>
            </a:r>
          </a:p>
          <a:p>
            <a:pPr marL="171450" marR="0" lvl="0" indent="-171450" algn="l" rtl="0">
              <a:spcBef>
                <a:spcPts val="0"/>
              </a:spcBef>
              <a:spcAft>
                <a:spcPts val="0"/>
              </a:spcAft>
              <a:buClr>
                <a:schemeClr val="dk1"/>
              </a:buClr>
              <a:buSzPts val="4000"/>
              <a:buFont typeface="Arial" panose="020B0604020202020204" pitchFamily="34" charset="0"/>
              <a:buChar char="•"/>
            </a:pPr>
            <a:r>
              <a:rPr lang="fr-FR" sz="2400" dirty="0">
                <a:solidFill>
                  <a:schemeClr val="dk1"/>
                </a:solidFill>
                <a:latin typeface="Roboto Light"/>
                <a:ea typeface="Roboto Light"/>
                <a:cs typeface="Roboto Light"/>
                <a:sym typeface="Roboto Light"/>
              </a:rPr>
              <a:t>Posez-lui des questions sur ses objectifs en matière de procréation, sur l'historique de l'utilisation de ses méthodes et sur sa santé</a:t>
            </a:r>
            <a:endParaRPr lang="en-US"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18</a:t>
            </a:fld>
            <a:endParaRPr lang="pt-PT"/>
          </a:p>
        </p:txBody>
      </p:sp>
    </p:spTree>
    <p:extLst>
      <p:ext uri="{BB962C8B-B14F-4D97-AF65-F5344CB8AC3E}">
        <p14:creationId xmlns:p14="http://schemas.microsoft.com/office/powerpoint/2010/main" val="2865430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marR="0" lvl="0" indent="-171450" algn="l" rtl="0">
              <a:spcBef>
                <a:spcPts val="0"/>
              </a:spcBef>
              <a:spcAft>
                <a:spcPts val="0"/>
              </a:spcAft>
              <a:buClr>
                <a:schemeClr val="dk1"/>
              </a:buClr>
              <a:buSzPts val="4000"/>
              <a:buFont typeface="Arial" panose="020B0604020202020204" pitchFamily="34" charset="0"/>
              <a:buChar char="•"/>
            </a:pPr>
            <a:r>
              <a:rPr lang="fr-FR" sz="2400" dirty="0">
                <a:solidFill>
                  <a:schemeClr val="dk1"/>
                </a:solidFill>
                <a:latin typeface="Roboto Light"/>
                <a:ea typeface="Roboto Light"/>
                <a:cs typeface="Roboto Light"/>
                <a:sym typeface="Roboto Light"/>
              </a:rPr>
              <a:t>Savoir ce qu'elle ne veut pas est aussi important que de savoir ce qu'elle veut.</a:t>
            </a:r>
          </a:p>
          <a:p>
            <a:pPr marL="171450" marR="0" lvl="0" indent="-171450" algn="l" rtl="0">
              <a:spcBef>
                <a:spcPts val="0"/>
              </a:spcBef>
              <a:spcAft>
                <a:spcPts val="0"/>
              </a:spcAft>
              <a:buClr>
                <a:schemeClr val="dk1"/>
              </a:buClr>
              <a:buSzPts val="4000"/>
              <a:buFont typeface="Arial" panose="020B0604020202020204" pitchFamily="34" charset="0"/>
              <a:buChar char="•"/>
            </a:pPr>
            <a:r>
              <a:rPr lang="fr-FR" sz="2400" dirty="0">
                <a:solidFill>
                  <a:schemeClr val="dk1"/>
                </a:solidFill>
                <a:latin typeface="Roboto Light"/>
                <a:ea typeface="Roboto Light"/>
                <a:cs typeface="Roboto Light"/>
                <a:sym typeface="Roboto Light"/>
              </a:rPr>
              <a:t>Utiliser un langage que la cliente comprendra et organiser l'information de manière à ce qu'elle lui soit utile.</a:t>
            </a:r>
            <a:endParaRPr lang="en-US"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19</a:t>
            </a:fld>
            <a:endParaRPr lang="pt-PT"/>
          </a:p>
        </p:txBody>
      </p:sp>
    </p:spTree>
    <p:extLst>
      <p:ext uri="{BB962C8B-B14F-4D97-AF65-F5344CB8AC3E}">
        <p14:creationId xmlns:p14="http://schemas.microsoft.com/office/powerpoint/2010/main" val="3963020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a:p>
        </p:txBody>
      </p:sp>
    </p:spTree>
    <p:extLst>
      <p:ext uri="{BB962C8B-B14F-4D97-AF65-F5344CB8AC3E}">
        <p14:creationId xmlns:p14="http://schemas.microsoft.com/office/powerpoint/2010/main" val="3525831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b="0" dirty="0">
                <a:latin typeface="Calibri"/>
                <a:cs typeface="Calibri"/>
              </a:rPr>
              <a:t>Une autre partie importante de la séance de conseil est la rétention des informations - n'oubliez pas que notre objectif est que le client se souvienne des informations les plus importantes et les plus pertinentes pour lui - afin qu'il puisse s'en souvenir tout au long de son parcours dans l'utilisation de la contraception.</a:t>
            </a:r>
            <a:endParaRPr lang="en-US" dirty="0">
              <a:latin typeface="Calibri"/>
              <a:cs typeface="Calibri"/>
            </a:endParaRPr>
          </a:p>
          <a:p>
            <a:r>
              <a:rPr lang="fr-FR" dirty="0">
                <a:latin typeface="Calibri"/>
                <a:cs typeface="Calibri"/>
              </a:rPr>
              <a:t>Le fait d'informer la cliente d'une information spécifique est une partie du counseling</a:t>
            </a:r>
            <a:r>
              <a:rPr lang="en-US" dirty="0">
                <a:latin typeface="Calibri"/>
                <a:cs typeface="Calibri"/>
              </a:rPr>
              <a:t>. </a:t>
            </a:r>
            <a:r>
              <a:rPr lang="fr-FR" dirty="0">
                <a:latin typeface="Calibri"/>
                <a:cs typeface="Calibri"/>
              </a:rPr>
              <a:t>Cependant, il est peut-être plus important encore que de partager l'information, d'aider le client à </a:t>
            </a:r>
            <a:r>
              <a:rPr lang="fr-FR" b="1" u="sng" dirty="0">
                <a:latin typeface="Calibri"/>
                <a:cs typeface="Calibri"/>
              </a:rPr>
              <a:t>la conserver</a:t>
            </a:r>
            <a:r>
              <a:rPr lang="fr-FR" dirty="0">
                <a:latin typeface="Calibri"/>
                <a:cs typeface="Calibri"/>
              </a:rPr>
              <a:t>. Il existe deux façons de renforcer l'information de manière à ce que le client s'en souvienne.</a:t>
            </a:r>
            <a:r>
              <a:rPr lang="en-US" dirty="0">
                <a:latin typeface="Calibri"/>
                <a:cs typeface="Calibri"/>
              </a:rPr>
              <a:t> </a:t>
            </a:r>
          </a:p>
          <a:p>
            <a:pPr marL="171450" indent="-171450">
              <a:buFont typeface="Arial"/>
              <a:buChar char="•"/>
            </a:pPr>
            <a:r>
              <a:rPr lang="fr-FR" dirty="0">
                <a:latin typeface="Calibri"/>
                <a:cs typeface="Calibri"/>
              </a:rPr>
              <a:t>Court terme : Demander au client de répéter les points clés après la séance de conseil.</a:t>
            </a:r>
          </a:p>
          <a:p>
            <a:pPr marL="171450" indent="-171450">
              <a:buFont typeface="Arial"/>
              <a:buChar char="•"/>
            </a:pPr>
            <a:r>
              <a:rPr lang="fr-FR" dirty="0">
                <a:latin typeface="Calibri"/>
                <a:cs typeface="Calibri"/>
              </a:rPr>
              <a:t>Long terme : Relier les informations à long terme à d'autres événements de la vie de la cliente dont elle se souviendra certainement (ex.: son anniversaire).</a:t>
            </a:r>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20</a:t>
            </a:fld>
            <a:endParaRPr lang="pt-PT"/>
          </a:p>
        </p:txBody>
      </p:sp>
    </p:spTree>
    <p:extLst>
      <p:ext uri="{BB962C8B-B14F-4D97-AF65-F5344CB8AC3E}">
        <p14:creationId xmlns:p14="http://schemas.microsoft.com/office/powerpoint/2010/main" val="15923078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La façon dont nous nous assurons qu'un client est capable de se souvenir des informations les plus importantes est un outil appelé « 3Qs ».</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21</a:t>
            </a:fld>
            <a:endParaRPr lang="en-US"/>
          </a:p>
        </p:txBody>
      </p:sp>
    </p:spTree>
    <p:extLst>
      <p:ext uri="{BB962C8B-B14F-4D97-AF65-F5344CB8AC3E}">
        <p14:creationId xmlns:p14="http://schemas.microsoft.com/office/powerpoint/2010/main" val="41648073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22</a:t>
            </a:fld>
            <a:endParaRPr lang="en-US"/>
          </a:p>
        </p:txBody>
      </p:sp>
    </p:spTree>
    <p:extLst>
      <p:ext uri="{BB962C8B-B14F-4D97-AF65-F5344CB8AC3E}">
        <p14:creationId xmlns:p14="http://schemas.microsoft.com/office/powerpoint/2010/main" val="25464591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t>N'oubliez pas d'adapter les informations en fonction de ce que le client vous a dit. Montrez-lui que vous l'avez écouté en faisant référence à ses préférences et à ses besoins lorsque vous lui donnez des informations. Soulignez la façon dont le deuxième exemple procède.</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10A695D-B9C1-4E63-AB57-54B7A49D2526}" type="slidenum">
              <a:rPr lang="en-US" smtClean="0"/>
              <a:t>23</a:t>
            </a:fld>
            <a:endParaRPr lang="en-US"/>
          </a:p>
        </p:txBody>
      </p:sp>
    </p:spTree>
    <p:extLst>
      <p:ext uri="{BB962C8B-B14F-4D97-AF65-F5344CB8AC3E}">
        <p14:creationId xmlns:p14="http://schemas.microsoft.com/office/powerpoint/2010/main" val="1080519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3200" dirty="0"/>
              <a:t>N'oubliez pas que notre objectif est de faire en sorte que le client soit satisfait de son expérience de conseil et convaincu d'avoir choisi la bonne méthode pour lui.</a:t>
            </a:r>
            <a:endParaRPr lang="en-US" sz="32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3200" dirty="0"/>
              <a:t>Qu'est-ce qui fait que le client est satisfait de la méthode qu'il a choisie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2400" dirty="0">
                <a:latin typeface="+mn-lt"/>
              </a:rPr>
              <a:t>La recherche montre que les clients qui font état d'une meilleure qualité de relation interpersonnelle avec le prestataire ont 1,8 fois plus de chances d'utiliser leur méthode six mois plus tard.</a:t>
            </a:r>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24</a:t>
            </a:fld>
            <a:endParaRPr lang="pt-PT"/>
          </a:p>
        </p:txBody>
      </p:sp>
    </p:spTree>
    <p:extLst>
      <p:ext uri="{BB962C8B-B14F-4D97-AF65-F5344CB8AC3E}">
        <p14:creationId xmlns:p14="http://schemas.microsoft.com/office/powerpoint/2010/main" val="6996832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285750" marR="0" lvl="0" indent="-285750" algn="l" defTabSz="914400">
              <a:lnSpc>
                <a:spcPct val="100000"/>
              </a:lnSpc>
              <a:spcBef>
                <a:spcPts val="0"/>
              </a:spcBef>
              <a:spcAft>
                <a:spcPts val="0"/>
              </a:spcAft>
              <a:buClrTx/>
              <a:buSzTx/>
              <a:buFont typeface="Arial" panose="020B0604020202020204" pitchFamily="34" charset="0"/>
              <a:buChar char="•"/>
              <a:tabLst/>
              <a:defRPr/>
            </a:pPr>
            <a:r>
              <a:rPr lang="fr-FR" sz="3200" dirty="0">
                <a:latin typeface="+mn-lt"/>
              </a:rPr>
              <a:t>Dans les séances où le conseiller « s'est investi dès le début » et « a sollicité le point de vue du client », ce dernier était deux fois plus enclin à poursuivre la méthode qu'il avait choisie.</a:t>
            </a:r>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25</a:t>
            </a:fld>
            <a:endParaRPr lang="pt-PT"/>
          </a:p>
        </p:txBody>
      </p:sp>
    </p:spTree>
    <p:extLst>
      <p:ext uri="{BB962C8B-B14F-4D97-AF65-F5344CB8AC3E}">
        <p14:creationId xmlns:p14="http://schemas.microsoft.com/office/powerpoint/2010/main" val="9685027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marR="0" lvl="0" indent="-571500" algn="l" defTabSz="914400" rtl="0" eaLnBrk="1" fontAlgn="auto" latinLnBrk="0" hangingPunct="1">
              <a:lnSpc>
                <a:spcPct val="100000"/>
              </a:lnSpc>
              <a:spcBef>
                <a:spcPts val="0"/>
              </a:spcBef>
              <a:spcAft>
                <a:spcPts val="0"/>
              </a:spcAft>
              <a:buClrTx/>
              <a:buSzTx/>
              <a:buFontTx/>
              <a:buBlip>
                <a:blip r:embed="rId3"/>
              </a:buBlip>
              <a:tabLst/>
              <a:defRPr/>
            </a:pPr>
            <a:r>
              <a:rPr lang="fr-FR" sz="3200" dirty="0"/>
              <a:t>La première visite est très importante. En investissant du temps dès le départ, on obtient une meilleure adhésion à la planification familiale lorsque le besoin s'en fait sentir au fil du temps.</a:t>
            </a:r>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26</a:t>
            </a:fld>
            <a:endParaRPr lang="pt-PT"/>
          </a:p>
        </p:txBody>
      </p:sp>
    </p:spTree>
    <p:extLst>
      <p:ext uri="{BB962C8B-B14F-4D97-AF65-F5344CB8AC3E}">
        <p14:creationId xmlns:p14="http://schemas.microsoft.com/office/powerpoint/2010/main" val="32057847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Blip>
                <a:blip r:embed="rId3"/>
              </a:buBlip>
              <a:defRPr/>
            </a:pPr>
            <a:r>
              <a:rPr lang="fr-FR" sz="3200" dirty="0">
                <a:latin typeface="Roboto Light"/>
                <a:ea typeface="Roboto Light"/>
                <a:cs typeface="Roboto Light"/>
              </a:rPr>
              <a:t>Il est important d'accueillir chaleureusement la cliente, de lui poser quelques questions clés au début, de solliciter des informations à son sujet et de se souvenir des informations qu'elle choisit de partager. Non seulement cela la mettra à l'aise, mais le fait d'écouter ce qu'elle vous dit dès le début peut vous donner des indices sur le type de séance de conseil qui répondra à ses besoins.  Par exemple, hésite-t-elle à répondre lorsque vous lui dites bonjour ? Mentionne-t-elle des méthodes spécifiques qu'elle envisage d'utiliser ou qu'elle a déjà utilisées ? Vous dit-elle quelque chose sur son mode de vie qui pourrait vous donner un indice sur la méthode qui pourrait lui convenir ?</a:t>
            </a:r>
            <a:endParaRPr lang="en-US" sz="1600" dirty="0">
              <a:cs typeface="Calibri" panose="020F0502020204030204"/>
            </a:endParaRPr>
          </a:p>
          <a:p>
            <a:endParaRPr lang="en-US" dirty="0">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27</a:t>
            </a:fld>
            <a:endParaRPr lang="pt-PT"/>
          </a:p>
        </p:txBody>
      </p:sp>
    </p:spTree>
    <p:extLst>
      <p:ext uri="{BB962C8B-B14F-4D97-AF65-F5344CB8AC3E}">
        <p14:creationId xmlns:p14="http://schemas.microsoft.com/office/powerpoint/2010/main" val="18418712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t>28</a:t>
            </a:fld>
            <a:endParaRPr lang="en-US"/>
          </a:p>
        </p:txBody>
      </p:sp>
    </p:spTree>
    <p:extLst>
      <p:ext uri="{BB962C8B-B14F-4D97-AF65-F5344CB8AC3E}">
        <p14:creationId xmlns:p14="http://schemas.microsoft.com/office/powerpoint/2010/main" val="17962740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t>29</a:t>
            </a:fld>
            <a:endParaRPr lang="en-US"/>
          </a:p>
        </p:txBody>
      </p:sp>
    </p:spTree>
    <p:extLst>
      <p:ext uri="{BB962C8B-B14F-4D97-AF65-F5344CB8AC3E}">
        <p14:creationId xmlns:p14="http://schemas.microsoft.com/office/powerpoint/2010/main" val="3801209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Cette diapositive illustre l'importance du client-fournisseur dans l'interaction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Reference: UCSF study 2009-2012: http://ec2-54-210-230-186.compute-1.amazonaws.com/wp-content/uploads/2015/04/MCHIP_Guidance-for-PPIUCD_FINAL.pdf</a:t>
            </a:r>
          </a:p>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3</a:t>
            </a:fld>
            <a:endParaRPr lang="en-US"/>
          </a:p>
        </p:txBody>
      </p:sp>
    </p:spTree>
    <p:extLst>
      <p:ext uri="{BB962C8B-B14F-4D97-AF65-F5344CB8AC3E}">
        <p14:creationId xmlns:p14="http://schemas.microsoft.com/office/powerpoint/2010/main" val="3863374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defRPr/>
            </a:pPr>
            <a:r>
              <a:rPr lang="fr-FR" dirty="0">
                <a:latin typeface="Roboto Light"/>
                <a:ea typeface="Roboto Light"/>
                <a:cs typeface="Roboto Light"/>
              </a:rPr>
              <a:t>La communication avec un client est à la fois verbale et non verbale</a:t>
            </a:r>
            <a:r>
              <a:rPr lang="en-US" dirty="0">
                <a:latin typeface="Roboto Light"/>
                <a:ea typeface="Roboto Light"/>
                <a:cs typeface="Roboto Light"/>
              </a:rPr>
              <a:t>. </a:t>
            </a:r>
            <a:r>
              <a:rPr lang="fr-FR" sz="2400" b="0" dirty="0">
                <a:solidFill>
                  <a:schemeClr val="tx1"/>
                </a:solidFill>
                <a:latin typeface="Roboto"/>
                <a:ea typeface="Roboto"/>
                <a:cs typeface="Roboto"/>
                <a:sym typeface="Roboto"/>
              </a:rPr>
              <a:t>La communication verbale est l'échange d'informations, d'idées ou de sentiments par l'utilisation de la voix. La communication non verbale est l'échange d'informations, d'idées ou de sentiments par le biais d'expressions faciales, de gestes et de positions corporelles.</a:t>
            </a:r>
            <a:endParaRPr lang="en-US" dirty="0">
              <a:latin typeface="Calibri"/>
              <a:cs typeface="Calibri"/>
            </a:endParaRPr>
          </a:p>
          <a:p>
            <a:endParaRPr lang="en-US" dirty="0">
              <a:latin typeface="Calibri"/>
              <a:cs typeface="Calibri"/>
            </a:endParaRPr>
          </a:p>
          <a:p>
            <a:r>
              <a:rPr lang="en-US" dirty="0">
                <a:latin typeface="Calibri"/>
                <a:cs typeface="Calibri"/>
              </a:rPr>
              <a:t>Ask for some examples of positive non-verbal communication</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a:t>
            </a:fld>
            <a:endParaRPr lang="pt-PT"/>
          </a:p>
        </p:txBody>
      </p:sp>
    </p:spTree>
    <p:extLst>
      <p:ext uri="{BB962C8B-B14F-4D97-AF65-F5344CB8AC3E}">
        <p14:creationId xmlns:p14="http://schemas.microsoft.com/office/powerpoint/2010/main" val="1237100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lvl="0" indent="0" algn="l" rtl="0">
              <a:lnSpc>
                <a:spcPct val="100000"/>
              </a:lnSpc>
              <a:spcBef>
                <a:spcPts val="0"/>
              </a:spcBef>
              <a:spcAft>
                <a:spcPts val="0"/>
              </a:spcAft>
              <a:buClr>
                <a:schemeClr val="tx1"/>
              </a:buClr>
              <a:buSzPts val="4800"/>
              <a:buNone/>
            </a:pPr>
            <a:r>
              <a:rPr lang="fr-FR" sz="2400" dirty="0">
                <a:solidFill>
                  <a:schemeClr val="tx1"/>
                </a:solidFill>
              </a:rPr>
              <a:t>Une communication non verbale efficace comprend les éléments suivants :</a:t>
            </a:r>
          </a:p>
          <a:p>
            <a:pPr marL="0" lvl="0" indent="0" algn="l" rtl="0">
              <a:lnSpc>
                <a:spcPct val="100000"/>
              </a:lnSpc>
              <a:spcBef>
                <a:spcPts val="0"/>
              </a:spcBef>
              <a:spcAft>
                <a:spcPts val="0"/>
              </a:spcAft>
              <a:buClr>
                <a:schemeClr val="tx1"/>
              </a:buClr>
              <a:buSzPts val="4800"/>
              <a:buNone/>
            </a:pPr>
            <a:endParaRPr lang="en-US" sz="2400" dirty="0">
              <a:solidFill>
                <a:schemeClr val="tx1"/>
              </a:solidFill>
            </a:endParaRPr>
          </a:p>
          <a:p>
            <a:pPr marL="342900" lvl="0" indent="-342900" algn="l" rtl="0">
              <a:lnSpc>
                <a:spcPct val="100000"/>
              </a:lnSpc>
              <a:spcBef>
                <a:spcPts val="0"/>
              </a:spcBef>
              <a:spcAft>
                <a:spcPts val="0"/>
              </a:spcAft>
              <a:buClr>
                <a:schemeClr val="tx1"/>
              </a:buClr>
              <a:buSzPts val="4800"/>
              <a:buFont typeface="Arial" panose="020B0604020202020204" pitchFamily="34" charset="0"/>
              <a:buChar char="•"/>
            </a:pPr>
            <a:r>
              <a:rPr lang="fr-FR" sz="2400" dirty="0">
                <a:solidFill>
                  <a:schemeClr val="tx1"/>
                </a:solidFill>
              </a:rPr>
              <a:t>Prêter toute l'attention nécessaire - écouter</a:t>
            </a:r>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5</a:t>
            </a:fld>
            <a:endParaRPr lang="pt-PT"/>
          </a:p>
        </p:txBody>
      </p:sp>
    </p:spTree>
    <p:extLst>
      <p:ext uri="{BB962C8B-B14F-4D97-AF65-F5344CB8AC3E}">
        <p14:creationId xmlns:p14="http://schemas.microsoft.com/office/powerpoint/2010/main" val="1945366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lvl="0" indent="-571500" algn="l" rtl="0">
              <a:lnSpc>
                <a:spcPct val="100000"/>
              </a:lnSpc>
              <a:spcBef>
                <a:spcPts val="0"/>
              </a:spcBef>
              <a:spcAft>
                <a:spcPts val="0"/>
              </a:spcAft>
              <a:buClr>
                <a:schemeClr val="tx1"/>
              </a:buClr>
              <a:buSzPts val="4800"/>
              <a:buChar char="•"/>
            </a:pPr>
            <a:r>
              <a:rPr lang="fr-FR" sz="2400" dirty="0">
                <a:solidFill>
                  <a:schemeClr val="tx1"/>
                </a:solidFill>
              </a:rPr>
              <a:t>Posture corporelle détendue et acceptante face au client</a:t>
            </a:r>
            <a:r>
              <a:rPr lang="en-US" sz="2400" dirty="0">
                <a:solidFill>
                  <a:schemeClr val="tx1"/>
                </a:solidFill>
              </a:rPr>
              <a:t>.</a:t>
            </a:r>
          </a:p>
          <a:p>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6</a:t>
            </a:fld>
            <a:endParaRPr lang="pt-PT"/>
          </a:p>
        </p:txBody>
      </p:sp>
    </p:spTree>
    <p:extLst>
      <p:ext uri="{BB962C8B-B14F-4D97-AF65-F5344CB8AC3E}">
        <p14:creationId xmlns:p14="http://schemas.microsoft.com/office/powerpoint/2010/main" val="367299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lvl="0" indent="-571500" algn="l" rtl="0">
              <a:lnSpc>
                <a:spcPct val="100000"/>
              </a:lnSpc>
              <a:spcBef>
                <a:spcPts val="0"/>
              </a:spcBef>
              <a:spcAft>
                <a:spcPts val="0"/>
              </a:spcAft>
              <a:buClr>
                <a:schemeClr val="tx1"/>
              </a:buClr>
              <a:buSzPts val="4800"/>
              <a:buChar char="•"/>
            </a:pPr>
            <a:r>
              <a:rPr lang="fr-FR" sz="2400" dirty="0">
                <a:solidFill>
                  <a:schemeClr val="tx1"/>
                </a:solidFill>
              </a:rPr>
              <a:t>Expressions faciales montrant de l'intérêt, de l'acceptation et de la préoccupation</a:t>
            </a:r>
            <a:r>
              <a:rPr lang="en-US" sz="2400" dirty="0">
                <a:solidFill>
                  <a:schemeClr val="tx1"/>
                </a:solidFill>
              </a:rPr>
              <a:t>.</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7</a:t>
            </a:fld>
            <a:endParaRPr lang="pt-PT"/>
          </a:p>
        </p:txBody>
      </p:sp>
    </p:spTree>
    <p:extLst>
      <p:ext uri="{BB962C8B-B14F-4D97-AF65-F5344CB8AC3E}">
        <p14:creationId xmlns:p14="http://schemas.microsoft.com/office/powerpoint/2010/main" val="6209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lvl="0" indent="-571500" algn="l" rtl="0">
              <a:lnSpc>
                <a:spcPct val="100000"/>
              </a:lnSpc>
              <a:spcBef>
                <a:spcPts val="0"/>
              </a:spcBef>
              <a:spcAft>
                <a:spcPts val="0"/>
              </a:spcAft>
              <a:buClr>
                <a:schemeClr val="tx1"/>
              </a:buClr>
              <a:buSzPts val="4800"/>
              <a:buChar char="•"/>
            </a:pPr>
            <a:r>
              <a:rPr lang="fr-FR" sz="2400" dirty="0">
                <a:latin typeface="Roboto" panose="02000000000000000000" pitchFamily="2" charset="0"/>
                <a:ea typeface="Roboto" panose="02000000000000000000" pitchFamily="2" charset="0"/>
              </a:rPr>
              <a:t>Gestes d'encouragement </a:t>
            </a:r>
            <a:r>
              <a:rPr lang="en-US" sz="2400" dirty="0">
                <a:solidFill>
                  <a:schemeClr val="tx1"/>
                </a:solidFill>
              </a:rPr>
              <a:t>(</a:t>
            </a:r>
            <a:r>
              <a:rPr lang="fr-FR" sz="2400" dirty="0">
                <a:solidFill>
                  <a:schemeClr val="tx1"/>
                </a:solidFill>
              </a:rPr>
              <a:t>comme le hochement de la tête</a:t>
            </a:r>
            <a:r>
              <a:rPr lang="en-US" sz="2400" dirty="0">
                <a:solidFill>
                  <a:schemeClr val="tx1"/>
                </a:solidFill>
              </a:rPr>
              <a:t>).</a:t>
            </a:r>
          </a:p>
          <a:p>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8</a:t>
            </a:fld>
            <a:endParaRPr lang="pt-PT"/>
          </a:p>
        </p:txBody>
      </p:sp>
    </p:spTree>
    <p:extLst>
      <p:ext uri="{BB962C8B-B14F-4D97-AF65-F5344CB8AC3E}">
        <p14:creationId xmlns:p14="http://schemas.microsoft.com/office/powerpoint/2010/main" val="3388404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lvl="0" indent="-571500" algn="l" rtl="0">
              <a:lnSpc>
                <a:spcPct val="100000"/>
              </a:lnSpc>
              <a:spcBef>
                <a:spcPts val="0"/>
              </a:spcBef>
              <a:spcAft>
                <a:spcPts val="0"/>
              </a:spcAft>
              <a:buClr>
                <a:schemeClr val="tx1"/>
              </a:buClr>
              <a:buSzPts val="4800"/>
              <a:buChar char="•"/>
            </a:pPr>
            <a:r>
              <a:rPr lang="fr-FR" sz="2400" dirty="0">
                <a:solidFill>
                  <a:schemeClr val="tx1"/>
                </a:solidFill>
                <a:latin typeface="Roboto Light"/>
                <a:ea typeface="Roboto Light"/>
                <a:cs typeface="Roboto Light"/>
              </a:rPr>
              <a:t>Éviter de regarder l'heure ou de détourner le regard</a:t>
            </a:r>
            <a:r>
              <a:rPr lang="en-US" sz="2400" dirty="0">
                <a:solidFill>
                  <a:schemeClr val="tx1"/>
                </a:solidFill>
                <a:latin typeface="Roboto Light"/>
                <a:ea typeface="Roboto Light"/>
                <a:cs typeface="Roboto Light"/>
              </a:rPr>
              <a:t>.</a:t>
            </a:r>
          </a:p>
          <a:p>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9</a:t>
            </a:fld>
            <a:endParaRPr lang="pt-PT"/>
          </a:p>
        </p:txBody>
      </p:sp>
    </p:spTree>
    <p:extLst>
      <p:ext uri="{BB962C8B-B14F-4D97-AF65-F5344CB8AC3E}">
        <p14:creationId xmlns:p14="http://schemas.microsoft.com/office/powerpoint/2010/main" val="19637324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22.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24.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24.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9.png"/><Relationship Id="rId7"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28.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28.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32.svg"/><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31.png"/><Relationship Id="rId5" Type="http://schemas.openxmlformats.org/officeDocument/2006/relationships/image" Target="../media/image9.png"/><Relationship Id="rId10" Type="http://schemas.openxmlformats.org/officeDocument/2006/relationships/image" Target="../media/image16.png"/><Relationship Id="rId4" Type="http://schemas.openxmlformats.org/officeDocument/2006/relationships/image" Target="../media/image30.svg"/><Relationship Id="rId9" Type="http://schemas.openxmlformats.org/officeDocument/2006/relationships/image" Target="../media/image34.sv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emf"/><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41.emf"/></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CB8219-5420-1038-5611-83C92F6AC13E}"/>
              </a:ext>
            </a:extLst>
          </p:cNvPr>
          <p:cNvPicPr>
            <a:picLocks/>
          </p:cNvPicPr>
          <p:nvPr/>
        </p:nvPicPr>
        <p:blipFill rotWithShape="1">
          <a:blip r:embed="rId3">
            <a:extLst>
              <a:ext uri="{28A0092B-C50C-407E-A947-70E740481C1C}">
                <a14:useLocalDpi xmlns:a14="http://schemas.microsoft.com/office/drawing/2010/main" val="0"/>
              </a:ext>
            </a:extLst>
          </a:blip>
          <a:srcRect l="21383" t="-118" r="11762" b="118"/>
          <a:stretch/>
        </p:blipFill>
        <p:spPr>
          <a:xfrm>
            <a:off x="0" y="-2"/>
            <a:ext cx="13670280" cy="13701800"/>
          </a:xfrm>
          <a:prstGeom prst="rect">
            <a:avLst/>
          </a:prstGeom>
        </p:spPr>
      </p:pic>
      <p:sp>
        <p:nvSpPr>
          <p:cNvPr id="3" name="Retângulo 2">
            <a:extLst>
              <a:ext uri="{FF2B5EF4-FFF2-40B4-BE49-F238E27FC236}">
                <a16:creationId xmlns:a16="http://schemas.microsoft.com/office/drawing/2014/main" id="{183152FE-C6E7-1A47-7350-E3445103D072}"/>
              </a:ext>
            </a:extLst>
          </p:cNvPr>
          <p:cNvSpPr/>
          <p:nvPr/>
        </p:nvSpPr>
        <p:spPr>
          <a:xfrm>
            <a:off x="66261" y="14202"/>
            <a:ext cx="24416846" cy="13716000"/>
          </a:xfrm>
          <a:prstGeom prst="rect">
            <a:avLst/>
          </a:prstGeom>
          <a:solidFill>
            <a:srgbClr val="211F1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4" name="TextBox 1">
            <a:extLst>
              <a:ext uri="{FF2B5EF4-FFF2-40B4-BE49-F238E27FC236}">
                <a16:creationId xmlns:a16="http://schemas.microsoft.com/office/drawing/2014/main" id="{1C382740-B26D-820B-E9D5-9C9FF3C5E971}"/>
              </a:ext>
            </a:extLst>
          </p:cNvPr>
          <p:cNvSpPr txBox="1"/>
          <p:nvPr/>
        </p:nvSpPr>
        <p:spPr>
          <a:xfrm>
            <a:off x="2859409" y="8416936"/>
            <a:ext cx="18665182" cy="1569660"/>
          </a:xfrm>
          <a:prstGeom prst="rect">
            <a:avLst/>
          </a:prstGeom>
          <a:noFill/>
        </p:spPr>
        <p:txBody>
          <a:bodyPr wrap="square" rtlCol="0">
            <a:spAutoFit/>
          </a:bodyPr>
          <a:lstStyle/>
          <a:p>
            <a:r>
              <a:rPr lang="en-US" sz="9600" b="1">
                <a:solidFill>
                  <a:schemeClr val="bg1"/>
                </a:solidFill>
                <a:latin typeface="Poppins" pitchFamily="2" charset="77"/>
                <a:cs typeface="Poppins" pitchFamily="2" charset="77"/>
              </a:rPr>
              <a:t>MODULE 5</a:t>
            </a:r>
          </a:p>
        </p:txBody>
      </p:sp>
      <p:sp>
        <p:nvSpPr>
          <p:cNvPr id="5" name="TextBox 1">
            <a:extLst>
              <a:ext uri="{FF2B5EF4-FFF2-40B4-BE49-F238E27FC236}">
                <a16:creationId xmlns:a16="http://schemas.microsoft.com/office/drawing/2014/main" id="{987F04DB-2B20-845B-5C51-DE62EBCE9A97}"/>
              </a:ext>
            </a:extLst>
          </p:cNvPr>
          <p:cNvSpPr txBox="1"/>
          <p:nvPr/>
        </p:nvSpPr>
        <p:spPr>
          <a:xfrm>
            <a:off x="2859409" y="9988894"/>
            <a:ext cx="18665182" cy="2554545"/>
          </a:xfrm>
          <a:prstGeom prst="rect">
            <a:avLst/>
          </a:prstGeom>
          <a:noFill/>
        </p:spPr>
        <p:txBody>
          <a:bodyPr wrap="square" rtlCol="0">
            <a:spAutoFit/>
          </a:bodyPr>
          <a:lstStyle/>
          <a:p>
            <a:r>
              <a:rPr lang="fr-FR" sz="8000" b="1" dirty="0">
                <a:solidFill>
                  <a:schemeClr val="bg1"/>
                </a:solidFill>
                <a:latin typeface="Poppins Light" panose="00000400000000000000" pitchFamily="2" charset="0"/>
                <a:cs typeface="Poppins Light" panose="00000400000000000000" pitchFamily="2" charset="0"/>
              </a:rPr>
              <a:t>EN DIRE MOINS EN ÉCOUTANT D’AVANTAGE</a:t>
            </a:r>
          </a:p>
        </p:txBody>
      </p:sp>
      <p:sp>
        <p:nvSpPr>
          <p:cNvPr id="8" name="Rectangle 7">
            <a:extLst>
              <a:ext uri="{FF2B5EF4-FFF2-40B4-BE49-F238E27FC236}">
                <a16:creationId xmlns:a16="http://schemas.microsoft.com/office/drawing/2014/main" id="{9C72B83B-1DE2-A869-5B5C-E6BDA84308C4}"/>
              </a:ext>
            </a:extLst>
          </p:cNvPr>
          <p:cNvSpPr/>
          <p:nvPr/>
        </p:nvSpPr>
        <p:spPr>
          <a:xfrm>
            <a:off x="0" y="7284720"/>
            <a:ext cx="24384000" cy="6386598"/>
          </a:xfrm>
          <a:prstGeom prst="rect">
            <a:avLst/>
          </a:prstGeom>
          <a:solidFill>
            <a:srgbClr val="18AC68">
              <a:alpha val="27843"/>
            </a:srgbClr>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47652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11" name="CaixaDeTexto 10">
            <a:extLst>
              <a:ext uri="{FF2B5EF4-FFF2-40B4-BE49-F238E27FC236}">
                <a16:creationId xmlns:a16="http://schemas.microsoft.com/office/drawing/2014/main" id="{27367272-F1FB-2F6F-CCF6-992476FC8085}"/>
              </a:ext>
            </a:extLst>
          </p:cNvPr>
          <p:cNvSpPr txBox="1"/>
          <p:nvPr/>
        </p:nvSpPr>
        <p:spPr>
          <a:xfrm>
            <a:off x="2035437" y="10978590"/>
            <a:ext cx="8109446" cy="1446550"/>
          </a:xfrm>
          <a:prstGeom prst="rect">
            <a:avLst/>
          </a:prstGeom>
          <a:noFill/>
        </p:spPr>
        <p:txBody>
          <a:bodyPr wrap="square">
            <a:spAutoFit/>
          </a:bodyPr>
          <a:lstStyle/>
          <a:p>
            <a:pPr algn="ctr"/>
            <a:r>
              <a:rPr lang="en-US" sz="4400" dirty="0">
                <a:latin typeface="Roboto" panose="02000000000000000000" pitchFamily="2" charset="0"/>
                <a:ea typeface="Roboto" panose="02000000000000000000" pitchFamily="2" charset="0"/>
              </a:rPr>
              <a:t>Donner des encouragements </a:t>
            </a:r>
            <a:r>
              <a:rPr lang="en-US" sz="4400" dirty="0" err="1">
                <a:latin typeface="Roboto" panose="02000000000000000000" pitchFamily="2" charset="0"/>
                <a:ea typeface="Roboto" panose="02000000000000000000" pitchFamily="2" charset="0"/>
              </a:rPr>
              <a:t>verbaux</a:t>
            </a:r>
            <a:endParaRPr lang="en-US" sz="4400" dirty="0">
              <a:latin typeface="Roboto" panose="02000000000000000000" pitchFamily="2" charset="0"/>
              <a:ea typeface="Roboto" panose="02000000000000000000" pitchFamily="2" charset="0"/>
            </a:endParaRPr>
          </a:p>
        </p:txBody>
      </p:sp>
      <p:pic>
        <p:nvPicPr>
          <p:cNvPr id="5" name="Imagem 4" descr="Uma imagem com vestuário, pessoa, desenho, arte&#10;&#10;Descrição gerada automaticamente">
            <a:extLst>
              <a:ext uri="{FF2B5EF4-FFF2-40B4-BE49-F238E27FC236}">
                <a16:creationId xmlns:a16="http://schemas.microsoft.com/office/drawing/2014/main" id="{FD48F6F5-00B9-6B20-748C-B843660F5891}"/>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2359741" y="3851991"/>
            <a:ext cx="7460839" cy="6650273"/>
          </a:xfrm>
          <a:prstGeom prst="rect">
            <a:avLst/>
          </a:prstGeom>
        </p:spPr>
      </p:pic>
      <p:sp>
        <p:nvSpPr>
          <p:cNvPr id="6" name="Bolha de Discurso: Retângulo 5">
            <a:extLst>
              <a:ext uri="{FF2B5EF4-FFF2-40B4-BE49-F238E27FC236}">
                <a16:creationId xmlns:a16="http://schemas.microsoft.com/office/drawing/2014/main" id="{C1CE77DF-C997-022E-3462-006DA3A11901}"/>
              </a:ext>
            </a:extLst>
          </p:cNvPr>
          <p:cNvSpPr/>
          <p:nvPr/>
        </p:nvSpPr>
        <p:spPr>
          <a:xfrm>
            <a:off x="4984031" y="3013664"/>
            <a:ext cx="2212258" cy="1200329"/>
          </a:xfrm>
          <a:prstGeom prst="wedgeRectCallout">
            <a:avLst>
              <a:gd name="adj1" fmla="val -43500"/>
              <a:gd name="adj2" fmla="val 99361"/>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800" b="1" dirty="0">
                <a:latin typeface="Roboto" panose="02000000000000000000" pitchFamily="2" charset="0"/>
                <a:ea typeface="Roboto" panose="02000000000000000000" pitchFamily="2" charset="0"/>
              </a:rPr>
              <a:t>Très bonne question!</a:t>
            </a:r>
          </a:p>
        </p:txBody>
      </p:sp>
      <p:sp>
        <p:nvSpPr>
          <p:cNvPr id="8" name="CaixaDeTexto 7">
            <a:extLst>
              <a:ext uri="{FF2B5EF4-FFF2-40B4-BE49-F238E27FC236}">
                <a16:creationId xmlns:a16="http://schemas.microsoft.com/office/drawing/2014/main" id="{CF775F81-1CF8-54C3-7996-B7D97660694B}"/>
              </a:ext>
            </a:extLst>
          </p:cNvPr>
          <p:cNvSpPr txBox="1"/>
          <p:nvPr/>
        </p:nvSpPr>
        <p:spPr>
          <a:xfrm>
            <a:off x="13455605" y="10978589"/>
            <a:ext cx="8109446" cy="1446550"/>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Adopter un ton de voix approprié</a:t>
            </a:r>
            <a:r>
              <a:rPr lang="en-US" sz="4400" dirty="0">
                <a:latin typeface="Roboto" panose="02000000000000000000" pitchFamily="2" charset="0"/>
                <a:ea typeface="Roboto" panose="02000000000000000000" pitchFamily="2" charset="0"/>
              </a:rPr>
              <a:t>.</a:t>
            </a:r>
          </a:p>
        </p:txBody>
      </p:sp>
      <p:pic>
        <p:nvPicPr>
          <p:cNvPr id="12" name="Imagem 11" descr="Uma imagem com vestuário, Cara humana, desenho&#10;&#10;Descrição gerada automaticamente">
            <a:extLst>
              <a:ext uri="{FF2B5EF4-FFF2-40B4-BE49-F238E27FC236}">
                <a16:creationId xmlns:a16="http://schemas.microsoft.com/office/drawing/2014/main" id="{A72502A3-9729-3977-23B2-E74B9387C116}"/>
              </a:ext>
            </a:extLst>
          </p:cNvPr>
          <p:cNvPicPr>
            <a:picLocks noChangeAspect="1"/>
          </p:cNvPicPr>
          <p:nvPr/>
        </p:nvPicPr>
        <p:blipFill rotWithShape="1">
          <a:blip r:embed="rId5">
            <a:extLst>
              <a:ext uri="{28A0092B-C50C-407E-A947-70E740481C1C}">
                <a14:useLocalDpi xmlns:a14="http://schemas.microsoft.com/office/drawing/2010/main" val="0"/>
              </a:ext>
            </a:extLst>
          </a:blip>
          <a:srcRect l="18834" t="8918" r="30326" b="17001"/>
          <a:stretch/>
        </p:blipFill>
        <p:spPr>
          <a:xfrm>
            <a:off x="12419809" y="3851991"/>
            <a:ext cx="7680076" cy="6294898"/>
          </a:xfrm>
          <a:prstGeom prst="rect">
            <a:avLst/>
          </a:prstGeom>
        </p:spPr>
      </p:pic>
      <p:pic>
        <p:nvPicPr>
          <p:cNvPr id="9" name="Imagem 8" descr="Uma imagem com Gráficos, Tipo de letra, design gráfico, círculo&#10;&#10;Descrição gerada automaticamente">
            <a:extLst>
              <a:ext uri="{FF2B5EF4-FFF2-40B4-BE49-F238E27FC236}">
                <a16:creationId xmlns:a16="http://schemas.microsoft.com/office/drawing/2014/main" id="{57F9AAC0-F103-82EF-1E87-22393D3CFC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4" name="TextBox 1">
            <a:extLst>
              <a:ext uri="{FF2B5EF4-FFF2-40B4-BE49-F238E27FC236}">
                <a16:creationId xmlns:a16="http://schemas.microsoft.com/office/drawing/2014/main" id="{775DE3F1-A9B1-4716-A894-E584DEF4BA49}"/>
              </a:ext>
            </a:extLst>
          </p:cNvPr>
          <p:cNvSpPr txBox="1"/>
          <p:nvPr/>
        </p:nvSpPr>
        <p:spPr>
          <a:xfrm>
            <a:off x="1423909" y="765793"/>
            <a:ext cx="20492194" cy="1200329"/>
          </a:xfrm>
          <a:prstGeom prst="rect">
            <a:avLst/>
          </a:prstGeom>
          <a:noFill/>
        </p:spPr>
        <p:txBody>
          <a:bodyPr wrap="square" rtlCol="0">
            <a:spAutoFit/>
          </a:bodyPr>
          <a:lstStyle/>
          <a:p>
            <a:r>
              <a:rPr lang="en-US" sz="7200" b="1" dirty="0">
                <a:latin typeface="Poppins" pitchFamily="2" charset="77"/>
                <a:cs typeface="Poppins" pitchFamily="2" charset="77"/>
              </a:rPr>
              <a:t>COMMUNICATION</a:t>
            </a:r>
            <a:r>
              <a:rPr lang="en-US" sz="7200" b="1" dirty="0">
                <a:solidFill>
                  <a:srgbClr val="16AD6A"/>
                </a:solidFill>
                <a:latin typeface="Poppins" pitchFamily="2" charset="77"/>
                <a:cs typeface="Poppins" pitchFamily="2" charset="77"/>
              </a:rPr>
              <a:t> NON VERBALE EFFICACE</a:t>
            </a:r>
          </a:p>
        </p:txBody>
      </p:sp>
    </p:spTree>
    <p:extLst>
      <p:ext uri="{BB962C8B-B14F-4D97-AF65-F5344CB8AC3E}">
        <p14:creationId xmlns:p14="http://schemas.microsoft.com/office/powerpoint/2010/main" val="635024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11" name="CaixaDeTexto 10">
            <a:extLst>
              <a:ext uri="{FF2B5EF4-FFF2-40B4-BE49-F238E27FC236}">
                <a16:creationId xmlns:a16="http://schemas.microsoft.com/office/drawing/2014/main" id="{27367272-F1FB-2F6F-CCF6-992476FC8085}"/>
              </a:ext>
            </a:extLst>
          </p:cNvPr>
          <p:cNvSpPr txBox="1"/>
          <p:nvPr/>
        </p:nvSpPr>
        <p:spPr>
          <a:xfrm>
            <a:off x="2035436" y="10943620"/>
            <a:ext cx="8109446" cy="1446550"/>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Paraphraser ce que dit la cliente et le répéter</a:t>
            </a:r>
            <a:r>
              <a:rPr lang="en-US" sz="4400" dirty="0">
                <a:latin typeface="Roboto" panose="02000000000000000000" pitchFamily="2" charset="0"/>
                <a:ea typeface="Roboto" panose="02000000000000000000" pitchFamily="2" charset="0"/>
              </a:rPr>
              <a:t>.</a:t>
            </a:r>
          </a:p>
        </p:txBody>
      </p:sp>
      <p:pic>
        <p:nvPicPr>
          <p:cNvPr id="5" name="Imagem 4" descr="Uma imagem com vestuário, pessoa, desenho, arte&#10;&#10;Descrição gerada automaticamente">
            <a:extLst>
              <a:ext uri="{FF2B5EF4-FFF2-40B4-BE49-F238E27FC236}">
                <a16:creationId xmlns:a16="http://schemas.microsoft.com/office/drawing/2014/main" id="{FD48F6F5-00B9-6B20-748C-B843660F5891}"/>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2359740" y="4250090"/>
            <a:ext cx="7460839" cy="6650273"/>
          </a:xfrm>
          <a:prstGeom prst="rect">
            <a:avLst/>
          </a:prstGeom>
        </p:spPr>
      </p:pic>
      <p:sp>
        <p:nvSpPr>
          <p:cNvPr id="6" name="Bolha de Discurso: Retângulo 5">
            <a:extLst>
              <a:ext uri="{FF2B5EF4-FFF2-40B4-BE49-F238E27FC236}">
                <a16:creationId xmlns:a16="http://schemas.microsoft.com/office/drawing/2014/main" id="{C1CE77DF-C997-022E-3462-006DA3A11901}"/>
              </a:ext>
            </a:extLst>
          </p:cNvPr>
          <p:cNvSpPr/>
          <p:nvPr/>
        </p:nvSpPr>
        <p:spPr>
          <a:xfrm>
            <a:off x="4446000" y="2815636"/>
            <a:ext cx="4298199" cy="1434453"/>
          </a:xfrm>
          <a:prstGeom prst="wedgeRectCallout">
            <a:avLst>
              <a:gd name="adj1" fmla="val -43500"/>
              <a:gd name="adj2" fmla="val 99361"/>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latin typeface="Roboto" panose="02000000000000000000" pitchFamily="2" charset="0"/>
                <a:ea typeface="Roboto" panose="02000000000000000000" pitchFamily="2" charset="0"/>
              </a:rPr>
              <a:t>Vous avez eu des changements menstruels dans le passé</a:t>
            </a:r>
            <a:r>
              <a:rPr lang="en-US" sz="2800" b="1" dirty="0">
                <a:latin typeface="Roboto" panose="02000000000000000000" pitchFamily="2" charset="0"/>
                <a:ea typeface="Roboto" panose="02000000000000000000" pitchFamily="2" charset="0"/>
              </a:rPr>
              <a:t>.</a:t>
            </a:r>
            <a:endParaRPr lang="pt-PT" sz="2800" b="1" dirty="0">
              <a:latin typeface="Roboto" panose="02000000000000000000" pitchFamily="2" charset="0"/>
              <a:ea typeface="Roboto" panose="02000000000000000000" pitchFamily="2" charset="0"/>
            </a:endParaRPr>
          </a:p>
        </p:txBody>
      </p:sp>
      <p:sp>
        <p:nvSpPr>
          <p:cNvPr id="8" name="CaixaDeTexto 7">
            <a:extLst>
              <a:ext uri="{FF2B5EF4-FFF2-40B4-BE49-F238E27FC236}">
                <a16:creationId xmlns:a16="http://schemas.microsoft.com/office/drawing/2014/main" id="{CF775F81-1CF8-54C3-7996-B7D97660694B}"/>
              </a:ext>
            </a:extLst>
          </p:cNvPr>
          <p:cNvSpPr txBox="1"/>
          <p:nvPr/>
        </p:nvSpPr>
        <p:spPr>
          <a:xfrm>
            <a:off x="13455605" y="11282174"/>
            <a:ext cx="8109446" cy="1446550"/>
          </a:xfrm>
          <a:prstGeom prst="rect">
            <a:avLst/>
          </a:prstGeom>
          <a:noFill/>
        </p:spPr>
        <p:txBody>
          <a:bodyPr wrap="square" lIns="91440" tIns="45720" rIns="91440" bIns="45720" anchor="t">
            <a:spAutoFit/>
          </a:bodyPr>
          <a:lstStyle/>
          <a:p>
            <a:pPr algn="ctr"/>
            <a:r>
              <a:rPr lang="fr-FR" sz="4400" dirty="0">
                <a:latin typeface="Roboto"/>
                <a:ea typeface="Roboto"/>
                <a:cs typeface="Roboto"/>
              </a:rPr>
              <a:t>Réfléchir et valider ses sentiments</a:t>
            </a:r>
            <a:r>
              <a:rPr lang="en-US" sz="4400" dirty="0">
                <a:latin typeface="Roboto"/>
                <a:ea typeface="Roboto"/>
                <a:cs typeface="Roboto"/>
              </a:rPr>
              <a:t>.</a:t>
            </a:r>
          </a:p>
        </p:txBody>
      </p:sp>
      <p:pic>
        <p:nvPicPr>
          <p:cNvPr id="9" name="Imagem 8" descr="Uma imagem com vestuário, pessoa, desenho, arte&#10;&#10;Descrição gerada automaticamente">
            <a:extLst>
              <a:ext uri="{FF2B5EF4-FFF2-40B4-BE49-F238E27FC236}">
                <a16:creationId xmlns:a16="http://schemas.microsoft.com/office/drawing/2014/main" id="{AFB44600-F620-1EC9-9AB9-4FC5065740DC}"/>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13455605" y="4328316"/>
            <a:ext cx="7460839" cy="6650273"/>
          </a:xfrm>
          <a:prstGeom prst="rect">
            <a:avLst/>
          </a:prstGeom>
        </p:spPr>
      </p:pic>
      <p:sp>
        <p:nvSpPr>
          <p:cNvPr id="10" name="Bolha de Discurso: Retângulo 9">
            <a:extLst>
              <a:ext uri="{FF2B5EF4-FFF2-40B4-BE49-F238E27FC236}">
                <a16:creationId xmlns:a16="http://schemas.microsoft.com/office/drawing/2014/main" id="{8AA98E35-3A58-6306-2176-A2306CC9D5BC}"/>
              </a:ext>
            </a:extLst>
          </p:cNvPr>
          <p:cNvSpPr/>
          <p:nvPr/>
        </p:nvSpPr>
        <p:spPr>
          <a:xfrm>
            <a:off x="15541865" y="2893862"/>
            <a:ext cx="4298199" cy="1434453"/>
          </a:xfrm>
          <a:prstGeom prst="wedgeRectCallout">
            <a:avLst>
              <a:gd name="adj1" fmla="val -43500"/>
              <a:gd name="adj2" fmla="val 99361"/>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latin typeface="Roboto" panose="02000000000000000000" pitchFamily="2" charset="0"/>
                <a:ea typeface="Roboto" panose="02000000000000000000" pitchFamily="2" charset="0"/>
              </a:rPr>
              <a:t>Je comprends que vous soyez inquiète</a:t>
            </a:r>
            <a:r>
              <a:rPr lang="en-US" sz="2800" b="1" dirty="0">
                <a:latin typeface="Roboto" panose="02000000000000000000" pitchFamily="2" charset="0"/>
                <a:ea typeface="Roboto" panose="02000000000000000000" pitchFamily="2" charset="0"/>
              </a:rPr>
              <a:t>.</a:t>
            </a:r>
            <a:endParaRPr lang="pt-PT" sz="2800" b="1" dirty="0">
              <a:latin typeface="Roboto" panose="02000000000000000000" pitchFamily="2" charset="0"/>
              <a:ea typeface="Roboto" panose="02000000000000000000" pitchFamily="2" charset="0"/>
            </a:endParaRPr>
          </a:p>
        </p:txBody>
      </p:sp>
      <p:pic>
        <p:nvPicPr>
          <p:cNvPr id="12" name="Imagem 11" descr="Uma imagem com Gráficos, Tipo de letra, design gráfico, círculo&#10;&#10;Descrição gerada automaticamente">
            <a:extLst>
              <a:ext uri="{FF2B5EF4-FFF2-40B4-BE49-F238E27FC236}">
                <a16:creationId xmlns:a16="http://schemas.microsoft.com/office/drawing/2014/main" id="{ED22FCCC-3DA9-0D12-698E-0B7B70EB23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13" name="TextBox 1">
            <a:extLst>
              <a:ext uri="{FF2B5EF4-FFF2-40B4-BE49-F238E27FC236}">
                <a16:creationId xmlns:a16="http://schemas.microsoft.com/office/drawing/2014/main" id="{77DCC7F1-B34E-C42B-E455-43B7A1B4BBC9}"/>
              </a:ext>
            </a:extLst>
          </p:cNvPr>
          <p:cNvSpPr txBox="1"/>
          <p:nvPr/>
        </p:nvSpPr>
        <p:spPr>
          <a:xfrm>
            <a:off x="1546655" y="829352"/>
            <a:ext cx="20492194" cy="1200329"/>
          </a:xfrm>
          <a:prstGeom prst="rect">
            <a:avLst/>
          </a:prstGeom>
          <a:noFill/>
        </p:spPr>
        <p:txBody>
          <a:bodyPr wrap="square" rtlCol="0">
            <a:spAutoFit/>
          </a:bodyPr>
          <a:lstStyle/>
          <a:p>
            <a:r>
              <a:rPr lang="en-US" sz="7200" b="1" dirty="0">
                <a:solidFill>
                  <a:srgbClr val="211F1B"/>
                </a:solidFill>
                <a:latin typeface="Poppins" pitchFamily="2" charset="77"/>
                <a:cs typeface="Poppins" pitchFamily="2" charset="77"/>
              </a:rPr>
              <a:t>COMMUNICATION </a:t>
            </a:r>
            <a:r>
              <a:rPr lang="en-US" sz="7200" b="1" dirty="0">
                <a:solidFill>
                  <a:srgbClr val="16AD6A"/>
                </a:solidFill>
                <a:latin typeface="Poppins" pitchFamily="2" charset="77"/>
                <a:cs typeface="Poppins" pitchFamily="2" charset="77"/>
              </a:rPr>
              <a:t>VERBALE EFFICACE</a:t>
            </a:r>
          </a:p>
        </p:txBody>
      </p:sp>
    </p:spTree>
    <p:extLst>
      <p:ext uri="{BB962C8B-B14F-4D97-AF65-F5344CB8AC3E}">
        <p14:creationId xmlns:p14="http://schemas.microsoft.com/office/powerpoint/2010/main" val="1240204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11" name="CaixaDeTexto 10">
            <a:extLst>
              <a:ext uri="{FF2B5EF4-FFF2-40B4-BE49-F238E27FC236}">
                <a16:creationId xmlns:a16="http://schemas.microsoft.com/office/drawing/2014/main" id="{27367272-F1FB-2F6F-CCF6-992476FC8085}"/>
              </a:ext>
            </a:extLst>
          </p:cNvPr>
          <p:cNvSpPr txBox="1"/>
          <p:nvPr/>
        </p:nvSpPr>
        <p:spPr>
          <a:xfrm>
            <a:off x="1165860" y="11282174"/>
            <a:ext cx="9762536" cy="2123658"/>
          </a:xfrm>
          <a:prstGeom prst="rect">
            <a:avLst/>
          </a:prstGeom>
          <a:noFill/>
        </p:spPr>
        <p:txBody>
          <a:bodyPr wrap="square">
            <a:spAutoFit/>
          </a:bodyPr>
          <a:lstStyle/>
          <a:p>
            <a:pPr algn="ctr"/>
            <a:r>
              <a:rPr lang="fr-FR" sz="4400" dirty="0">
                <a:solidFill>
                  <a:schemeClr val="tx1"/>
                </a:solidFill>
                <a:latin typeface="Roboto" panose="02000000000000000000" pitchFamily="2" charset="0"/>
                <a:ea typeface="Roboto" panose="02000000000000000000" pitchFamily="2" charset="0"/>
              </a:rPr>
              <a:t>Utiliser un langage simple et clair que les clientes peuvent facilement comprendre</a:t>
            </a:r>
            <a:r>
              <a:rPr lang="en-US" sz="4400" dirty="0">
                <a:latin typeface="Roboto" panose="02000000000000000000" pitchFamily="2" charset="0"/>
                <a:ea typeface="Roboto" panose="02000000000000000000" pitchFamily="2" charset="0"/>
              </a:rPr>
              <a:t>.</a:t>
            </a:r>
          </a:p>
        </p:txBody>
      </p:sp>
      <p:pic>
        <p:nvPicPr>
          <p:cNvPr id="5" name="Imagem 4" descr="Uma imagem com vestuário, pessoa, desenho, arte&#10;&#10;Descrição gerada automaticamente">
            <a:extLst>
              <a:ext uri="{FF2B5EF4-FFF2-40B4-BE49-F238E27FC236}">
                <a16:creationId xmlns:a16="http://schemas.microsoft.com/office/drawing/2014/main" id="{FD48F6F5-00B9-6B20-748C-B843660F5891}"/>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2359740" y="4250090"/>
            <a:ext cx="7460839" cy="6650273"/>
          </a:xfrm>
          <a:prstGeom prst="rect">
            <a:avLst/>
          </a:prstGeom>
        </p:spPr>
      </p:pic>
      <p:sp>
        <p:nvSpPr>
          <p:cNvPr id="6" name="Bolha de Discurso: Retângulo 5">
            <a:extLst>
              <a:ext uri="{FF2B5EF4-FFF2-40B4-BE49-F238E27FC236}">
                <a16:creationId xmlns:a16="http://schemas.microsoft.com/office/drawing/2014/main" id="{C1CE77DF-C997-022E-3462-006DA3A11901}"/>
              </a:ext>
            </a:extLst>
          </p:cNvPr>
          <p:cNvSpPr/>
          <p:nvPr/>
        </p:nvSpPr>
        <p:spPr>
          <a:xfrm>
            <a:off x="3391356" y="2815636"/>
            <a:ext cx="6994015" cy="1434453"/>
          </a:xfrm>
          <a:prstGeom prst="wedgeRectCallout">
            <a:avLst>
              <a:gd name="adj1" fmla="val -31100"/>
              <a:gd name="adj2" fmla="val 113755"/>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latin typeface="Roboto" panose="02000000000000000000" pitchFamily="2" charset="0"/>
                <a:ea typeface="Roboto" panose="02000000000000000000" pitchFamily="2" charset="0"/>
              </a:rPr>
              <a:t>Vous devrez utiliser une méthode contraceptive alternative pendant 7 jours, par exemple un préservatif.</a:t>
            </a:r>
            <a:endParaRPr lang="pt-PT" sz="2800" b="1" dirty="0">
              <a:latin typeface="Roboto" panose="02000000000000000000" pitchFamily="2" charset="0"/>
              <a:ea typeface="Roboto" panose="02000000000000000000" pitchFamily="2" charset="0"/>
            </a:endParaRPr>
          </a:p>
        </p:txBody>
      </p:sp>
      <p:sp>
        <p:nvSpPr>
          <p:cNvPr id="8" name="CaixaDeTexto 7">
            <a:extLst>
              <a:ext uri="{FF2B5EF4-FFF2-40B4-BE49-F238E27FC236}">
                <a16:creationId xmlns:a16="http://schemas.microsoft.com/office/drawing/2014/main" id="{CF775F81-1CF8-54C3-7996-B7D97660694B}"/>
              </a:ext>
            </a:extLst>
          </p:cNvPr>
          <p:cNvSpPr txBox="1"/>
          <p:nvPr/>
        </p:nvSpPr>
        <p:spPr>
          <a:xfrm>
            <a:off x="13455605" y="11282174"/>
            <a:ext cx="9406204" cy="1446550"/>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Ne pas porter de jugement et éviter d'utiliser des mots qui jugent</a:t>
            </a:r>
            <a:r>
              <a:rPr lang="en-US" sz="4400" dirty="0">
                <a:latin typeface="Roboto" panose="02000000000000000000" pitchFamily="2" charset="0"/>
                <a:ea typeface="Roboto" panose="02000000000000000000" pitchFamily="2" charset="0"/>
              </a:rPr>
              <a:t>.</a:t>
            </a:r>
          </a:p>
        </p:txBody>
      </p:sp>
      <p:pic>
        <p:nvPicPr>
          <p:cNvPr id="9" name="Imagem 8" descr="Uma imagem com vestuário, pessoa, desenho, arte&#10;&#10;Descrição gerada automaticamente">
            <a:extLst>
              <a:ext uri="{FF2B5EF4-FFF2-40B4-BE49-F238E27FC236}">
                <a16:creationId xmlns:a16="http://schemas.microsoft.com/office/drawing/2014/main" id="{AFB44600-F620-1EC9-9AB9-4FC5065740DC}"/>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13455605" y="4328316"/>
            <a:ext cx="7460839" cy="6650273"/>
          </a:xfrm>
          <a:prstGeom prst="rect">
            <a:avLst/>
          </a:prstGeom>
        </p:spPr>
      </p:pic>
      <p:sp>
        <p:nvSpPr>
          <p:cNvPr id="10" name="Bolha de Discurso: Retângulo 9">
            <a:extLst>
              <a:ext uri="{FF2B5EF4-FFF2-40B4-BE49-F238E27FC236}">
                <a16:creationId xmlns:a16="http://schemas.microsoft.com/office/drawing/2014/main" id="{8AA98E35-3A58-6306-2176-A2306CC9D5BC}"/>
              </a:ext>
            </a:extLst>
          </p:cNvPr>
          <p:cNvSpPr/>
          <p:nvPr/>
        </p:nvSpPr>
        <p:spPr>
          <a:xfrm>
            <a:off x="15386383" y="2462062"/>
            <a:ext cx="7475426" cy="1891653"/>
          </a:xfrm>
          <a:prstGeom prst="wedgeRectCallout">
            <a:avLst>
              <a:gd name="adj1" fmla="val -43500"/>
              <a:gd name="adj2" fmla="val 99361"/>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800" b="1" dirty="0">
                <a:latin typeface="Roboto"/>
                <a:ea typeface="Roboto"/>
                <a:cs typeface="Roboto"/>
              </a:rPr>
              <a:t>Merci de m'en avoir fait part. Il était important de le savoir pour que je puisse vous aider à trouver la bonne méthode.</a:t>
            </a:r>
            <a:endParaRPr lang="en-US" sz="2800" b="1" dirty="0">
              <a:latin typeface="Roboto" panose="02000000000000000000" pitchFamily="2" charset="0"/>
              <a:ea typeface="Roboto" panose="02000000000000000000" pitchFamily="2" charset="0"/>
              <a:cs typeface="Roboto"/>
            </a:endParaRPr>
          </a:p>
        </p:txBody>
      </p:sp>
      <p:pic>
        <p:nvPicPr>
          <p:cNvPr id="12" name="Imagem 11" descr="Uma imagem com Gráficos, Tipo de letra, design gráfico, círculo&#10;&#10;Descrição gerada automaticamente">
            <a:extLst>
              <a:ext uri="{FF2B5EF4-FFF2-40B4-BE49-F238E27FC236}">
                <a16:creationId xmlns:a16="http://schemas.microsoft.com/office/drawing/2014/main" id="{6A568320-D333-2ECC-CA14-AB0826D7CD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4" name="TextBox 1">
            <a:extLst>
              <a:ext uri="{FF2B5EF4-FFF2-40B4-BE49-F238E27FC236}">
                <a16:creationId xmlns:a16="http://schemas.microsoft.com/office/drawing/2014/main" id="{073215C6-22BB-68E0-5CB3-02C4AB6122BD}"/>
              </a:ext>
            </a:extLst>
          </p:cNvPr>
          <p:cNvSpPr txBox="1"/>
          <p:nvPr/>
        </p:nvSpPr>
        <p:spPr>
          <a:xfrm>
            <a:off x="1546655" y="829352"/>
            <a:ext cx="20492194" cy="1200329"/>
          </a:xfrm>
          <a:prstGeom prst="rect">
            <a:avLst/>
          </a:prstGeom>
          <a:noFill/>
        </p:spPr>
        <p:txBody>
          <a:bodyPr wrap="square" rtlCol="0">
            <a:spAutoFit/>
          </a:bodyPr>
          <a:lstStyle/>
          <a:p>
            <a:r>
              <a:rPr lang="en-US" sz="7200" b="1" dirty="0">
                <a:solidFill>
                  <a:srgbClr val="211F1B"/>
                </a:solidFill>
                <a:latin typeface="Poppins" pitchFamily="2" charset="77"/>
                <a:cs typeface="Poppins" pitchFamily="2" charset="77"/>
              </a:rPr>
              <a:t>COMMUNICATION </a:t>
            </a:r>
            <a:r>
              <a:rPr lang="en-US" sz="7200" b="1" dirty="0">
                <a:solidFill>
                  <a:srgbClr val="16AD6A"/>
                </a:solidFill>
                <a:latin typeface="Poppins" pitchFamily="2" charset="77"/>
                <a:cs typeface="Poppins" pitchFamily="2" charset="77"/>
              </a:rPr>
              <a:t>VERBALE EFFICACE</a:t>
            </a:r>
          </a:p>
        </p:txBody>
      </p:sp>
    </p:spTree>
    <p:extLst>
      <p:ext uri="{BB962C8B-B14F-4D97-AF65-F5344CB8AC3E}">
        <p14:creationId xmlns:p14="http://schemas.microsoft.com/office/powerpoint/2010/main" val="6330310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11" name="CaixaDeTexto 10">
            <a:extLst>
              <a:ext uri="{FF2B5EF4-FFF2-40B4-BE49-F238E27FC236}">
                <a16:creationId xmlns:a16="http://schemas.microsoft.com/office/drawing/2014/main" id="{27367272-F1FB-2F6F-CCF6-992476FC8085}"/>
              </a:ext>
            </a:extLst>
          </p:cNvPr>
          <p:cNvSpPr txBox="1"/>
          <p:nvPr/>
        </p:nvSpPr>
        <p:spPr>
          <a:xfrm>
            <a:off x="2056704" y="11363311"/>
            <a:ext cx="8109446" cy="1446550"/>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Rassurer les clients sur la confidentialité des réponses.</a:t>
            </a:r>
            <a:endParaRPr lang="en-US" sz="4400" dirty="0">
              <a:latin typeface="Roboto" panose="02000000000000000000" pitchFamily="2" charset="0"/>
              <a:ea typeface="Roboto" panose="02000000000000000000" pitchFamily="2" charset="0"/>
            </a:endParaRPr>
          </a:p>
        </p:txBody>
      </p:sp>
      <p:pic>
        <p:nvPicPr>
          <p:cNvPr id="5" name="Imagem 4" descr="Uma imagem com vestuário, pessoa, desenho, arte&#10;&#10;Descrição gerada automaticamente">
            <a:extLst>
              <a:ext uri="{FF2B5EF4-FFF2-40B4-BE49-F238E27FC236}">
                <a16:creationId xmlns:a16="http://schemas.microsoft.com/office/drawing/2014/main" id="{FD48F6F5-00B9-6B20-748C-B843660F5891}"/>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13088240" y="4705377"/>
            <a:ext cx="7460839" cy="6650273"/>
          </a:xfrm>
          <a:prstGeom prst="rect">
            <a:avLst/>
          </a:prstGeom>
        </p:spPr>
      </p:pic>
      <p:sp>
        <p:nvSpPr>
          <p:cNvPr id="6" name="Bolha de Discurso: Retângulo 5">
            <a:extLst>
              <a:ext uri="{FF2B5EF4-FFF2-40B4-BE49-F238E27FC236}">
                <a16:creationId xmlns:a16="http://schemas.microsoft.com/office/drawing/2014/main" id="{C1CE77DF-C997-022E-3462-006DA3A11901}"/>
              </a:ext>
            </a:extLst>
          </p:cNvPr>
          <p:cNvSpPr/>
          <p:nvPr/>
        </p:nvSpPr>
        <p:spPr>
          <a:xfrm>
            <a:off x="15125831" y="2882128"/>
            <a:ext cx="6293989" cy="1687834"/>
          </a:xfrm>
          <a:prstGeom prst="wedgeRectCallout">
            <a:avLst>
              <a:gd name="adj1" fmla="val -43500"/>
              <a:gd name="adj2" fmla="val 99361"/>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latin typeface="Roboto" panose="02000000000000000000" pitchFamily="2" charset="0"/>
                <a:ea typeface="Roboto" panose="02000000000000000000" pitchFamily="2" charset="0"/>
              </a:rPr>
              <a:t>Ce que vous dites, c'est que vous n'avez pas l'intention d'être enceinte dans l'année qui vient, n'est-ce pas ?</a:t>
            </a:r>
            <a:endParaRPr lang="pt-PT" sz="2800" b="1" dirty="0">
              <a:latin typeface="Roboto" panose="02000000000000000000" pitchFamily="2" charset="0"/>
              <a:ea typeface="Roboto" panose="02000000000000000000" pitchFamily="2" charset="0"/>
            </a:endParaRPr>
          </a:p>
        </p:txBody>
      </p:sp>
      <p:sp>
        <p:nvSpPr>
          <p:cNvPr id="8" name="CaixaDeTexto 7">
            <a:extLst>
              <a:ext uri="{FF2B5EF4-FFF2-40B4-BE49-F238E27FC236}">
                <a16:creationId xmlns:a16="http://schemas.microsoft.com/office/drawing/2014/main" id="{CF775F81-1CF8-54C3-7996-B7D97660694B}"/>
              </a:ext>
            </a:extLst>
          </p:cNvPr>
          <p:cNvSpPr txBox="1"/>
          <p:nvPr/>
        </p:nvSpPr>
        <p:spPr>
          <a:xfrm>
            <a:off x="12992536" y="11549450"/>
            <a:ext cx="8109446" cy="1446550"/>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Poser des questions pour clarifier les problèmes.</a:t>
            </a:r>
            <a:endParaRPr lang="en-US" sz="4400" dirty="0">
              <a:latin typeface="Roboto" panose="02000000000000000000" pitchFamily="2" charset="0"/>
              <a:ea typeface="Roboto" panose="02000000000000000000" pitchFamily="2" charset="0"/>
            </a:endParaRPr>
          </a:p>
        </p:txBody>
      </p:sp>
      <p:pic>
        <p:nvPicPr>
          <p:cNvPr id="9" name="Imagem 8" descr="Uma imagem com vestuário, pessoa, desenho, arte&#10;&#10;Descrição gerada automaticamente">
            <a:extLst>
              <a:ext uri="{FF2B5EF4-FFF2-40B4-BE49-F238E27FC236}">
                <a16:creationId xmlns:a16="http://schemas.microsoft.com/office/drawing/2014/main" id="{966DA36F-8DDC-C629-E4CA-B19E6EE72D3F}"/>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2544323" y="4705377"/>
            <a:ext cx="7460839" cy="6650273"/>
          </a:xfrm>
          <a:prstGeom prst="rect">
            <a:avLst/>
          </a:prstGeom>
        </p:spPr>
      </p:pic>
      <p:sp>
        <p:nvSpPr>
          <p:cNvPr id="10" name="Bolha de Discurso: Retângulo 9">
            <a:extLst>
              <a:ext uri="{FF2B5EF4-FFF2-40B4-BE49-F238E27FC236}">
                <a16:creationId xmlns:a16="http://schemas.microsoft.com/office/drawing/2014/main" id="{A7440706-6EA3-505E-D2FC-26CAD71D424A}"/>
              </a:ext>
            </a:extLst>
          </p:cNvPr>
          <p:cNvSpPr/>
          <p:nvPr/>
        </p:nvSpPr>
        <p:spPr>
          <a:xfrm>
            <a:off x="4719074" y="2882128"/>
            <a:ext cx="5868011" cy="1687834"/>
          </a:xfrm>
          <a:prstGeom prst="wedgeRectCallout">
            <a:avLst>
              <a:gd name="adj1" fmla="val -43500"/>
              <a:gd name="adj2" fmla="val 99361"/>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800" b="1" dirty="0">
                <a:latin typeface="Roboto"/>
                <a:ea typeface="Roboto"/>
                <a:cs typeface="Roboto"/>
              </a:rPr>
              <a:t>Ne vous inquiétez pas, tous les indices que vous partagez ici sont confidentiels.</a:t>
            </a:r>
            <a:endParaRPr lang="pt-PT" sz="2800" b="1" dirty="0">
              <a:latin typeface="Roboto"/>
              <a:ea typeface="Roboto"/>
              <a:cs typeface="Roboto"/>
            </a:endParaRPr>
          </a:p>
        </p:txBody>
      </p:sp>
      <p:pic>
        <p:nvPicPr>
          <p:cNvPr id="12" name="Imagem 11" descr="Uma imagem com Gráficos, Tipo de letra, design gráfico, círculo&#10;&#10;Descrição gerada automaticamente">
            <a:extLst>
              <a:ext uri="{FF2B5EF4-FFF2-40B4-BE49-F238E27FC236}">
                <a16:creationId xmlns:a16="http://schemas.microsoft.com/office/drawing/2014/main" id="{E0217673-B74F-7E93-3EAD-D92C46F83E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4" name="TextBox 1">
            <a:extLst>
              <a:ext uri="{FF2B5EF4-FFF2-40B4-BE49-F238E27FC236}">
                <a16:creationId xmlns:a16="http://schemas.microsoft.com/office/drawing/2014/main" id="{C364B843-51F8-7E55-6C48-6785B656ACDE}"/>
              </a:ext>
            </a:extLst>
          </p:cNvPr>
          <p:cNvSpPr txBox="1"/>
          <p:nvPr/>
        </p:nvSpPr>
        <p:spPr>
          <a:xfrm>
            <a:off x="1546655" y="829352"/>
            <a:ext cx="20492194" cy="1200329"/>
          </a:xfrm>
          <a:prstGeom prst="rect">
            <a:avLst/>
          </a:prstGeom>
          <a:noFill/>
        </p:spPr>
        <p:txBody>
          <a:bodyPr wrap="square" rtlCol="0">
            <a:spAutoFit/>
          </a:bodyPr>
          <a:lstStyle/>
          <a:p>
            <a:r>
              <a:rPr lang="en-US" sz="7200" b="1" dirty="0">
                <a:solidFill>
                  <a:srgbClr val="211F1B"/>
                </a:solidFill>
                <a:latin typeface="Poppins" pitchFamily="2" charset="77"/>
                <a:cs typeface="Poppins" pitchFamily="2" charset="77"/>
              </a:rPr>
              <a:t>COMMUNICATION </a:t>
            </a:r>
            <a:r>
              <a:rPr lang="en-US" sz="7200" b="1" dirty="0">
                <a:solidFill>
                  <a:srgbClr val="16AD6A"/>
                </a:solidFill>
                <a:latin typeface="Poppins" pitchFamily="2" charset="77"/>
                <a:cs typeface="Poppins" pitchFamily="2" charset="77"/>
              </a:rPr>
              <a:t>VERBALE EFFICACE</a:t>
            </a:r>
          </a:p>
        </p:txBody>
      </p:sp>
    </p:spTree>
    <p:extLst>
      <p:ext uri="{BB962C8B-B14F-4D97-AF65-F5344CB8AC3E}">
        <p14:creationId xmlns:p14="http://schemas.microsoft.com/office/powerpoint/2010/main" val="3416290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Uma imagem com vestuário, pessoa, camisa, homem&#10;&#10;Descrição gerada automaticamente">
            <a:extLst>
              <a:ext uri="{FF2B5EF4-FFF2-40B4-BE49-F238E27FC236}">
                <a16:creationId xmlns:a16="http://schemas.microsoft.com/office/drawing/2014/main" id="{148F9BA7-5B21-E29F-6F42-0F23A5BDE132}"/>
              </a:ext>
            </a:extLst>
          </p:cNvPr>
          <p:cNvPicPr>
            <a:picLocks noChangeAspect="1"/>
          </p:cNvPicPr>
          <p:nvPr/>
        </p:nvPicPr>
        <p:blipFill rotWithShape="1">
          <a:blip r:embed="rId3">
            <a:extLst>
              <a:ext uri="{28A0092B-C50C-407E-A947-70E740481C1C}">
                <a14:useLocalDpi xmlns:a14="http://schemas.microsoft.com/office/drawing/2010/main" val="0"/>
              </a:ext>
            </a:extLst>
          </a:blip>
          <a:srcRect t="472"/>
          <a:stretch/>
        </p:blipFill>
        <p:spPr>
          <a:xfrm>
            <a:off x="0" y="0"/>
            <a:ext cx="24461447" cy="13677463"/>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0" y="7419339"/>
            <a:ext cx="24461447" cy="1046440"/>
          </a:xfrm>
          <a:prstGeom prst="rect">
            <a:avLst/>
          </a:prstGeom>
          <a:noFill/>
        </p:spPr>
        <p:txBody>
          <a:bodyPr wrap="square" rtlCol="0">
            <a:spAutoFit/>
          </a:bodyPr>
          <a:lstStyle/>
          <a:p>
            <a:pPr algn="ctr"/>
            <a:r>
              <a:rPr lang="fr-FR" sz="6200" b="1" dirty="0">
                <a:solidFill>
                  <a:srgbClr val="211F1B"/>
                </a:solidFill>
                <a:latin typeface="Poppins" pitchFamily="2" charset="77"/>
                <a:cs typeface="Poppins" pitchFamily="2" charset="77"/>
              </a:rPr>
              <a:t>ASTUCES POUR </a:t>
            </a:r>
            <a:r>
              <a:rPr lang="fr-FR" sz="6200" b="1" dirty="0">
                <a:solidFill>
                  <a:schemeClr val="accent4"/>
                </a:solidFill>
                <a:latin typeface="Poppins" pitchFamily="2" charset="77"/>
                <a:cs typeface="Poppins" pitchFamily="2" charset="77"/>
              </a:rPr>
              <a:t>POSER DES QUESTIONS DE MANIÈRE EFFICACE</a:t>
            </a:r>
            <a:endParaRPr lang="en-US" sz="6200" b="1" dirty="0">
              <a:solidFill>
                <a:schemeClr val="accent4"/>
              </a:solidFill>
              <a:latin typeface="Poppins" pitchFamily="2" charset="77"/>
              <a:cs typeface="Poppins" pitchFamily="2" charset="77"/>
            </a:endParaRPr>
          </a:p>
        </p:txBody>
      </p:sp>
      <p:sp>
        <p:nvSpPr>
          <p:cNvPr id="12" name="CaixaDeTexto 11">
            <a:extLst>
              <a:ext uri="{FF2B5EF4-FFF2-40B4-BE49-F238E27FC236}">
                <a16:creationId xmlns:a16="http://schemas.microsoft.com/office/drawing/2014/main" id="{67636590-78CB-F557-F87D-44E7A26FD30B}"/>
              </a:ext>
            </a:extLst>
          </p:cNvPr>
          <p:cNvSpPr txBox="1"/>
          <p:nvPr/>
        </p:nvSpPr>
        <p:spPr>
          <a:xfrm>
            <a:off x="2811780" y="8619668"/>
            <a:ext cx="18892522" cy="4042132"/>
          </a:xfrm>
          <a:prstGeom prst="rect">
            <a:avLst/>
          </a:prstGeom>
          <a:noFill/>
        </p:spPr>
        <p:txBody>
          <a:bodyPr wrap="square">
            <a:spAutoFit/>
          </a:bodyPr>
          <a:lstStyle/>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Utilisez un ton de voix qui montre de l'intérêt ;</a:t>
            </a: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Poser une question à la fois et attendre la réponse ;</a:t>
            </a: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Poser des questions qui encouragent le client à exprimer ses besoins ;</a:t>
            </a: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Éviter les questions suggestives ;</a:t>
            </a:r>
            <a:endParaRPr lang="en-US" sz="4400" dirty="0">
              <a:latin typeface="Roboto" panose="02000000000000000000" pitchFamily="2" charset="0"/>
              <a:ea typeface="Roboto" panose="02000000000000000000" pitchFamily="2" charset="0"/>
            </a:endParaRPr>
          </a:p>
        </p:txBody>
      </p:sp>
      <p:pic>
        <p:nvPicPr>
          <p:cNvPr id="2" name="Imagem 1" descr="Uma imagem com Gráficos, Tipo de letra, design gráfico, círculo&#10;&#10;Descrição gerada automaticamente">
            <a:extLst>
              <a:ext uri="{FF2B5EF4-FFF2-40B4-BE49-F238E27FC236}">
                <a16:creationId xmlns:a16="http://schemas.microsoft.com/office/drawing/2014/main" id="{01C8F831-E65A-4C49-C4B5-27BDBC07272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3421066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Uma imagem com vestuário, pessoa, camisa, homem&#10;&#10;Descrição gerada automaticamente">
            <a:extLst>
              <a:ext uri="{FF2B5EF4-FFF2-40B4-BE49-F238E27FC236}">
                <a16:creationId xmlns:a16="http://schemas.microsoft.com/office/drawing/2014/main" id="{148F9BA7-5B21-E29F-6F42-0F23A5BDE132}"/>
              </a:ext>
            </a:extLst>
          </p:cNvPr>
          <p:cNvPicPr>
            <a:picLocks noChangeAspect="1"/>
          </p:cNvPicPr>
          <p:nvPr/>
        </p:nvPicPr>
        <p:blipFill rotWithShape="1">
          <a:blip r:embed="rId3">
            <a:extLst>
              <a:ext uri="{28A0092B-C50C-407E-A947-70E740481C1C}">
                <a14:useLocalDpi xmlns:a14="http://schemas.microsoft.com/office/drawing/2010/main" val="0"/>
              </a:ext>
            </a:extLst>
          </a:blip>
          <a:srcRect t="472"/>
          <a:stretch/>
        </p:blipFill>
        <p:spPr>
          <a:xfrm>
            <a:off x="0" y="0"/>
            <a:ext cx="24461447" cy="13677463"/>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4">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2" name="CaixaDeTexto 1">
            <a:extLst>
              <a:ext uri="{FF2B5EF4-FFF2-40B4-BE49-F238E27FC236}">
                <a16:creationId xmlns:a16="http://schemas.microsoft.com/office/drawing/2014/main" id="{9DE41EAB-044E-709F-DCA0-3203D8F494B4}"/>
              </a:ext>
            </a:extLst>
          </p:cNvPr>
          <p:cNvSpPr txBox="1"/>
          <p:nvPr/>
        </p:nvSpPr>
        <p:spPr>
          <a:xfrm>
            <a:off x="1211580" y="8340381"/>
            <a:ext cx="21922740" cy="5057795"/>
          </a:xfrm>
          <a:prstGeom prst="rect">
            <a:avLst/>
          </a:prstGeom>
          <a:noFill/>
        </p:spPr>
        <p:txBody>
          <a:bodyPr wrap="square">
            <a:spAutoFit/>
          </a:bodyPr>
          <a:lstStyle/>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Essayez d'utiliser des questions ouvertes</a:t>
            </a: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Évitez les questions qui portent un jugement ou qui commencent par « pourquoi » ou « pourquoi n'avez-vous pas  » ;</a:t>
            </a: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Répétez une question d'une manière différente si le client n'a pas compris ;</a:t>
            </a: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Si vous posez une question délicate, expliquez pourquoi vous la posez.</a:t>
            </a:r>
            <a:endParaRPr lang="en-US" sz="4400" dirty="0">
              <a:latin typeface="Roboto" panose="02000000000000000000" pitchFamily="2" charset="0"/>
              <a:ea typeface="Roboto" panose="02000000000000000000" pitchFamily="2" charset="0"/>
            </a:endParaRPr>
          </a:p>
        </p:txBody>
      </p:sp>
      <p:pic>
        <p:nvPicPr>
          <p:cNvPr id="4" name="Imagem 3" descr="Uma imagem com Gráficos, Tipo de letra, design gráfico, círculo&#10;&#10;Descrição gerada automaticamente">
            <a:extLst>
              <a:ext uri="{FF2B5EF4-FFF2-40B4-BE49-F238E27FC236}">
                <a16:creationId xmlns:a16="http://schemas.microsoft.com/office/drawing/2014/main" id="{0A9FE6D4-AD53-C8DB-32CD-EF5AF4D27F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6" name="TextBox 1">
            <a:extLst>
              <a:ext uri="{FF2B5EF4-FFF2-40B4-BE49-F238E27FC236}">
                <a16:creationId xmlns:a16="http://schemas.microsoft.com/office/drawing/2014/main" id="{EA4999E4-7EDD-1768-0C49-1DAFAF2D00E2}"/>
              </a:ext>
            </a:extLst>
          </p:cNvPr>
          <p:cNvSpPr txBox="1"/>
          <p:nvPr/>
        </p:nvSpPr>
        <p:spPr>
          <a:xfrm>
            <a:off x="0" y="7419339"/>
            <a:ext cx="24461447" cy="1046440"/>
          </a:xfrm>
          <a:prstGeom prst="rect">
            <a:avLst/>
          </a:prstGeom>
          <a:noFill/>
        </p:spPr>
        <p:txBody>
          <a:bodyPr wrap="square" rtlCol="0">
            <a:spAutoFit/>
          </a:bodyPr>
          <a:lstStyle/>
          <a:p>
            <a:pPr algn="ctr"/>
            <a:r>
              <a:rPr lang="fr-FR" sz="6200" b="1" dirty="0">
                <a:solidFill>
                  <a:srgbClr val="211F1B"/>
                </a:solidFill>
                <a:latin typeface="Poppins" pitchFamily="2" charset="77"/>
                <a:cs typeface="Poppins" pitchFamily="2" charset="77"/>
              </a:rPr>
              <a:t>ASTUCES POUR </a:t>
            </a:r>
            <a:r>
              <a:rPr lang="fr-FR" sz="6200" b="1" dirty="0">
                <a:solidFill>
                  <a:schemeClr val="accent4"/>
                </a:solidFill>
                <a:latin typeface="Poppins" pitchFamily="2" charset="77"/>
                <a:cs typeface="Poppins" pitchFamily="2" charset="77"/>
              </a:rPr>
              <a:t>POSER DES QUESTIONS DE MANIÈRE EFFICACE</a:t>
            </a:r>
            <a:endParaRPr lang="en-US" sz="6200" b="1" dirty="0">
              <a:solidFill>
                <a:schemeClr val="accent4"/>
              </a:solidFill>
              <a:latin typeface="Poppins" pitchFamily="2" charset="77"/>
              <a:cs typeface="Poppins" pitchFamily="2" charset="77"/>
            </a:endParaRPr>
          </a:p>
        </p:txBody>
      </p:sp>
    </p:spTree>
    <p:extLst>
      <p:ext uri="{BB962C8B-B14F-4D97-AF65-F5344CB8AC3E}">
        <p14:creationId xmlns:p14="http://schemas.microsoft.com/office/powerpoint/2010/main" val="2897093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423909" y="1325830"/>
            <a:ext cx="18665182" cy="1200329"/>
          </a:xfrm>
          <a:prstGeom prst="rect">
            <a:avLst/>
          </a:prstGeom>
          <a:noFill/>
        </p:spPr>
        <p:txBody>
          <a:bodyPr wrap="square" rtlCol="0">
            <a:spAutoFit/>
          </a:bodyPr>
          <a:lstStyle/>
          <a:p>
            <a:r>
              <a:rPr lang="fr-FR" sz="7200" b="1" dirty="0">
                <a:solidFill>
                  <a:srgbClr val="16AD6A"/>
                </a:solidFill>
                <a:latin typeface="Poppins" pitchFamily="2" charset="77"/>
                <a:cs typeface="Poppins" pitchFamily="2" charset="77"/>
              </a:rPr>
              <a:t>LA PRISE DE DÉCISION </a:t>
            </a:r>
            <a:r>
              <a:rPr lang="fr-FR" sz="7200" b="1" dirty="0">
                <a:latin typeface="Poppins" pitchFamily="2" charset="77"/>
                <a:cs typeface="Poppins" pitchFamily="2" charset="77"/>
              </a:rPr>
              <a:t>PARTAGÉE</a:t>
            </a:r>
            <a:endParaRPr lang="en-US" sz="7200" b="1" dirty="0">
              <a:latin typeface="Poppins" pitchFamily="2" charset="77"/>
              <a:cs typeface="Poppins" pitchFamily="2" charset="77"/>
            </a:endParaRPr>
          </a:p>
        </p:txBody>
      </p:sp>
      <p:grpSp>
        <p:nvGrpSpPr>
          <p:cNvPr id="31" name="Agrupar 30">
            <a:extLst>
              <a:ext uri="{FF2B5EF4-FFF2-40B4-BE49-F238E27FC236}">
                <a16:creationId xmlns:a16="http://schemas.microsoft.com/office/drawing/2014/main" id="{7D17128C-02F8-B4F6-F516-91760D470E4F}"/>
              </a:ext>
            </a:extLst>
          </p:cNvPr>
          <p:cNvGrpSpPr/>
          <p:nvPr/>
        </p:nvGrpSpPr>
        <p:grpSpPr>
          <a:xfrm>
            <a:off x="2864885" y="4441211"/>
            <a:ext cx="18654231" cy="7096463"/>
            <a:chOff x="3316939" y="4441211"/>
            <a:chExt cx="18654231" cy="7096463"/>
          </a:xfrm>
        </p:grpSpPr>
        <p:grpSp>
          <p:nvGrpSpPr>
            <p:cNvPr id="17" name="Agrupar 16">
              <a:extLst>
                <a:ext uri="{FF2B5EF4-FFF2-40B4-BE49-F238E27FC236}">
                  <a16:creationId xmlns:a16="http://schemas.microsoft.com/office/drawing/2014/main" id="{3C3074B0-73CB-89C1-3627-59111E251C05}"/>
                </a:ext>
              </a:extLst>
            </p:cNvPr>
            <p:cNvGrpSpPr/>
            <p:nvPr/>
          </p:nvGrpSpPr>
          <p:grpSpPr>
            <a:xfrm>
              <a:off x="3316939" y="4441211"/>
              <a:ext cx="7021286" cy="7020000"/>
              <a:chOff x="2671155" y="4469889"/>
              <a:chExt cx="7021286" cy="7020000"/>
            </a:xfrm>
          </p:grpSpPr>
          <p:sp>
            <p:nvSpPr>
              <p:cNvPr id="14" name="Oval 13">
                <a:extLst>
                  <a:ext uri="{FF2B5EF4-FFF2-40B4-BE49-F238E27FC236}">
                    <a16:creationId xmlns:a16="http://schemas.microsoft.com/office/drawing/2014/main" id="{D7265099-B27B-D191-9678-857A80A48525}"/>
                  </a:ext>
                </a:extLst>
              </p:cNvPr>
              <p:cNvSpPr/>
              <p:nvPr/>
            </p:nvSpPr>
            <p:spPr>
              <a:xfrm>
                <a:off x="2671155" y="4469889"/>
                <a:ext cx="7021286" cy="7020000"/>
              </a:xfrm>
              <a:prstGeom prst="ellipse">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CaixaDeTexto 18">
                <a:extLst>
                  <a:ext uri="{FF2B5EF4-FFF2-40B4-BE49-F238E27FC236}">
                    <a16:creationId xmlns:a16="http://schemas.microsoft.com/office/drawing/2014/main" id="{2F2A102F-C3AB-9B54-66A3-2FA11C326944}"/>
                  </a:ext>
                </a:extLst>
              </p:cNvPr>
              <p:cNvSpPr txBox="1"/>
              <p:nvPr/>
            </p:nvSpPr>
            <p:spPr>
              <a:xfrm>
                <a:off x="3768891" y="7305564"/>
                <a:ext cx="4825814" cy="1446550"/>
              </a:xfrm>
              <a:prstGeom prst="rect">
                <a:avLst/>
              </a:prstGeom>
              <a:noFill/>
            </p:spPr>
            <p:txBody>
              <a:bodyPr wrap="square">
                <a:spAutoFit/>
              </a:bodyPr>
              <a:lstStyle/>
              <a:p>
                <a:pPr algn="ctr"/>
                <a:r>
                  <a:rPr lang="en-US" sz="4400" b="1" dirty="0" err="1">
                    <a:latin typeface="Roboto" panose="02000000000000000000" pitchFamily="2" charset="0"/>
                    <a:ea typeface="Roboto" panose="02000000000000000000" pitchFamily="2" charset="0"/>
                  </a:rPr>
                  <a:t>Décision</a:t>
                </a:r>
                <a:r>
                  <a:rPr lang="en-US" sz="4400" b="1" dirty="0">
                    <a:latin typeface="Roboto" panose="02000000000000000000" pitchFamily="2" charset="0"/>
                    <a:ea typeface="Roboto" panose="02000000000000000000" pitchFamily="2" charset="0"/>
                  </a:rPr>
                  <a:t> </a:t>
                </a:r>
                <a:r>
                  <a:rPr lang="en-US" sz="4400" b="1" dirty="0" err="1">
                    <a:latin typeface="Roboto" panose="02000000000000000000" pitchFamily="2" charset="0"/>
                    <a:ea typeface="Roboto" panose="02000000000000000000" pitchFamily="2" charset="0"/>
                  </a:rPr>
                  <a:t>autonome</a:t>
                </a:r>
                <a:endParaRPr lang="en-US" sz="4400" b="1" dirty="0">
                  <a:latin typeface="Roboto" panose="02000000000000000000" pitchFamily="2" charset="0"/>
                  <a:ea typeface="Roboto" panose="02000000000000000000" pitchFamily="2" charset="0"/>
                </a:endParaRPr>
              </a:p>
            </p:txBody>
          </p:sp>
        </p:grpSp>
        <p:grpSp>
          <p:nvGrpSpPr>
            <p:cNvPr id="20" name="Agrupar 19">
              <a:extLst>
                <a:ext uri="{FF2B5EF4-FFF2-40B4-BE49-F238E27FC236}">
                  <a16:creationId xmlns:a16="http://schemas.microsoft.com/office/drawing/2014/main" id="{D84B4D01-9504-F807-8D50-C867D72DDAC6}"/>
                </a:ext>
              </a:extLst>
            </p:cNvPr>
            <p:cNvGrpSpPr/>
            <p:nvPr/>
          </p:nvGrpSpPr>
          <p:grpSpPr>
            <a:xfrm>
              <a:off x="14949884" y="4441211"/>
              <a:ext cx="7021286" cy="7020000"/>
              <a:chOff x="14949884" y="4441211"/>
              <a:chExt cx="7021286" cy="7020000"/>
            </a:xfrm>
          </p:grpSpPr>
          <p:sp>
            <p:nvSpPr>
              <p:cNvPr id="15" name="Oval 14">
                <a:extLst>
                  <a:ext uri="{FF2B5EF4-FFF2-40B4-BE49-F238E27FC236}">
                    <a16:creationId xmlns:a16="http://schemas.microsoft.com/office/drawing/2014/main" id="{89ADAAD0-B3E8-D4C7-677F-4C2C2A0C1923}"/>
                  </a:ext>
                </a:extLst>
              </p:cNvPr>
              <p:cNvSpPr/>
              <p:nvPr/>
            </p:nvSpPr>
            <p:spPr>
              <a:xfrm>
                <a:off x="14949884" y="4441211"/>
                <a:ext cx="7021286" cy="7020000"/>
              </a:xfrm>
              <a:prstGeom prst="ellipse">
                <a:avLst/>
              </a:prstGeom>
              <a:solidFill>
                <a:srgbClr val="90CA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CaixaDeTexto 15">
                <a:extLst>
                  <a:ext uri="{FF2B5EF4-FFF2-40B4-BE49-F238E27FC236}">
                    <a16:creationId xmlns:a16="http://schemas.microsoft.com/office/drawing/2014/main" id="{C07627B4-C3DB-9DD0-E832-252C6626F42E}"/>
                  </a:ext>
                </a:extLst>
              </p:cNvPr>
              <p:cNvSpPr txBox="1"/>
              <p:nvPr/>
            </p:nvSpPr>
            <p:spPr>
              <a:xfrm>
                <a:off x="16047620" y="7130036"/>
                <a:ext cx="4825814" cy="1446550"/>
              </a:xfrm>
              <a:prstGeom prst="rect">
                <a:avLst/>
              </a:prstGeom>
              <a:noFill/>
            </p:spPr>
            <p:txBody>
              <a:bodyPr wrap="square">
                <a:spAutoFit/>
              </a:bodyPr>
              <a:lstStyle/>
              <a:p>
                <a:pPr algn="ctr"/>
                <a:r>
                  <a:rPr lang="en-US" sz="4400" b="1" dirty="0" err="1">
                    <a:latin typeface="Roboto" panose="02000000000000000000" pitchFamily="2" charset="0"/>
                    <a:ea typeface="Roboto" panose="02000000000000000000" pitchFamily="2" charset="0"/>
                  </a:rPr>
                  <a:t>Décision</a:t>
                </a:r>
                <a:r>
                  <a:rPr lang="en-US" sz="4400" b="1" dirty="0">
                    <a:latin typeface="Roboto" panose="02000000000000000000" pitchFamily="2" charset="0"/>
                    <a:ea typeface="Roboto" panose="02000000000000000000" pitchFamily="2" charset="0"/>
                  </a:rPr>
                  <a:t> du </a:t>
                </a:r>
                <a:r>
                  <a:rPr lang="en-US" sz="4400" b="1" dirty="0" err="1">
                    <a:latin typeface="Roboto" panose="02000000000000000000" pitchFamily="2" charset="0"/>
                    <a:ea typeface="Roboto" panose="02000000000000000000" pitchFamily="2" charset="0"/>
                  </a:rPr>
                  <a:t>prestataire</a:t>
                </a:r>
                <a:endParaRPr lang="en-US" sz="4400" b="1" dirty="0">
                  <a:latin typeface="Roboto" panose="02000000000000000000" pitchFamily="2" charset="0"/>
                  <a:ea typeface="Roboto" panose="02000000000000000000" pitchFamily="2" charset="0"/>
                </a:endParaRPr>
              </a:p>
            </p:txBody>
          </p:sp>
        </p:grpSp>
        <p:grpSp>
          <p:nvGrpSpPr>
            <p:cNvPr id="23" name="Agrupar 22">
              <a:extLst>
                <a:ext uri="{FF2B5EF4-FFF2-40B4-BE49-F238E27FC236}">
                  <a16:creationId xmlns:a16="http://schemas.microsoft.com/office/drawing/2014/main" id="{F26D1FC7-363C-A780-F5C3-26DEA6D56B5F}"/>
                </a:ext>
              </a:extLst>
            </p:cNvPr>
            <p:cNvGrpSpPr/>
            <p:nvPr/>
          </p:nvGrpSpPr>
          <p:grpSpPr>
            <a:xfrm>
              <a:off x="9131368" y="4490161"/>
              <a:ext cx="7021286" cy="7020000"/>
              <a:chOff x="14949884" y="4441211"/>
              <a:chExt cx="7021286" cy="7020000"/>
            </a:xfrm>
            <a:solidFill>
              <a:srgbClr val="16AD6A"/>
            </a:solidFill>
          </p:grpSpPr>
          <p:sp>
            <p:nvSpPr>
              <p:cNvPr id="28" name="Oval 27">
                <a:extLst>
                  <a:ext uri="{FF2B5EF4-FFF2-40B4-BE49-F238E27FC236}">
                    <a16:creationId xmlns:a16="http://schemas.microsoft.com/office/drawing/2014/main" id="{068FE36B-48F8-9647-FB69-F8C1DEA9EC5D}"/>
                  </a:ext>
                </a:extLst>
              </p:cNvPr>
              <p:cNvSpPr/>
              <p:nvPr/>
            </p:nvSpPr>
            <p:spPr>
              <a:xfrm>
                <a:off x="14949884" y="4441211"/>
                <a:ext cx="7021286" cy="702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9" name="CaixaDeTexto 28">
                <a:extLst>
                  <a:ext uri="{FF2B5EF4-FFF2-40B4-BE49-F238E27FC236}">
                    <a16:creationId xmlns:a16="http://schemas.microsoft.com/office/drawing/2014/main" id="{D4E44A4E-9DD3-3176-E066-FF96342265C8}"/>
                  </a:ext>
                </a:extLst>
              </p:cNvPr>
              <p:cNvSpPr txBox="1"/>
              <p:nvPr/>
            </p:nvSpPr>
            <p:spPr>
              <a:xfrm>
                <a:off x="16052550" y="8235186"/>
                <a:ext cx="4825814" cy="1446550"/>
              </a:xfrm>
              <a:prstGeom prst="rect">
                <a:avLst/>
              </a:prstGeom>
              <a:grpFill/>
            </p:spPr>
            <p:txBody>
              <a:bodyPr wrap="square">
                <a:spAutoFit/>
              </a:bodyPr>
              <a:lstStyle/>
              <a:p>
                <a:pPr algn="ctr"/>
                <a:r>
                  <a:rPr lang="en-US" sz="4400" b="1" dirty="0" err="1">
                    <a:solidFill>
                      <a:schemeClr val="bg1"/>
                    </a:solidFill>
                    <a:latin typeface="Roboto" panose="02000000000000000000" pitchFamily="2" charset="0"/>
                    <a:ea typeface="Roboto" panose="02000000000000000000" pitchFamily="2" charset="0"/>
                  </a:rPr>
                  <a:t>Décision</a:t>
                </a:r>
                <a:r>
                  <a:rPr lang="en-US" sz="4400" b="1" dirty="0">
                    <a:solidFill>
                      <a:schemeClr val="bg1"/>
                    </a:solidFill>
                    <a:latin typeface="Roboto" panose="02000000000000000000" pitchFamily="2" charset="0"/>
                    <a:ea typeface="Roboto" panose="02000000000000000000" pitchFamily="2" charset="0"/>
                  </a:rPr>
                  <a:t> </a:t>
                </a:r>
              </a:p>
              <a:p>
                <a:pPr algn="ctr"/>
                <a:r>
                  <a:rPr lang="en-US" sz="4400" b="1" dirty="0" err="1">
                    <a:solidFill>
                      <a:schemeClr val="bg1"/>
                    </a:solidFill>
                    <a:latin typeface="Roboto" panose="02000000000000000000" pitchFamily="2" charset="0"/>
                    <a:ea typeface="Roboto" panose="02000000000000000000" pitchFamily="2" charset="0"/>
                  </a:rPr>
                  <a:t>partagée</a:t>
                </a:r>
                <a:endParaRPr lang="en-US" sz="4400" b="1" dirty="0">
                  <a:solidFill>
                    <a:schemeClr val="bg1"/>
                  </a:solidFill>
                  <a:latin typeface="Roboto" panose="02000000000000000000" pitchFamily="2" charset="0"/>
                  <a:ea typeface="Roboto" panose="02000000000000000000" pitchFamily="2" charset="0"/>
                </a:endParaRPr>
              </a:p>
            </p:txBody>
          </p:sp>
        </p:grpSp>
        <p:pic>
          <p:nvPicPr>
            <p:cNvPr id="30" name="Picture 7">
              <a:extLst>
                <a:ext uri="{FF2B5EF4-FFF2-40B4-BE49-F238E27FC236}">
                  <a16:creationId xmlns:a16="http://schemas.microsoft.com/office/drawing/2014/main" id="{FC33203B-2C2B-9AC4-2BAE-5B0E162A9624}"/>
                </a:ext>
              </a:extLst>
            </p:cNvPr>
            <p:cNvPicPr>
              <a:picLocks noChangeAspect="1"/>
            </p:cNvPicPr>
            <p:nvPr/>
          </p:nvPicPr>
          <p:blipFill>
            <a:blip r:embed="rId4"/>
            <a:stretch>
              <a:fillRect/>
            </a:stretch>
          </p:blipFill>
          <p:spPr>
            <a:xfrm rot="5400000">
              <a:off x="9098710" y="4441211"/>
              <a:ext cx="7096463" cy="7096463"/>
            </a:xfrm>
            <a:prstGeom prst="donut">
              <a:avLst>
                <a:gd name="adj" fmla="val 6902"/>
              </a:avLst>
            </a:prstGeom>
          </p:spPr>
        </p:pic>
      </p:grpSp>
      <p:pic>
        <p:nvPicPr>
          <p:cNvPr id="33" name="Gráfico 32" descr="Distintivo: cruz com preenchimento sólido">
            <a:extLst>
              <a:ext uri="{FF2B5EF4-FFF2-40B4-BE49-F238E27FC236}">
                <a16:creationId xmlns:a16="http://schemas.microsoft.com/office/drawing/2014/main" id="{59FBF94B-F272-E925-B5A4-9E4901A7DB0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12214" y="9010623"/>
            <a:ext cx="1522542" cy="1522542"/>
          </a:xfrm>
          <a:prstGeom prst="rect">
            <a:avLst/>
          </a:prstGeom>
        </p:spPr>
      </p:pic>
      <p:pic>
        <p:nvPicPr>
          <p:cNvPr id="34" name="Gráfico 33" descr="Distintivo: cruz com preenchimento sólido">
            <a:extLst>
              <a:ext uri="{FF2B5EF4-FFF2-40B4-BE49-F238E27FC236}">
                <a16:creationId xmlns:a16="http://schemas.microsoft.com/office/drawing/2014/main" id="{F0E10F5E-6FAA-FF30-5FF8-5FD9E54A4E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245604" y="9018031"/>
            <a:ext cx="1522542" cy="1522542"/>
          </a:xfrm>
          <a:prstGeom prst="rect">
            <a:avLst/>
          </a:prstGeom>
        </p:spPr>
      </p:pic>
      <p:pic>
        <p:nvPicPr>
          <p:cNvPr id="36" name="Imagem 35" descr="Uma imagem com Tipo de letra, Gráficos, logótipo, círculo&#10;&#10;Descrição gerada automaticamente">
            <a:extLst>
              <a:ext uri="{FF2B5EF4-FFF2-40B4-BE49-F238E27FC236}">
                <a16:creationId xmlns:a16="http://schemas.microsoft.com/office/drawing/2014/main" id="{6C2D6E33-ED53-D1F4-30A0-842BC2BB345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972783" y="5901593"/>
            <a:ext cx="2427311" cy="2049618"/>
          </a:xfrm>
          <a:prstGeom prst="rect">
            <a:avLst/>
          </a:prstGeom>
        </p:spPr>
      </p:pic>
      <p:pic>
        <p:nvPicPr>
          <p:cNvPr id="4" name="Imagem 3" descr="Uma imagem com Gráficos, Tipo de letra, design gráfico, círculo&#10;&#10;Descrição gerada automaticamente">
            <a:extLst>
              <a:ext uri="{FF2B5EF4-FFF2-40B4-BE49-F238E27FC236}">
                <a16:creationId xmlns:a16="http://schemas.microsoft.com/office/drawing/2014/main" id="{72B6C3E8-FC59-914B-E1A2-323335ED799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243662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person, outdoor, grass, people&#10;&#10;Description automatically generated">
            <a:extLst>
              <a:ext uri="{FF2B5EF4-FFF2-40B4-BE49-F238E27FC236}">
                <a16:creationId xmlns:a16="http://schemas.microsoft.com/office/drawing/2014/main" id="{EBF3050D-E55C-4F84-A6C8-821950E386BB}"/>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9" r="9"/>
          <a:stretch>
            <a:fillRect/>
          </a:stretch>
        </p:blipFill>
        <p:spPr>
          <a:xfrm>
            <a:off x="0" y="2296924"/>
            <a:ext cx="9144000" cy="9145588"/>
          </a:xfrm>
        </p:spPr>
      </p:pic>
      <p:sp>
        <p:nvSpPr>
          <p:cNvPr id="2" name="Title 1">
            <a:extLst>
              <a:ext uri="{FF2B5EF4-FFF2-40B4-BE49-F238E27FC236}">
                <a16:creationId xmlns:a16="http://schemas.microsoft.com/office/drawing/2014/main" id="{A8C45966-3948-43D0-B0F5-3C691237DFA9}"/>
              </a:ext>
            </a:extLst>
          </p:cNvPr>
          <p:cNvSpPr>
            <a:spLocks noGrp="1"/>
          </p:cNvSpPr>
          <p:nvPr>
            <p:ph type="title"/>
          </p:nvPr>
        </p:nvSpPr>
        <p:spPr>
          <a:xfrm>
            <a:off x="9875520" y="1418114"/>
            <a:ext cx="13189688" cy="1754326"/>
          </a:xfrm>
        </p:spPr>
        <p:txBody>
          <a:bodyPr/>
          <a:lstStyle/>
          <a:p>
            <a:r>
              <a:rPr lang="fr-FR" dirty="0">
                <a:latin typeface="Poppins"/>
                <a:cs typeface="Poppins"/>
              </a:rPr>
              <a:t>phrases clés pour </a:t>
            </a:r>
            <a:r>
              <a:rPr lang="fr-FR" dirty="0">
                <a:solidFill>
                  <a:schemeClr val="accent4"/>
                </a:solidFill>
                <a:latin typeface="Poppins"/>
                <a:cs typeface="Poppins"/>
              </a:rPr>
              <a:t>la prise de décision partagée</a:t>
            </a:r>
            <a:endParaRPr lang="en-US" dirty="0">
              <a:solidFill>
                <a:schemeClr val="accent4"/>
              </a:solidFill>
              <a:latin typeface="Poppins"/>
              <a:cs typeface="Poppins"/>
            </a:endParaRPr>
          </a:p>
        </p:txBody>
      </p:sp>
      <p:sp>
        <p:nvSpPr>
          <p:cNvPr id="4" name="Text Placeholder 3">
            <a:extLst>
              <a:ext uri="{FF2B5EF4-FFF2-40B4-BE49-F238E27FC236}">
                <a16:creationId xmlns:a16="http://schemas.microsoft.com/office/drawing/2014/main" id="{0D143C9A-0A1B-4071-BC1B-95CB1E4341CE}"/>
              </a:ext>
            </a:extLst>
          </p:cNvPr>
          <p:cNvSpPr>
            <a:spLocks noGrp="1"/>
          </p:cNvSpPr>
          <p:nvPr>
            <p:ph type="body" sz="quarter" idx="13"/>
          </p:nvPr>
        </p:nvSpPr>
        <p:spPr>
          <a:xfrm>
            <a:off x="9362474" y="3541048"/>
            <a:ext cx="14434785" cy="8094524"/>
          </a:xfrm>
        </p:spPr>
        <p:txBody>
          <a:bodyPr vert="horz" wrap="square" lIns="91440" tIns="45720" rIns="91440" bIns="45720" rtlCol="0" anchor="t">
            <a:spAutoFit/>
          </a:bodyPr>
          <a:lstStyle/>
          <a:p>
            <a:pPr marL="857250" indent="-857250">
              <a:lnSpc>
                <a:spcPct val="100000"/>
              </a:lnSpc>
              <a:buFont typeface="Wingdings" panose="05000000000000000000" pitchFamily="2" charset="2"/>
              <a:buChar char="Ø"/>
            </a:pPr>
            <a:r>
              <a:rPr lang="fr-FR" sz="6000" cap="none" dirty="0">
                <a:latin typeface="Roboto Light"/>
                <a:ea typeface="Roboto Light"/>
                <a:cs typeface="Roboto Light"/>
              </a:rPr>
              <a:t>Bonjour, je suis X, quel est votre nom</a:t>
            </a:r>
            <a:r>
              <a:rPr lang="en-US" sz="6000" cap="none" dirty="0">
                <a:latin typeface="Roboto Light"/>
                <a:ea typeface="Roboto Light"/>
                <a:cs typeface="Roboto Light"/>
              </a:rPr>
              <a:t>?
</a:t>
            </a:r>
            <a:r>
              <a:rPr lang="fr-FR" sz="6000" cap="none" dirty="0">
                <a:latin typeface="Roboto Light"/>
                <a:ea typeface="Roboto Light"/>
                <a:cs typeface="Roboto Light"/>
              </a:rPr>
              <a:t>Que puis-je faire pour vous aujourd'hui</a:t>
            </a:r>
            <a:r>
              <a:rPr lang="en-US" sz="6000" cap="none" dirty="0">
                <a:latin typeface="Roboto Light"/>
                <a:ea typeface="Roboto Light"/>
                <a:cs typeface="Roboto Light"/>
              </a:rPr>
              <a:t>?
</a:t>
            </a:r>
            <a:r>
              <a:rPr lang="fr-FR" sz="6000" cap="none" dirty="0">
                <a:latin typeface="Roboto Light"/>
                <a:ea typeface="Roboto Light"/>
                <a:cs typeface="Roboto Light"/>
              </a:rPr>
              <a:t>Parlez-moi de votre expérience en matière de contraception</a:t>
            </a:r>
            <a:r>
              <a:rPr lang="en-US" sz="6000" cap="none" dirty="0">
                <a:latin typeface="Roboto Light"/>
                <a:ea typeface="Roboto Light"/>
                <a:cs typeface="Roboto Light"/>
              </a:rPr>
              <a:t>.</a:t>
            </a:r>
          </a:p>
          <a:p>
            <a:pPr marL="857250" indent="-857250">
              <a:lnSpc>
                <a:spcPct val="100000"/>
              </a:lnSpc>
              <a:buFont typeface="Wingdings" panose="05000000000000000000" pitchFamily="2" charset="2"/>
              <a:buChar char="Ø"/>
            </a:pPr>
            <a:r>
              <a:rPr lang="fr-FR" sz="6000" cap="none" dirty="0">
                <a:latin typeface="Roboto Light"/>
                <a:ea typeface="Roboto Light"/>
                <a:cs typeface="Roboto Light"/>
              </a:rPr>
              <a:t>Qu'est-ce qui vous plaît ou ne vous plaît pas dans cette méthode</a:t>
            </a:r>
            <a:r>
              <a:rPr lang="en-US" sz="6000" cap="none" dirty="0">
                <a:latin typeface="Roboto Light"/>
                <a:ea typeface="Roboto Light"/>
                <a:cs typeface="Roboto Light"/>
              </a:rPr>
              <a:t>?</a:t>
            </a:r>
          </a:p>
          <a:p>
            <a:pPr marL="857250" indent="-857250">
              <a:lnSpc>
                <a:spcPct val="100000"/>
              </a:lnSpc>
              <a:buFont typeface="Wingdings" panose="05000000000000000000" pitchFamily="2" charset="2"/>
              <a:buChar char="Ø"/>
            </a:pPr>
            <a:r>
              <a:rPr lang="fr-FR" sz="6000" cap="none" dirty="0">
                <a:latin typeface="Roboto Light"/>
                <a:ea typeface="Roboto Light"/>
                <a:cs typeface="Roboto Light"/>
              </a:rPr>
              <a:t>Parlez-moi de vos préoccupations et de vos préférences</a:t>
            </a:r>
            <a:endParaRPr lang="en-US" dirty="0"/>
          </a:p>
        </p:txBody>
      </p:sp>
      <p:sp>
        <p:nvSpPr>
          <p:cNvPr id="7" name="Right Triangle 6">
            <a:extLst>
              <a:ext uri="{FF2B5EF4-FFF2-40B4-BE49-F238E27FC236}">
                <a16:creationId xmlns:a16="http://schemas.microsoft.com/office/drawing/2014/main" id="{94DFC3BB-F769-4A92-B578-5C4B6AFAE90C}"/>
              </a:ext>
            </a:extLst>
          </p:cNvPr>
          <p:cNvSpPr/>
          <p:nvPr/>
        </p:nvSpPr>
        <p:spPr>
          <a:xfrm>
            <a:off x="12734" y="2257176"/>
            <a:ext cx="9095656" cy="9121964"/>
          </a:xfrm>
          <a:prstGeom prst="rtTriangle">
            <a:avLst/>
          </a:prstGeom>
          <a:solidFill>
            <a:schemeClr val="accent5">
              <a:alpha val="7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03887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708660" y="1178407"/>
            <a:ext cx="11746243" cy="2308324"/>
          </a:xfrm>
          <a:prstGeom prst="rect">
            <a:avLst/>
          </a:prstGeom>
          <a:noFill/>
        </p:spPr>
        <p:txBody>
          <a:bodyPr wrap="square" rtlCol="0">
            <a:spAutoFit/>
          </a:bodyPr>
          <a:lstStyle/>
          <a:p>
            <a:r>
              <a:rPr lang="en-US" sz="7200" b="1" dirty="0">
                <a:solidFill>
                  <a:srgbClr val="16AD6A"/>
                </a:solidFill>
                <a:latin typeface="Poppins" pitchFamily="2" charset="77"/>
                <a:cs typeface="Poppins" pitchFamily="2" charset="77"/>
              </a:rPr>
              <a:t>ADAPTER L'INFORMATION </a:t>
            </a:r>
            <a:r>
              <a:rPr lang="en-US" sz="7200" b="1" dirty="0">
                <a:latin typeface="Poppins" pitchFamily="2" charset="77"/>
                <a:cs typeface="Poppins" pitchFamily="2" charset="77"/>
              </a:rPr>
              <a:t>AU CLIENT</a:t>
            </a:r>
          </a:p>
        </p:txBody>
      </p:sp>
      <p:sp>
        <p:nvSpPr>
          <p:cNvPr id="12" name="CaixaDeTexto 11">
            <a:extLst>
              <a:ext uri="{FF2B5EF4-FFF2-40B4-BE49-F238E27FC236}">
                <a16:creationId xmlns:a16="http://schemas.microsoft.com/office/drawing/2014/main" id="{67636590-78CB-F557-F87D-44E7A26FD30B}"/>
              </a:ext>
            </a:extLst>
          </p:cNvPr>
          <p:cNvSpPr txBox="1"/>
          <p:nvPr/>
        </p:nvSpPr>
        <p:spPr>
          <a:xfrm>
            <a:off x="1346894" y="4162220"/>
            <a:ext cx="10387908" cy="9120445"/>
          </a:xfrm>
          <a:prstGeom prst="rect">
            <a:avLst/>
          </a:prstGeom>
          <a:noFill/>
        </p:spPr>
        <p:txBody>
          <a:bodyPr wrap="square" lIns="91440" tIns="45720" rIns="91440" bIns="45720" anchor="t">
            <a:spAutoFit/>
          </a:bodyPr>
          <a:lstStyle/>
          <a:p>
            <a:pPr marL="571500" indent="-571500" algn="just">
              <a:lnSpc>
                <a:spcPct val="150000"/>
              </a:lnSpc>
              <a:buBlip>
                <a:blip r:embed="rId4"/>
              </a:buBlip>
            </a:pPr>
            <a:r>
              <a:rPr lang="fr-FR" sz="4400" dirty="0">
                <a:latin typeface="Roboto"/>
                <a:ea typeface="Roboto"/>
                <a:cs typeface="Roboto"/>
              </a:rPr>
              <a:t>Se concentrer sur ce que la cliente a </a:t>
            </a:r>
            <a:r>
              <a:rPr lang="fr-FR" sz="4400" b="1" dirty="0">
                <a:latin typeface="Roboto"/>
                <a:ea typeface="Roboto"/>
                <a:cs typeface="Roboto"/>
              </a:rPr>
              <a:t>BESOIN de savoir </a:t>
            </a:r>
            <a:r>
              <a:rPr lang="fr-FR" sz="4400" dirty="0">
                <a:latin typeface="Roboto"/>
                <a:ea typeface="Roboto"/>
                <a:cs typeface="Roboto"/>
              </a:rPr>
              <a:t>pour prendre une décision éclairée sur la façon dont une méthode affectera sa vie</a:t>
            </a:r>
            <a:r>
              <a:rPr lang="en-US" sz="4400" dirty="0">
                <a:latin typeface="Roboto"/>
                <a:ea typeface="Roboto"/>
                <a:cs typeface="Roboto"/>
              </a:rPr>
              <a:t>;</a:t>
            </a:r>
          </a:p>
          <a:p>
            <a:pPr marL="571500" indent="-571500" algn="just">
              <a:lnSpc>
                <a:spcPct val="150000"/>
              </a:lnSpc>
              <a:buBlip>
                <a:blip r:embed="rId4"/>
              </a:buBlip>
            </a:pPr>
            <a:r>
              <a:rPr lang="en-US" sz="4400" dirty="0" err="1">
                <a:latin typeface="Roboto"/>
                <a:ea typeface="Roboto"/>
                <a:cs typeface="Roboto"/>
              </a:rPr>
              <a:t>Posez</a:t>
            </a:r>
            <a:r>
              <a:rPr lang="en-US" sz="4400" dirty="0">
                <a:latin typeface="Roboto"/>
                <a:ea typeface="Roboto"/>
                <a:cs typeface="Roboto"/>
              </a:rPr>
              <a:t> – </a:t>
            </a:r>
            <a:r>
              <a:rPr lang="en-US" sz="4400" dirty="0" err="1">
                <a:latin typeface="Roboto"/>
                <a:ea typeface="Roboto"/>
                <a:cs typeface="Roboto"/>
              </a:rPr>
              <a:t>lui</a:t>
            </a:r>
            <a:r>
              <a:rPr lang="en-US" sz="4400" dirty="0">
                <a:latin typeface="Roboto"/>
                <a:ea typeface="Roboto"/>
                <a:cs typeface="Roboto"/>
              </a:rPr>
              <a:t> des questions:</a:t>
            </a:r>
          </a:p>
          <a:p>
            <a:pPr marL="1485900" lvl="2" indent="-571500" algn="just">
              <a:lnSpc>
                <a:spcPct val="150000"/>
              </a:lnSpc>
              <a:buBlip>
                <a:blip r:embed="rId4"/>
              </a:buBlip>
            </a:pPr>
            <a:r>
              <a:rPr lang="en-US" sz="4400" dirty="0">
                <a:latin typeface="Roboto"/>
                <a:ea typeface="Roboto"/>
                <a:cs typeface="Roboto"/>
              </a:rPr>
              <a:t> </a:t>
            </a:r>
            <a:r>
              <a:rPr lang="en-US" sz="4400" dirty="0" err="1">
                <a:latin typeface="Roboto"/>
                <a:ea typeface="Roboto"/>
                <a:cs typeface="Roboto"/>
              </a:rPr>
              <a:t>Objectifs</a:t>
            </a:r>
            <a:r>
              <a:rPr lang="en-US" sz="4400" dirty="0">
                <a:latin typeface="Roboto"/>
                <a:ea typeface="Roboto"/>
                <a:cs typeface="Roboto"/>
              </a:rPr>
              <a:t> </a:t>
            </a:r>
            <a:r>
              <a:rPr lang="en-US" sz="4400" dirty="0" err="1">
                <a:latin typeface="Roboto"/>
                <a:ea typeface="Roboto"/>
                <a:cs typeface="Roboto"/>
              </a:rPr>
              <a:t>reproductifs</a:t>
            </a:r>
            <a:r>
              <a:rPr lang="en-US" sz="4400" dirty="0">
                <a:latin typeface="Roboto"/>
                <a:ea typeface="Roboto"/>
                <a:cs typeface="Roboto"/>
              </a:rPr>
              <a:t>;</a:t>
            </a:r>
          </a:p>
          <a:p>
            <a:pPr marL="1485900" lvl="2" indent="-571500" algn="just">
              <a:lnSpc>
                <a:spcPct val="150000"/>
              </a:lnSpc>
              <a:buBlip>
                <a:blip r:embed="rId4"/>
              </a:buBlip>
            </a:pPr>
            <a:r>
              <a:rPr lang="fr-FR" sz="4400" dirty="0">
                <a:latin typeface="Roboto"/>
                <a:ea typeface="Roboto"/>
                <a:cs typeface="Roboto"/>
              </a:rPr>
              <a:t>Historique d'utilisation de la méthode ;</a:t>
            </a:r>
          </a:p>
          <a:p>
            <a:pPr marL="1485900" lvl="2" indent="-571500" algn="just">
              <a:lnSpc>
                <a:spcPct val="150000"/>
              </a:lnSpc>
              <a:buBlip>
                <a:blip r:embed="rId4"/>
              </a:buBlip>
            </a:pPr>
            <a:r>
              <a:rPr lang="en-US" sz="4400" dirty="0">
                <a:latin typeface="Roboto"/>
                <a:ea typeface="Roboto"/>
                <a:cs typeface="Roboto"/>
              </a:rPr>
              <a:t> </a:t>
            </a:r>
            <a:r>
              <a:rPr lang="fr-FR" sz="4400" dirty="0">
                <a:latin typeface="Roboto"/>
                <a:ea typeface="Roboto"/>
                <a:cs typeface="Roboto"/>
              </a:rPr>
              <a:t>Santé et mode de vie</a:t>
            </a:r>
            <a:endParaRPr lang="en-US" sz="4400" dirty="0">
              <a:latin typeface="Roboto" panose="02000000000000000000" pitchFamily="2" charset="0"/>
              <a:ea typeface="Roboto" panose="02000000000000000000" pitchFamily="2" charset="0"/>
            </a:endParaRPr>
          </a:p>
        </p:txBody>
      </p:sp>
      <p:pic>
        <p:nvPicPr>
          <p:cNvPr id="8" name="Imagem 7" descr="Uma imagem com vestuário, pessoa, Cara humana, homem&#10;&#10;Descrição gerada automaticamente">
            <a:extLst>
              <a:ext uri="{FF2B5EF4-FFF2-40B4-BE49-F238E27FC236}">
                <a16:creationId xmlns:a16="http://schemas.microsoft.com/office/drawing/2014/main" id="{431CCF81-E077-B8CC-32B0-9BE1DD0EC4CA}"/>
              </a:ext>
            </a:extLst>
          </p:cNvPr>
          <p:cNvPicPr>
            <a:picLocks noChangeAspect="1"/>
          </p:cNvPicPr>
          <p:nvPr/>
        </p:nvPicPr>
        <p:blipFill rotWithShape="1">
          <a:blip r:embed="rId5">
            <a:extLst>
              <a:ext uri="{28A0092B-C50C-407E-A947-70E740481C1C}">
                <a14:useLocalDpi xmlns:a14="http://schemas.microsoft.com/office/drawing/2010/main" val="0"/>
              </a:ext>
            </a:extLst>
          </a:blip>
          <a:srcRect l="19317" r="21200"/>
          <a:stretch/>
        </p:blipFill>
        <p:spPr>
          <a:xfrm>
            <a:off x="13288728" y="-1"/>
            <a:ext cx="11108008" cy="13716002"/>
          </a:xfrm>
          <a:prstGeom prst="rect">
            <a:avLst/>
          </a:prstGeom>
        </p:spPr>
      </p:pic>
    </p:spTree>
    <p:extLst>
      <p:ext uri="{BB962C8B-B14F-4D97-AF65-F5344CB8AC3E}">
        <p14:creationId xmlns:p14="http://schemas.microsoft.com/office/powerpoint/2010/main" val="3082023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12" name="CaixaDeTexto 11">
            <a:extLst>
              <a:ext uri="{FF2B5EF4-FFF2-40B4-BE49-F238E27FC236}">
                <a16:creationId xmlns:a16="http://schemas.microsoft.com/office/drawing/2014/main" id="{67636590-78CB-F557-F87D-44E7A26FD30B}"/>
              </a:ext>
            </a:extLst>
          </p:cNvPr>
          <p:cNvSpPr txBox="1"/>
          <p:nvPr/>
        </p:nvSpPr>
        <p:spPr>
          <a:xfrm>
            <a:off x="1346894" y="4184899"/>
            <a:ext cx="10387908" cy="6073458"/>
          </a:xfrm>
          <a:prstGeom prst="rect">
            <a:avLst/>
          </a:prstGeom>
          <a:noFill/>
        </p:spPr>
        <p:txBody>
          <a:bodyPr wrap="square">
            <a:spAutoFit/>
          </a:bodyPr>
          <a:lstStyle/>
          <a:p>
            <a:pPr marL="571500" indent="-571500" algn="just">
              <a:lnSpc>
                <a:spcPct val="150000"/>
              </a:lnSpc>
              <a:buBlip>
                <a:blip r:embed="rId4"/>
              </a:buBlip>
            </a:pPr>
            <a:r>
              <a:rPr lang="fr-FR" sz="4400" dirty="0">
                <a:latin typeface="Roboto" panose="02000000000000000000" pitchFamily="2" charset="0"/>
                <a:ea typeface="Roboto" panose="02000000000000000000" pitchFamily="2" charset="0"/>
              </a:rPr>
              <a:t>Il est tout aussi important de savoir ce qu'elle </a:t>
            </a:r>
            <a:r>
              <a:rPr lang="fr-FR" sz="4400" b="1" dirty="0">
                <a:latin typeface="Roboto" panose="02000000000000000000" pitchFamily="2" charset="0"/>
                <a:ea typeface="Roboto" panose="02000000000000000000" pitchFamily="2" charset="0"/>
              </a:rPr>
              <a:t>ne veut PAS </a:t>
            </a:r>
            <a:r>
              <a:rPr lang="fr-FR" sz="4400" dirty="0">
                <a:latin typeface="Roboto" panose="02000000000000000000" pitchFamily="2" charset="0"/>
                <a:ea typeface="Roboto" panose="02000000000000000000" pitchFamily="2" charset="0"/>
              </a:rPr>
              <a:t>que de savoir ce qu'elle veut</a:t>
            </a:r>
            <a:r>
              <a:rPr lang="en-US" sz="4400" dirty="0">
                <a:latin typeface="Roboto" panose="02000000000000000000" pitchFamily="2" charset="0"/>
                <a:ea typeface="Roboto" panose="02000000000000000000" pitchFamily="2" charset="0"/>
              </a:rPr>
              <a:t>;</a:t>
            </a:r>
          </a:p>
          <a:p>
            <a:pPr marL="571500" indent="-571500" algn="just">
              <a:lnSpc>
                <a:spcPct val="150000"/>
              </a:lnSpc>
              <a:buBlip>
                <a:blip r:embed="rId4"/>
              </a:buBlip>
            </a:pPr>
            <a:r>
              <a:rPr lang="fr-FR" sz="4400" dirty="0">
                <a:latin typeface="Roboto" panose="02000000000000000000" pitchFamily="2" charset="0"/>
                <a:ea typeface="Roboto" panose="02000000000000000000" pitchFamily="2" charset="0"/>
              </a:rPr>
              <a:t>Utiliser un </a:t>
            </a:r>
            <a:r>
              <a:rPr lang="fr-FR" sz="4400" b="1" dirty="0">
                <a:latin typeface="Roboto" panose="02000000000000000000" pitchFamily="2" charset="0"/>
                <a:ea typeface="Roboto" panose="02000000000000000000" pitchFamily="2" charset="0"/>
              </a:rPr>
              <a:t>langage que la cliente comprendra</a:t>
            </a:r>
            <a:r>
              <a:rPr lang="fr-FR" sz="4400" dirty="0">
                <a:latin typeface="Roboto" panose="02000000000000000000" pitchFamily="2" charset="0"/>
                <a:ea typeface="Roboto" panose="02000000000000000000" pitchFamily="2" charset="0"/>
              </a:rPr>
              <a:t> et organiser l'information de manière à ce qu'elle lui soit utile.</a:t>
            </a:r>
            <a:r>
              <a:rPr lang="en-US" sz="4400" dirty="0">
                <a:latin typeface="Roboto" panose="02000000000000000000" pitchFamily="2" charset="0"/>
                <a:ea typeface="Roboto" panose="02000000000000000000" pitchFamily="2" charset="0"/>
              </a:rPr>
              <a:t>.</a:t>
            </a:r>
          </a:p>
        </p:txBody>
      </p:sp>
      <p:pic>
        <p:nvPicPr>
          <p:cNvPr id="8" name="Imagem 7" descr="Uma imagem com vestuário, pessoa, Cara humana, homem&#10;&#10;Descrição gerada automaticamente">
            <a:extLst>
              <a:ext uri="{FF2B5EF4-FFF2-40B4-BE49-F238E27FC236}">
                <a16:creationId xmlns:a16="http://schemas.microsoft.com/office/drawing/2014/main" id="{431CCF81-E077-B8CC-32B0-9BE1DD0EC4CA}"/>
              </a:ext>
            </a:extLst>
          </p:cNvPr>
          <p:cNvPicPr>
            <a:picLocks noChangeAspect="1"/>
          </p:cNvPicPr>
          <p:nvPr/>
        </p:nvPicPr>
        <p:blipFill rotWithShape="1">
          <a:blip r:embed="rId5">
            <a:extLst>
              <a:ext uri="{28A0092B-C50C-407E-A947-70E740481C1C}">
                <a14:useLocalDpi xmlns:a14="http://schemas.microsoft.com/office/drawing/2010/main" val="0"/>
              </a:ext>
            </a:extLst>
          </a:blip>
          <a:srcRect l="19317" r="21200"/>
          <a:stretch/>
        </p:blipFill>
        <p:spPr>
          <a:xfrm>
            <a:off x="13288728" y="-1"/>
            <a:ext cx="11108008" cy="13716002"/>
          </a:xfrm>
          <a:prstGeom prst="rect">
            <a:avLst/>
          </a:prstGeom>
        </p:spPr>
      </p:pic>
      <p:sp>
        <p:nvSpPr>
          <p:cNvPr id="4" name="TextBox 1">
            <a:extLst>
              <a:ext uri="{FF2B5EF4-FFF2-40B4-BE49-F238E27FC236}">
                <a16:creationId xmlns:a16="http://schemas.microsoft.com/office/drawing/2014/main" id="{F59F3F7C-F894-8173-D89C-17E7BE9734BF}"/>
              </a:ext>
            </a:extLst>
          </p:cNvPr>
          <p:cNvSpPr txBox="1"/>
          <p:nvPr/>
        </p:nvSpPr>
        <p:spPr>
          <a:xfrm>
            <a:off x="708660" y="1064107"/>
            <a:ext cx="11746243" cy="2308324"/>
          </a:xfrm>
          <a:prstGeom prst="rect">
            <a:avLst/>
          </a:prstGeom>
          <a:noFill/>
        </p:spPr>
        <p:txBody>
          <a:bodyPr wrap="square" rtlCol="0">
            <a:spAutoFit/>
          </a:bodyPr>
          <a:lstStyle/>
          <a:p>
            <a:r>
              <a:rPr lang="en-US" sz="7200" b="1" dirty="0">
                <a:solidFill>
                  <a:srgbClr val="16AD6A"/>
                </a:solidFill>
                <a:latin typeface="Poppins" pitchFamily="2" charset="77"/>
                <a:cs typeface="Poppins" pitchFamily="2" charset="77"/>
              </a:rPr>
              <a:t>ADAPTER L'INFORMATION </a:t>
            </a:r>
            <a:r>
              <a:rPr lang="en-US" sz="7200" b="1" dirty="0">
                <a:latin typeface="Poppins" pitchFamily="2" charset="77"/>
                <a:cs typeface="Poppins" pitchFamily="2" charset="77"/>
              </a:rPr>
              <a:t>AU CLIENT</a:t>
            </a:r>
          </a:p>
        </p:txBody>
      </p:sp>
    </p:spTree>
    <p:extLst>
      <p:ext uri="{BB962C8B-B14F-4D97-AF65-F5344CB8AC3E}">
        <p14:creationId xmlns:p14="http://schemas.microsoft.com/office/powerpoint/2010/main" val="1339723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3">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3344382" y="2241780"/>
            <a:ext cx="6452087" cy="985654"/>
          </a:xfrm>
          <a:prstGeom prst="rect">
            <a:avLst/>
          </a:prstGeom>
        </p:spPr>
        <p:txBody>
          <a:bodyPr wrap="square">
            <a:spAutoFit/>
          </a:bodyPr>
          <a:lstStyle/>
          <a:p>
            <a:pPr>
              <a:lnSpc>
                <a:spcPts val="6600"/>
              </a:lnSpc>
            </a:pPr>
            <a:r>
              <a:rPr lang="en-US" sz="7200" b="1" dirty="0">
                <a:latin typeface="Poppins" pitchFamily="2" charset="77"/>
                <a:ea typeface="Roboto Light" charset="0"/>
                <a:cs typeface="Poppins" pitchFamily="2" charset="77"/>
              </a:rPr>
              <a:t>OBJECTIF</a:t>
            </a:r>
          </a:p>
        </p:txBody>
      </p:sp>
      <p:sp>
        <p:nvSpPr>
          <p:cNvPr id="16" name="Rectangle 15">
            <a:extLst>
              <a:ext uri="{FF2B5EF4-FFF2-40B4-BE49-F238E27FC236}">
                <a16:creationId xmlns:a16="http://schemas.microsoft.com/office/drawing/2014/main" id="{F25F01B8-7B9B-EE4E-B3E2-F6B6A4D1D1B4}"/>
              </a:ext>
            </a:extLst>
          </p:cNvPr>
          <p:cNvSpPr/>
          <p:nvPr/>
        </p:nvSpPr>
        <p:spPr>
          <a:xfrm>
            <a:off x="12887182" y="3710297"/>
            <a:ext cx="9190109" cy="8402300"/>
          </a:xfrm>
          <a:prstGeom prst="rect">
            <a:avLst/>
          </a:prstGeom>
        </p:spPr>
        <p:txBody>
          <a:bodyPr wrap="square" lIns="91440" tIns="45720" rIns="91440" bIns="45720" anchor="t">
            <a:spAutoFit/>
          </a:bodyPr>
          <a:lstStyle/>
          <a:p>
            <a:r>
              <a:rPr lang="fr-FR"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À la fin de ce module, vous serez en mesure de</a:t>
            </a:r>
            <a:r>
              <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t>
            </a:r>
          </a:p>
          <a:p>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Blip>
                <a:blip r:embed="rId4"/>
              </a:buBlip>
            </a:pPr>
            <a:r>
              <a:rPr lang="fr-FR"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Expliquer ce qu'est une communication efficace dans le cadre du conseil en matière de PF;</a:t>
            </a:r>
          </a:p>
          <a:p>
            <a:pPr marL="571500" indent="-571500">
              <a:buBlip>
                <a:blip r:embed="rId4"/>
              </a:buBlip>
            </a:pPr>
            <a:r>
              <a:rPr lang="fr-FR"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Reconnaître que le client et le prestataire sont des experts qui détiennent des informations importantes;</a:t>
            </a:r>
          </a:p>
          <a:p>
            <a:pPr marL="571500" indent="-571500">
              <a:buBlip>
                <a:blip r:embed="rId4"/>
              </a:buBlip>
            </a:pPr>
            <a:r>
              <a:rPr lang="fr-FR" sz="3600" dirty="0">
                <a:solidFill>
                  <a:schemeClr val="tx1">
                    <a:lumMod val="75000"/>
                    <a:lumOff val="25000"/>
                  </a:schemeClr>
                </a:solidFill>
                <a:latin typeface="Roboto Light"/>
                <a:ea typeface="Roboto Light"/>
                <a:cs typeface="Roboto Light"/>
              </a:rPr>
              <a:t>Faire la différence entre les bonnes informations et les informations trop nombreuses ou non essentielles;</a:t>
            </a:r>
          </a:p>
          <a:p>
            <a:pPr marL="571500" indent="-571500">
              <a:buBlip>
                <a:blip r:embed="rId4"/>
              </a:buBlip>
            </a:pPr>
            <a:r>
              <a:rPr lang="fr-FR" sz="3600" dirty="0">
                <a:solidFill>
                  <a:schemeClr val="tx1">
                    <a:lumMod val="75000"/>
                    <a:lumOff val="25000"/>
                  </a:schemeClr>
                </a:solidFill>
                <a:latin typeface="Roboto Light"/>
                <a:ea typeface="Roboto Light"/>
                <a:cs typeface="Roboto Light"/>
              </a:rPr>
              <a:t>Apprendre des astuces pour transmettre des informations d'une manière qui aide le client à les retenir.</a:t>
            </a: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7715022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Círculo Parcial 26">
            <a:extLst>
              <a:ext uri="{FF2B5EF4-FFF2-40B4-BE49-F238E27FC236}">
                <a16:creationId xmlns:a16="http://schemas.microsoft.com/office/drawing/2014/main" id="{A5F9F2E3-6933-20DE-F6A4-3A3F6E08CD9B}"/>
              </a:ext>
            </a:extLst>
          </p:cNvPr>
          <p:cNvSpPr/>
          <p:nvPr/>
        </p:nvSpPr>
        <p:spPr>
          <a:xfrm rot="16200000">
            <a:off x="4267278" y="6812503"/>
            <a:ext cx="2841650" cy="2860338"/>
          </a:xfrm>
          <a:prstGeom prst="pie">
            <a:avLst>
              <a:gd name="adj1" fmla="val 0"/>
              <a:gd name="adj2" fmla="val 5461376"/>
            </a:avLst>
          </a:prstGeom>
          <a:solidFill>
            <a:srgbClr val="90CAC9"/>
          </a:solidFill>
          <a:ln>
            <a:solidFill>
              <a:srgbClr val="90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solidFill>
            </a:endParaRPr>
          </a:p>
        </p:txBody>
      </p:sp>
      <p:sp>
        <p:nvSpPr>
          <p:cNvPr id="26" name="Círculo Parcial 25">
            <a:extLst>
              <a:ext uri="{FF2B5EF4-FFF2-40B4-BE49-F238E27FC236}">
                <a16:creationId xmlns:a16="http://schemas.microsoft.com/office/drawing/2014/main" id="{86893628-E2AF-35D3-5CAD-11FDB8F6AC8C}"/>
              </a:ext>
            </a:extLst>
          </p:cNvPr>
          <p:cNvSpPr/>
          <p:nvPr/>
        </p:nvSpPr>
        <p:spPr>
          <a:xfrm rot="16200000">
            <a:off x="17273116" y="6984923"/>
            <a:ext cx="2841650" cy="2860338"/>
          </a:xfrm>
          <a:prstGeom prst="pie">
            <a:avLst>
              <a:gd name="adj1" fmla="val 0"/>
              <a:gd name="adj2" fmla="val 18618846"/>
            </a:avLst>
          </a:prstGeom>
          <a:solidFill>
            <a:srgbClr val="90CAC9"/>
          </a:solidFill>
          <a:ln>
            <a:solidFill>
              <a:srgbClr val="90C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solidFill>
            </a:endParaRPr>
          </a:p>
        </p:txBody>
      </p:sp>
      <p:pic>
        <p:nvPicPr>
          <p:cNvPr id="25" name="Gráfico 24" descr="Relógio com preenchimento sólido">
            <a:extLst>
              <a:ext uri="{FF2B5EF4-FFF2-40B4-BE49-F238E27FC236}">
                <a16:creationId xmlns:a16="http://schemas.microsoft.com/office/drawing/2014/main" id="{5CF6C165-1B48-863C-8A90-358C4CA229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545469" y="6266337"/>
            <a:ext cx="4294909" cy="4294909"/>
          </a:xfrm>
          <a:prstGeom prst="rect">
            <a:avLst/>
          </a:prstGeom>
        </p:spPr>
      </p:pic>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5">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5">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965960" y="804705"/>
            <a:ext cx="20896659" cy="2308324"/>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COMMENT SE </a:t>
            </a:r>
            <a:r>
              <a:rPr lang="fr-FR" sz="7200" b="1" dirty="0">
                <a:solidFill>
                  <a:schemeClr val="accent4"/>
                </a:solidFill>
                <a:latin typeface="Poppins" pitchFamily="2" charset="77"/>
                <a:cs typeface="Poppins" pitchFamily="2" charset="77"/>
              </a:rPr>
              <a:t>SOUVIENT-ON DES INFORMATIONS?</a:t>
            </a:r>
            <a:endParaRPr lang="en-US" sz="7200" b="1" dirty="0">
              <a:solidFill>
                <a:schemeClr val="accent4"/>
              </a:solidFill>
              <a:latin typeface="Poppins" pitchFamily="2" charset="77"/>
              <a:cs typeface="Poppins" pitchFamily="2" charset="77"/>
            </a:endParaRPr>
          </a:p>
        </p:txBody>
      </p:sp>
      <p:pic>
        <p:nvPicPr>
          <p:cNvPr id="6" name="Gráfico 5" descr="Cérebro na cabeça com preenchimento sólido">
            <a:extLst>
              <a:ext uri="{FF2B5EF4-FFF2-40B4-BE49-F238E27FC236}">
                <a16:creationId xmlns:a16="http://schemas.microsoft.com/office/drawing/2014/main" id="{48BA10C4-C215-7F1F-E1D7-415F4505A31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12569" y="5857326"/>
            <a:ext cx="4705377" cy="4705377"/>
          </a:xfrm>
          <a:prstGeom prst="rect">
            <a:avLst/>
          </a:prstGeom>
        </p:spPr>
      </p:pic>
      <p:grpSp>
        <p:nvGrpSpPr>
          <p:cNvPr id="10" name="Agrupar 9">
            <a:extLst>
              <a:ext uri="{FF2B5EF4-FFF2-40B4-BE49-F238E27FC236}">
                <a16:creationId xmlns:a16="http://schemas.microsoft.com/office/drawing/2014/main" id="{B661662D-F93C-A9CF-F365-019A4A76A427}"/>
              </a:ext>
            </a:extLst>
          </p:cNvPr>
          <p:cNvGrpSpPr/>
          <p:nvPr/>
        </p:nvGrpSpPr>
        <p:grpSpPr>
          <a:xfrm>
            <a:off x="3327321" y="4253125"/>
            <a:ext cx="4727509" cy="1781685"/>
            <a:chOff x="1465470" y="10075035"/>
            <a:chExt cx="4727509" cy="1781685"/>
          </a:xfrm>
        </p:grpSpPr>
        <p:sp>
          <p:nvSpPr>
            <p:cNvPr id="8" name="Retângulo: Cantos Arredondados 7">
              <a:extLst>
                <a:ext uri="{FF2B5EF4-FFF2-40B4-BE49-F238E27FC236}">
                  <a16:creationId xmlns:a16="http://schemas.microsoft.com/office/drawing/2014/main" id="{454BBBBC-7772-EB72-D5BB-04750609C74B}"/>
                </a:ext>
              </a:extLst>
            </p:cNvPr>
            <p:cNvSpPr/>
            <p:nvPr/>
          </p:nvSpPr>
          <p:spPr>
            <a:xfrm>
              <a:off x="1465470" y="10075035"/>
              <a:ext cx="4727509" cy="1781685"/>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9" name="CaixaDeTexto 8">
              <a:extLst>
                <a:ext uri="{FF2B5EF4-FFF2-40B4-BE49-F238E27FC236}">
                  <a16:creationId xmlns:a16="http://schemas.microsoft.com/office/drawing/2014/main" id="{346A9DB2-20DF-AC3F-52F6-96A622B84766}"/>
                </a:ext>
              </a:extLst>
            </p:cNvPr>
            <p:cNvSpPr txBox="1"/>
            <p:nvPr/>
          </p:nvSpPr>
          <p:spPr>
            <a:xfrm>
              <a:off x="1465470" y="10601499"/>
              <a:ext cx="4727509" cy="769441"/>
            </a:xfrm>
            <a:prstGeom prst="rect">
              <a:avLst/>
            </a:prstGeom>
            <a:noFill/>
          </p:spPr>
          <p:txBody>
            <a:bodyPr wrap="square">
              <a:spAutoFit/>
            </a:bodyPr>
            <a:lstStyle/>
            <a:p>
              <a:pPr algn="ctr"/>
              <a:r>
                <a:rPr lang="en-US" sz="4400" b="1" dirty="0">
                  <a:solidFill>
                    <a:schemeClr val="bg1"/>
                  </a:solidFill>
                  <a:latin typeface="Roboto" panose="02000000000000000000" pitchFamily="2" charset="0"/>
                  <a:ea typeface="Roboto" panose="02000000000000000000" pitchFamily="2" charset="0"/>
                </a:rPr>
                <a:t>COURT TERME</a:t>
              </a:r>
            </a:p>
          </p:txBody>
        </p:sp>
      </p:grpSp>
      <p:grpSp>
        <p:nvGrpSpPr>
          <p:cNvPr id="11" name="Agrupar 10">
            <a:extLst>
              <a:ext uri="{FF2B5EF4-FFF2-40B4-BE49-F238E27FC236}">
                <a16:creationId xmlns:a16="http://schemas.microsoft.com/office/drawing/2014/main" id="{7D997F1D-5B35-1680-6764-B8E57E5C67E9}"/>
              </a:ext>
            </a:extLst>
          </p:cNvPr>
          <p:cNvGrpSpPr/>
          <p:nvPr/>
        </p:nvGrpSpPr>
        <p:grpSpPr>
          <a:xfrm>
            <a:off x="16329170" y="4253125"/>
            <a:ext cx="4727509" cy="1781685"/>
            <a:chOff x="1465470" y="10075035"/>
            <a:chExt cx="4727509" cy="1781685"/>
          </a:xfrm>
        </p:grpSpPr>
        <p:sp>
          <p:nvSpPr>
            <p:cNvPr id="12" name="Retângulo: Cantos Arredondados 11">
              <a:extLst>
                <a:ext uri="{FF2B5EF4-FFF2-40B4-BE49-F238E27FC236}">
                  <a16:creationId xmlns:a16="http://schemas.microsoft.com/office/drawing/2014/main" id="{1A83C922-AC08-2B08-7D33-1412C2ABCD72}"/>
                </a:ext>
              </a:extLst>
            </p:cNvPr>
            <p:cNvSpPr/>
            <p:nvPr/>
          </p:nvSpPr>
          <p:spPr>
            <a:xfrm>
              <a:off x="1465470" y="10075035"/>
              <a:ext cx="4727509" cy="1781685"/>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CaixaDeTexto 12">
              <a:extLst>
                <a:ext uri="{FF2B5EF4-FFF2-40B4-BE49-F238E27FC236}">
                  <a16:creationId xmlns:a16="http://schemas.microsoft.com/office/drawing/2014/main" id="{00FE3D63-5B2B-2C14-3149-1B305D6131DC}"/>
                </a:ext>
              </a:extLst>
            </p:cNvPr>
            <p:cNvSpPr txBox="1"/>
            <p:nvPr/>
          </p:nvSpPr>
          <p:spPr>
            <a:xfrm>
              <a:off x="1465470" y="10601499"/>
              <a:ext cx="4727509" cy="769441"/>
            </a:xfrm>
            <a:prstGeom prst="rect">
              <a:avLst/>
            </a:prstGeom>
            <a:noFill/>
          </p:spPr>
          <p:txBody>
            <a:bodyPr wrap="square">
              <a:spAutoFit/>
            </a:bodyPr>
            <a:lstStyle/>
            <a:p>
              <a:pPr algn="ctr"/>
              <a:r>
                <a:rPr lang="en-US" sz="4400" b="1" dirty="0">
                  <a:solidFill>
                    <a:schemeClr val="bg1"/>
                  </a:solidFill>
                  <a:latin typeface="Roboto" panose="02000000000000000000" pitchFamily="2" charset="0"/>
                  <a:ea typeface="Roboto" panose="02000000000000000000" pitchFamily="2" charset="0"/>
                </a:rPr>
                <a:t>LONG TERME</a:t>
              </a:r>
            </a:p>
          </p:txBody>
        </p:sp>
      </p:grpSp>
      <p:sp>
        <p:nvSpPr>
          <p:cNvPr id="18" name="CaixaDeTexto 17">
            <a:extLst>
              <a:ext uri="{FF2B5EF4-FFF2-40B4-BE49-F238E27FC236}">
                <a16:creationId xmlns:a16="http://schemas.microsoft.com/office/drawing/2014/main" id="{03DE7D82-58B3-4E93-635F-FAA9ED82B24D}"/>
              </a:ext>
            </a:extLst>
          </p:cNvPr>
          <p:cNvSpPr txBox="1"/>
          <p:nvPr/>
        </p:nvSpPr>
        <p:spPr>
          <a:xfrm>
            <a:off x="411480" y="10740187"/>
            <a:ext cx="10170249" cy="2800767"/>
          </a:xfrm>
          <a:prstGeom prst="rect">
            <a:avLst/>
          </a:prstGeom>
          <a:noFill/>
        </p:spPr>
        <p:txBody>
          <a:bodyPr wrap="square">
            <a:spAutoFit/>
          </a:bodyPr>
          <a:lstStyle/>
          <a:p>
            <a:pPr algn="ctr"/>
            <a:r>
              <a:rPr lang="fr-FR" sz="4400" b="1" dirty="0">
                <a:latin typeface="Roboto" panose="02000000000000000000" pitchFamily="2" charset="0"/>
                <a:ea typeface="Roboto" panose="02000000000000000000" pitchFamily="2" charset="0"/>
              </a:rPr>
              <a:t>Répéter les informations</a:t>
            </a:r>
          </a:p>
          <a:p>
            <a:pPr algn="ctr"/>
            <a:r>
              <a:rPr lang="fr-FR" sz="4400" dirty="0">
                <a:latin typeface="Roboto" panose="02000000000000000000" pitchFamily="2" charset="0"/>
                <a:ea typeface="Roboto" panose="02000000000000000000" pitchFamily="2" charset="0"/>
              </a:rPr>
              <a:t>Demandez à la cliente de répéter les points clés après la séance de counseling.</a:t>
            </a:r>
            <a:endParaRPr lang="en-US" sz="4400" dirty="0">
              <a:latin typeface="Roboto" panose="02000000000000000000" pitchFamily="2" charset="0"/>
              <a:ea typeface="Roboto" panose="02000000000000000000" pitchFamily="2" charset="0"/>
            </a:endParaRPr>
          </a:p>
        </p:txBody>
      </p:sp>
      <p:sp>
        <p:nvSpPr>
          <p:cNvPr id="19" name="CaixaDeTexto 18">
            <a:extLst>
              <a:ext uri="{FF2B5EF4-FFF2-40B4-BE49-F238E27FC236}">
                <a16:creationId xmlns:a16="http://schemas.microsoft.com/office/drawing/2014/main" id="{2F2A102F-C3AB-9B54-66A3-2FA11C326944}"/>
              </a:ext>
            </a:extLst>
          </p:cNvPr>
          <p:cNvSpPr txBox="1"/>
          <p:nvPr/>
        </p:nvSpPr>
        <p:spPr>
          <a:xfrm>
            <a:off x="11567160" y="10831627"/>
            <a:ext cx="12483928" cy="2123658"/>
          </a:xfrm>
          <a:prstGeom prst="rect">
            <a:avLst/>
          </a:prstGeom>
          <a:noFill/>
        </p:spPr>
        <p:txBody>
          <a:bodyPr wrap="square">
            <a:spAutoFit/>
          </a:bodyPr>
          <a:lstStyle/>
          <a:p>
            <a:pPr algn="ctr"/>
            <a:r>
              <a:rPr lang="fr-FR" sz="4400" b="1" dirty="0">
                <a:latin typeface="Roboto" panose="02000000000000000000" pitchFamily="2" charset="0"/>
                <a:ea typeface="Roboto" panose="02000000000000000000" pitchFamily="2" charset="0"/>
              </a:rPr>
              <a:t>Faire le lien avec d'autres choses qu'elle connaît </a:t>
            </a:r>
            <a:r>
              <a:rPr lang="fr-FR" sz="4400" dirty="0">
                <a:latin typeface="Roboto" panose="02000000000000000000" pitchFamily="2" charset="0"/>
                <a:ea typeface="Roboto" panose="02000000000000000000" pitchFamily="2" charset="0"/>
              </a:rPr>
              <a:t>Demandez au client de répéter les points clés après la séance de conseil.</a:t>
            </a:r>
            <a:endParaRPr lang="en-US" sz="4400" dirty="0">
              <a:latin typeface="Roboto" panose="02000000000000000000" pitchFamily="2" charset="0"/>
              <a:ea typeface="Roboto" panose="02000000000000000000" pitchFamily="2" charset="0"/>
            </a:endParaRPr>
          </a:p>
        </p:txBody>
      </p:sp>
      <p:pic>
        <p:nvPicPr>
          <p:cNvPr id="21" name="Gráfico 20" descr="Seta de linha: curva para a direita com preenchimento sólido">
            <a:extLst>
              <a:ext uri="{FF2B5EF4-FFF2-40B4-BE49-F238E27FC236}">
                <a16:creationId xmlns:a16="http://schemas.microsoft.com/office/drawing/2014/main" id="{548FF4F7-8EAD-2D7D-5170-1E50368764B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13000943" y="4166237"/>
            <a:ext cx="2435986" cy="2435986"/>
          </a:xfrm>
          <a:prstGeom prst="rect">
            <a:avLst/>
          </a:prstGeom>
        </p:spPr>
      </p:pic>
      <p:pic>
        <p:nvPicPr>
          <p:cNvPr id="22" name="Gráfico 21" descr="Seta de linha: curva para a direita com preenchimento sólido">
            <a:extLst>
              <a:ext uri="{FF2B5EF4-FFF2-40B4-BE49-F238E27FC236}">
                <a16:creationId xmlns:a16="http://schemas.microsoft.com/office/drawing/2014/main" id="{B6E5886A-76AC-7A00-2243-63C1686B792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6200000" flipH="1">
            <a:off x="8780476" y="4166237"/>
            <a:ext cx="2435986" cy="2435986"/>
          </a:xfrm>
          <a:prstGeom prst="rect">
            <a:avLst/>
          </a:prstGeom>
        </p:spPr>
      </p:pic>
      <p:pic>
        <p:nvPicPr>
          <p:cNvPr id="24" name="Gráfico 23" descr="Relógio com preenchimento sólido">
            <a:extLst>
              <a:ext uri="{FF2B5EF4-FFF2-40B4-BE49-F238E27FC236}">
                <a16:creationId xmlns:a16="http://schemas.microsoft.com/office/drawing/2014/main" id="{DA39A613-9C93-492F-A75A-D88CACB41C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43620" y="6105420"/>
            <a:ext cx="4294909" cy="4294909"/>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5534D78B-3F84-CF38-686A-43709C06D9C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3655060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C764D1-7C0F-44AB-8AA2-D8A380A0785A}"/>
              </a:ext>
            </a:extLst>
          </p:cNvPr>
          <p:cNvSpPr>
            <a:spLocks noGrp="1"/>
          </p:cNvSpPr>
          <p:nvPr>
            <p:ph type="title"/>
          </p:nvPr>
        </p:nvSpPr>
        <p:spPr>
          <a:xfrm>
            <a:off x="2974976" y="1385392"/>
            <a:ext cx="17141824" cy="1918319"/>
          </a:xfrm>
        </p:spPr>
        <p:txBody>
          <a:bodyPr>
            <a:normAutofit fontScale="90000"/>
          </a:bodyPr>
          <a:lstStyle/>
          <a:p>
            <a:r>
              <a:rPr lang="fr-FR" dirty="0"/>
              <a:t>Que voulons-nous que les clients retiennent lorsqu'ils nous quittent ?</a:t>
            </a:r>
            <a:endParaRPr lang="en-US" dirty="0"/>
          </a:p>
        </p:txBody>
      </p:sp>
      <p:sp>
        <p:nvSpPr>
          <p:cNvPr id="4" name="Rectangle: Folded Corner 3">
            <a:extLst>
              <a:ext uri="{FF2B5EF4-FFF2-40B4-BE49-F238E27FC236}">
                <a16:creationId xmlns:a16="http://schemas.microsoft.com/office/drawing/2014/main" id="{2DD63131-35C6-4677-A470-F3E69F2CD382}"/>
              </a:ext>
            </a:extLst>
          </p:cNvPr>
          <p:cNvSpPr/>
          <p:nvPr>
            <p:custDataLst>
              <p:tags r:id="rId1"/>
            </p:custDataLst>
          </p:nvPr>
        </p:nvSpPr>
        <p:spPr bwMode="auto">
          <a:xfrm>
            <a:off x="1462808" y="4800600"/>
            <a:ext cx="5236840" cy="4114800"/>
          </a:xfrm>
          <a:prstGeom prst="foldedCorner">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182880" tIns="91440" rIns="182880" bIns="91440" numCol="1" rtlCol="0" anchor="ctr" anchorCtr="0" compatLnSpc="1">
            <a:prstTxWarp prst="textNoShape">
              <a:avLst/>
            </a:prstTxWarp>
          </a:bodyPr>
          <a:lstStyle/>
          <a:p>
            <a:pPr algn="ctr" defTabSz="1828800" eaLnBrk="0" fontAlgn="base" hangingPunct="0">
              <a:spcBef>
                <a:spcPct val="0"/>
              </a:spcBef>
              <a:spcAft>
                <a:spcPct val="0"/>
              </a:spcAft>
            </a:pPr>
            <a:r>
              <a:rPr lang="en-US" sz="7200" dirty="0" err="1"/>
              <a:t>Rappelez</a:t>
            </a:r>
            <a:r>
              <a:rPr lang="en-US" sz="7200" dirty="0"/>
              <a:t> </a:t>
            </a:r>
            <a:r>
              <a:rPr lang="en-US" sz="7200" dirty="0" err="1"/>
              <a:t>vous</a:t>
            </a:r>
            <a:r>
              <a:rPr lang="en-US" sz="7200" dirty="0"/>
              <a:t> des 3 Qs</a:t>
            </a:r>
          </a:p>
        </p:txBody>
      </p:sp>
      <p:sp>
        <p:nvSpPr>
          <p:cNvPr id="5" name="Content Placeholder 4">
            <a:extLst>
              <a:ext uri="{FF2B5EF4-FFF2-40B4-BE49-F238E27FC236}">
                <a16:creationId xmlns:a16="http://schemas.microsoft.com/office/drawing/2014/main" id="{EE87D0E8-FC04-44B2-B67A-BE4C282152AA}"/>
              </a:ext>
            </a:extLst>
          </p:cNvPr>
          <p:cNvSpPr txBox="1">
            <a:spLocks/>
          </p:cNvSpPr>
          <p:nvPr>
            <p:custDataLst>
              <p:tags r:id="rId2"/>
            </p:custDataLst>
          </p:nvPr>
        </p:nvSpPr>
        <p:spPr>
          <a:xfrm>
            <a:off x="7489110" y="4338516"/>
            <a:ext cx="16875066" cy="7992092"/>
          </a:xfrm>
          <a:prstGeom prst="rect">
            <a:avLst/>
          </a:prstGeom>
        </p:spPr>
        <p:txBody>
          <a:bodyPr lIns="91440" tIns="45720" rIns="91440" bIns="45720" anchor="t">
            <a:normAutofit lnSpcReduction="10000"/>
          </a:bodyPr>
          <a:lst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857250" indent="-857250">
              <a:lnSpc>
                <a:spcPct val="100000"/>
              </a:lnSpc>
              <a:buFont typeface="Arial" panose="020B0604020202020204" pitchFamily="34" charset="0"/>
              <a:buChar char="•"/>
            </a:pPr>
            <a:r>
              <a:rPr lang="fr-FR" sz="6000" b="1" cap="none" dirty="0">
                <a:solidFill>
                  <a:schemeClr val="accent4"/>
                </a:solidFill>
                <a:latin typeface="+mn-lt"/>
                <a:ea typeface="Roboto Light"/>
                <a:cs typeface="Poppins Light"/>
              </a:rPr>
              <a:t>Q</a:t>
            </a:r>
            <a:r>
              <a:rPr lang="fr-FR" sz="6000" b="1" cap="none" dirty="0">
                <a:latin typeface="+mn-lt"/>
                <a:ea typeface="Roboto Light"/>
                <a:cs typeface="Poppins Light"/>
              </a:rPr>
              <a:t>UE</a:t>
            </a:r>
            <a:r>
              <a:rPr lang="fr-FR" sz="6000" b="1" cap="none" dirty="0">
                <a:solidFill>
                  <a:schemeClr val="accent4"/>
                </a:solidFill>
                <a:latin typeface="+mn-lt"/>
                <a:ea typeface="Roboto Light"/>
                <a:cs typeface="Poppins Light"/>
              </a:rPr>
              <a:t> </a:t>
            </a:r>
            <a:r>
              <a:rPr lang="fr-FR" sz="6000" cap="none" dirty="0">
                <a:latin typeface="+mn-lt"/>
                <a:ea typeface="Roboto Light"/>
                <a:cs typeface="Poppins Light"/>
              </a:rPr>
              <a:t>faire pour utiliser </a:t>
            </a:r>
            <a:r>
              <a:rPr lang="fr-FR" sz="6000" b="1" cap="none" dirty="0">
                <a:latin typeface="+mn-lt"/>
                <a:ea typeface="Roboto Light"/>
                <a:cs typeface="Poppins Light"/>
              </a:rPr>
              <a:t>correctement leur méthode</a:t>
            </a:r>
            <a:r>
              <a:rPr lang="en-US" sz="6000" dirty="0">
                <a:latin typeface="+mn-lt"/>
                <a:ea typeface="Roboto Light"/>
                <a:cs typeface="Poppins Light"/>
              </a:rPr>
              <a:t>
</a:t>
            </a:r>
            <a:r>
              <a:rPr lang="fr-FR" sz="6000" dirty="0">
                <a:latin typeface="+mn-lt"/>
              </a:rPr>
              <a:t> À </a:t>
            </a:r>
            <a:r>
              <a:rPr lang="fr-FR" sz="6000" b="1" dirty="0">
                <a:solidFill>
                  <a:schemeClr val="accent4"/>
                </a:solidFill>
                <a:latin typeface="+mn-lt"/>
              </a:rPr>
              <a:t>Q</a:t>
            </a:r>
            <a:r>
              <a:rPr lang="fr-FR" sz="6000" b="1" dirty="0">
                <a:latin typeface="+mn-lt"/>
              </a:rPr>
              <a:t>UOI</a:t>
            </a:r>
            <a:r>
              <a:rPr lang="fr-FR" sz="6000" dirty="0">
                <a:latin typeface="+mn-lt"/>
              </a:rPr>
              <a:t> </a:t>
            </a:r>
            <a:r>
              <a:rPr lang="fr-FR" sz="6000" cap="none" dirty="0">
                <a:latin typeface="+mn-lt"/>
              </a:rPr>
              <a:t>s’attendre avec leur méthode (changements de règles, effets secondaires, etc.) </a:t>
            </a:r>
            <a:r>
              <a:rPr lang="en-US" sz="6000" dirty="0">
                <a:latin typeface="+mn-lt"/>
                <a:ea typeface="Roboto Light"/>
                <a:cs typeface="Poppins Light"/>
              </a:rPr>
              <a:t>
</a:t>
            </a:r>
            <a:r>
              <a:rPr lang="fr-FR" sz="8000" b="1" dirty="0">
                <a:latin typeface="+mn-lt"/>
              </a:rPr>
              <a:t> </a:t>
            </a:r>
            <a:r>
              <a:rPr lang="fr-FR" sz="6000" b="1" dirty="0">
                <a:solidFill>
                  <a:schemeClr val="accent4"/>
                </a:solidFill>
                <a:latin typeface="+mn-lt"/>
              </a:rPr>
              <a:t>Q</a:t>
            </a:r>
            <a:r>
              <a:rPr lang="fr-FR" sz="6000" b="1" dirty="0">
                <a:latin typeface="+mn-lt"/>
              </a:rPr>
              <a:t>UAND</a:t>
            </a:r>
            <a:r>
              <a:rPr lang="fr-FR" sz="6000" dirty="0">
                <a:latin typeface="+mn-lt"/>
              </a:rPr>
              <a:t> </a:t>
            </a:r>
            <a:r>
              <a:rPr lang="fr-FR" sz="6000" cap="none" dirty="0">
                <a:latin typeface="+mn-lt"/>
              </a:rPr>
              <a:t>revenir à la clinique (réapprovisionnement, réinjection, complications, préoccupations, etc.)</a:t>
            </a:r>
            <a:endParaRPr lang="en-US" sz="6000" cap="none" dirty="0">
              <a:solidFill>
                <a:srgbClr val="18AC68"/>
              </a:solidFill>
              <a:latin typeface="+mn-lt"/>
            </a:endParaRPr>
          </a:p>
        </p:txBody>
      </p:sp>
    </p:spTree>
    <p:extLst>
      <p:ext uri="{BB962C8B-B14F-4D97-AF65-F5344CB8AC3E}">
        <p14:creationId xmlns:p14="http://schemas.microsoft.com/office/powerpoint/2010/main" val="24129752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C764D1-7C0F-44AB-8AA2-D8A380A0785A}"/>
              </a:ext>
            </a:extLst>
          </p:cNvPr>
          <p:cNvSpPr>
            <a:spLocks noGrp="1"/>
          </p:cNvSpPr>
          <p:nvPr>
            <p:ph type="title"/>
          </p:nvPr>
        </p:nvSpPr>
        <p:spPr>
          <a:xfrm>
            <a:off x="2974976" y="745312"/>
            <a:ext cx="17553304" cy="1918319"/>
          </a:xfrm>
        </p:spPr>
        <p:txBody>
          <a:bodyPr>
            <a:normAutofit fontScale="90000"/>
          </a:bodyPr>
          <a:lstStyle/>
          <a:p>
            <a:r>
              <a:rPr lang="fr-FR" dirty="0"/>
              <a:t>QU’EST-CE QUI N’EST PAS </a:t>
            </a:r>
            <a:r>
              <a:rPr lang="fr-FR" dirty="0">
                <a:solidFill>
                  <a:schemeClr val="accent4"/>
                </a:solidFill>
              </a:rPr>
              <a:t>AUSSI</a:t>
            </a:r>
            <a:r>
              <a:rPr lang="fr-FR" dirty="0"/>
              <a:t> IMPORTANT POUR ELLES DE SE RAPPELER?</a:t>
            </a:r>
            <a:endParaRPr lang="en-US" dirty="0"/>
          </a:p>
        </p:txBody>
      </p:sp>
      <p:sp>
        <p:nvSpPr>
          <p:cNvPr id="5" name="Content Placeholder 4">
            <a:extLst>
              <a:ext uri="{FF2B5EF4-FFF2-40B4-BE49-F238E27FC236}">
                <a16:creationId xmlns:a16="http://schemas.microsoft.com/office/drawing/2014/main" id="{EE87D0E8-FC04-44B2-B67A-BE4C282152AA}"/>
              </a:ext>
            </a:extLst>
          </p:cNvPr>
          <p:cNvSpPr txBox="1">
            <a:spLocks/>
          </p:cNvSpPr>
          <p:nvPr>
            <p:custDataLst>
              <p:tags r:id="rId1"/>
            </p:custDataLst>
          </p:nvPr>
        </p:nvSpPr>
        <p:spPr>
          <a:xfrm>
            <a:off x="2974976" y="3905672"/>
            <a:ext cx="16875066" cy="7992092"/>
          </a:xfrm>
          <a:prstGeom prst="rect">
            <a:avLst/>
          </a:prstGeom>
        </p:spPr>
        <p:txBody>
          <a:bodyPr>
            <a:normAutofit/>
          </a:bodyPr>
          <a:lst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00000"/>
              </a:lnSpc>
            </a:pPr>
            <a:endParaRPr lang="en-US">
              <a:latin typeface="+mn-lt"/>
            </a:endParaRPr>
          </a:p>
        </p:txBody>
      </p:sp>
      <p:sp>
        <p:nvSpPr>
          <p:cNvPr id="6" name="TextBox 5">
            <a:extLst>
              <a:ext uri="{FF2B5EF4-FFF2-40B4-BE49-F238E27FC236}">
                <a16:creationId xmlns:a16="http://schemas.microsoft.com/office/drawing/2014/main" id="{D43A79CE-3FBB-4A56-A341-A253190C6C0A}"/>
              </a:ext>
            </a:extLst>
          </p:cNvPr>
          <p:cNvSpPr txBox="1"/>
          <p:nvPr/>
        </p:nvSpPr>
        <p:spPr>
          <a:xfrm>
            <a:off x="1120140" y="3368937"/>
            <a:ext cx="22899468" cy="8217634"/>
          </a:xfrm>
          <a:prstGeom prst="rect">
            <a:avLst/>
          </a:prstGeom>
          <a:noFill/>
        </p:spPr>
        <p:txBody>
          <a:bodyPr wrap="square">
            <a:spAutoFit/>
          </a:bodyPr>
          <a:lstStyle/>
          <a:p>
            <a:pPr marL="571500" indent="-571500">
              <a:lnSpc>
                <a:spcPct val="100000"/>
              </a:lnSpc>
              <a:buBlip>
                <a:blip r:embed="rId4"/>
              </a:buBlip>
            </a:pPr>
            <a:r>
              <a:rPr lang="en-US" sz="6600" dirty="0" err="1"/>
              <a:t>Mécanisme</a:t>
            </a:r>
            <a:r>
              <a:rPr lang="en-US" sz="6600" dirty="0"/>
              <a:t> </a:t>
            </a:r>
            <a:r>
              <a:rPr lang="en-US" sz="6600" dirty="0" err="1"/>
              <a:t>d'action</a:t>
            </a:r>
            <a:endParaRPr lang="en-US" sz="6600" dirty="0"/>
          </a:p>
          <a:p>
            <a:pPr marL="571500" indent="-571500">
              <a:lnSpc>
                <a:spcPct val="100000"/>
              </a:lnSpc>
              <a:buBlip>
                <a:blip r:embed="rId4"/>
              </a:buBlip>
            </a:pPr>
            <a:r>
              <a:rPr lang="en-US" sz="6600" dirty="0" err="1"/>
              <a:t>Critères</a:t>
            </a:r>
            <a:r>
              <a:rPr lang="en-US" sz="6600" dirty="0"/>
              <a:t> </a:t>
            </a:r>
            <a:r>
              <a:rPr lang="en-US" sz="6600" dirty="0" err="1"/>
              <a:t>d'éligibilité</a:t>
            </a:r>
            <a:r>
              <a:rPr lang="en-US" sz="6600" dirty="0"/>
              <a:t> </a:t>
            </a:r>
            <a:r>
              <a:rPr lang="en-US" sz="6600" dirty="0" err="1"/>
              <a:t>médicale</a:t>
            </a:r>
            <a:endParaRPr lang="en-US" sz="6600" dirty="0"/>
          </a:p>
          <a:p>
            <a:pPr marL="571500" indent="-571500">
              <a:lnSpc>
                <a:spcPct val="100000"/>
              </a:lnSpc>
              <a:buBlip>
                <a:blip r:embed="rId4"/>
              </a:buBlip>
            </a:pPr>
            <a:r>
              <a:rPr lang="fr-FR" sz="6600" dirty="0"/>
              <a:t>Détails des méthodes qui ne les intéressent pas</a:t>
            </a:r>
          </a:p>
          <a:p>
            <a:pPr>
              <a:lnSpc>
                <a:spcPct val="100000"/>
              </a:lnSpc>
            </a:pPr>
            <a:endParaRPr lang="en-US" sz="6600" dirty="0"/>
          </a:p>
          <a:p>
            <a:pPr>
              <a:lnSpc>
                <a:spcPct val="100000"/>
              </a:lnSpc>
            </a:pPr>
            <a:r>
              <a:rPr lang="fr-FR" sz="6600" dirty="0">
                <a:latin typeface="+mn-lt"/>
              </a:rPr>
              <a:t>Nous devrions toujours répondre à toutes les questions que les clientes posent, mais des informations comme le mécanisme d’action ou d’autres détails techniques n’ont pas besoin d’être données de façon proactive!</a:t>
            </a:r>
            <a:endParaRPr lang="en-US" sz="6600" dirty="0"/>
          </a:p>
        </p:txBody>
      </p:sp>
    </p:spTree>
    <p:extLst>
      <p:ext uri="{BB962C8B-B14F-4D97-AF65-F5344CB8AC3E}">
        <p14:creationId xmlns:p14="http://schemas.microsoft.com/office/powerpoint/2010/main" val="35498051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0B9790-6E3B-47F6-94AA-D3AADE2E65A0}"/>
              </a:ext>
            </a:extLst>
          </p:cNvPr>
          <p:cNvSpPr txBox="1"/>
          <p:nvPr/>
        </p:nvSpPr>
        <p:spPr>
          <a:xfrm>
            <a:off x="1210848" y="269771"/>
            <a:ext cx="19941436" cy="1077218"/>
          </a:xfrm>
          <a:prstGeom prst="rect">
            <a:avLst/>
          </a:prstGeom>
          <a:noFill/>
        </p:spPr>
        <p:txBody>
          <a:bodyPr wrap="square" rtlCol="0">
            <a:spAutoFit/>
          </a:bodyPr>
          <a:lstStyle/>
          <a:p>
            <a:r>
              <a:rPr lang="fr-FR" sz="6400" dirty="0"/>
              <a:t>ADAPTER L'INFORMATION A LA CLIENTE</a:t>
            </a:r>
            <a:endParaRPr lang="en-US" sz="6400" dirty="0"/>
          </a:p>
        </p:txBody>
      </p:sp>
      <p:sp>
        <p:nvSpPr>
          <p:cNvPr id="4" name="Content Placeholder 2">
            <a:extLst>
              <a:ext uri="{FF2B5EF4-FFF2-40B4-BE49-F238E27FC236}">
                <a16:creationId xmlns:a16="http://schemas.microsoft.com/office/drawing/2014/main" id="{C7C10417-F6D5-4F19-A423-B08903B78BFD}"/>
              </a:ext>
            </a:extLst>
          </p:cNvPr>
          <p:cNvSpPr txBox="1">
            <a:spLocks/>
          </p:cNvSpPr>
          <p:nvPr/>
        </p:nvSpPr>
        <p:spPr>
          <a:xfrm>
            <a:off x="205740" y="1658758"/>
            <a:ext cx="5102344" cy="11508602"/>
          </a:xfrm>
          <a:prstGeom prst="rect">
            <a:avLst/>
          </a:prstGeom>
          <a:solidFill>
            <a:schemeClr val="accent3"/>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6000" dirty="0"/>
              <a:t>MOINS UTILE</a:t>
            </a:r>
          </a:p>
          <a:p>
            <a:pPr marL="0" indent="0">
              <a:buNone/>
            </a:pPr>
            <a:endParaRPr lang="en-US" sz="6000" dirty="0"/>
          </a:p>
          <a:p>
            <a:r>
              <a:rPr lang="fr-FR" sz="4400" dirty="0"/>
              <a:t>Utiliser des informations ou un jargon trop médical/technique</a:t>
            </a:r>
          </a:p>
          <a:p>
            <a:r>
              <a:rPr lang="fr-FR" sz="4400" dirty="0"/>
              <a:t>Décrire le mécanisme d'action</a:t>
            </a:r>
          </a:p>
          <a:p>
            <a:r>
              <a:rPr lang="fr-FR" sz="4400" dirty="0"/>
              <a:t>Durée d'action</a:t>
            </a:r>
          </a:p>
          <a:p>
            <a:r>
              <a:rPr lang="fr-FR" sz="4400" dirty="0"/>
              <a:t>Donner les mêmes informations à tous les clients</a:t>
            </a:r>
            <a:endParaRPr lang="en-US" sz="4400" dirty="0"/>
          </a:p>
        </p:txBody>
      </p:sp>
      <p:sp>
        <p:nvSpPr>
          <p:cNvPr id="5" name="Content Placeholder 3">
            <a:extLst>
              <a:ext uri="{FF2B5EF4-FFF2-40B4-BE49-F238E27FC236}">
                <a16:creationId xmlns:a16="http://schemas.microsoft.com/office/drawing/2014/main" id="{BFEC2303-2028-45A2-8A91-ECC46A62CB7D}"/>
              </a:ext>
            </a:extLst>
          </p:cNvPr>
          <p:cNvSpPr txBox="1">
            <a:spLocks/>
          </p:cNvSpPr>
          <p:nvPr/>
        </p:nvSpPr>
        <p:spPr>
          <a:xfrm>
            <a:off x="10848752" y="1590178"/>
            <a:ext cx="4904508" cy="11508601"/>
          </a:xfrm>
          <a:prstGeom prst="rect">
            <a:avLst/>
          </a:prstGeom>
          <a:solidFill>
            <a:srgbClr val="00B05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6000" dirty="0"/>
              <a:t>UTILE</a:t>
            </a:r>
          </a:p>
          <a:p>
            <a:r>
              <a:rPr lang="fr-FR" sz="4400" dirty="0"/>
              <a:t>Décrire les avantages de la méthode et son impact sur sa vie</a:t>
            </a:r>
          </a:p>
          <a:p>
            <a:r>
              <a:rPr lang="fr-FR" sz="4400" dirty="0"/>
              <a:t>Décrire comment utiliser la méthode</a:t>
            </a:r>
          </a:p>
          <a:p>
            <a:r>
              <a:rPr lang="fr-FR" sz="4400" dirty="0"/>
              <a:t>L'aider à comprendre quand elle doit agir</a:t>
            </a:r>
          </a:p>
          <a:p>
            <a:r>
              <a:rPr lang="fr-FR" sz="4400" dirty="0"/>
              <a:t>Lui proposer des informations en rapport avec ses besoins</a:t>
            </a:r>
            <a:endParaRPr lang="en-US" sz="4400" dirty="0"/>
          </a:p>
        </p:txBody>
      </p:sp>
      <p:sp>
        <p:nvSpPr>
          <p:cNvPr id="6" name="TextBox 5">
            <a:extLst>
              <a:ext uri="{FF2B5EF4-FFF2-40B4-BE49-F238E27FC236}">
                <a16:creationId xmlns:a16="http://schemas.microsoft.com/office/drawing/2014/main" id="{D7A8D3A6-DA22-4C7B-BAE6-7377B98913B8}"/>
              </a:ext>
            </a:extLst>
          </p:cNvPr>
          <p:cNvSpPr txBox="1"/>
          <p:nvPr/>
        </p:nvSpPr>
        <p:spPr>
          <a:xfrm>
            <a:off x="5330944" y="1642040"/>
            <a:ext cx="5367536" cy="11603176"/>
          </a:xfrm>
          <a:prstGeom prst="rect">
            <a:avLst/>
          </a:prstGeom>
          <a:noFill/>
          <a:ln>
            <a:solidFill>
              <a:schemeClr val="accent3"/>
            </a:solidFill>
          </a:ln>
        </p:spPr>
        <p:txBody>
          <a:bodyPr wrap="square" rtlCol="0">
            <a:spAutoFit/>
          </a:bodyPr>
          <a:lstStyle/>
          <a:p>
            <a:r>
              <a:rPr lang="fr-FR" sz="4400" dirty="0"/>
              <a:t>Le stérilet hormonal est efficace à plus de 99 % et son utilisation est approuvée pour une durée maximale de 6 ans. Il libère l'hormone progestative qui amincit la paroi de l'utérus et épaissit la glaire cervicale. Il entraîne des modifications des saignements et certains effets secondaires.</a:t>
            </a:r>
          </a:p>
        </p:txBody>
      </p:sp>
      <p:sp>
        <p:nvSpPr>
          <p:cNvPr id="7" name="TextBox 6">
            <a:extLst>
              <a:ext uri="{FF2B5EF4-FFF2-40B4-BE49-F238E27FC236}">
                <a16:creationId xmlns:a16="http://schemas.microsoft.com/office/drawing/2014/main" id="{8BB4A3C3-6406-4E1F-899E-8467F24C17CC}"/>
              </a:ext>
            </a:extLst>
          </p:cNvPr>
          <p:cNvSpPr txBox="1"/>
          <p:nvPr/>
        </p:nvSpPr>
        <p:spPr>
          <a:xfrm>
            <a:off x="15755104" y="1590179"/>
            <a:ext cx="7722116" cy="11603176"/>
          </a:xfrm>
          <a:prstGeom prst="rect">
            <a:avLst/>
          </a:prstGeom>
          <a:noFill/>
          <a:ln>
            <a:solidFill>
              <a:schemeClr val="accent6"/>
            </a:solidFill>
          </a:ln>
        </p:spPr>
        <p:txBody>
          <a:bodyPr wrap="square" rtlCol="0">
            <a:spAutoFit/>
          </a:bodyPr>
          <a:lstStyle/>
          <a:p>
            <a:r>
              <a:rPr lang="fr-FR" sz="4400" dirty="0"/>
              <a:t>Avec le stérilet hormonal, vous pouvez avoir l'esprit tranquille parce qu'il est extrêmement efficace pour prévenir la grossesse. D'</a:t>
            </a:r>
            <a:r>
              <a:rPr lang="fr-FR" sz="4400" b="1" dirty="0"/>
              <a:t>après ce que vous m'avez dit</a:t>
            </a:r>
            <a:r>
              <a:rPr lang="fr-FR" sz="4400" dirty="0"/>
              <a:t>, je pense que vous aimeriez le stérilet hormonal parce qu'il n'y a rien que vous puissiez oublier, une fois qu'il est placé, il n'y a pas d'action quotidienne à faire. De plus, il peut durer les deux années </a:t>
            </a:r>
            <a:r>
              <a:rPr lang="fr-FR" sz="4400" b="1" dirty="0"/>
              <a:t>pendant lesquelles vous essayez d'attendre d'avoir un bébé</a:t>
            </a:r>
            <a:r>
              <a:rPr lang="fr-FR" sz="4400" dirty="0"/>
              <a:t>. Il peut également rendre vos règles plus légères et plus faciles à gérer.</a:t>
            </a:r>
          </a:p>
        </p:txBody>
      </p:sp>
    </p:spTree>
    <p:extLst>
      <p:ext uri="{BB962C8B-B14F-4D97-AF65-F5344CB8AC3E}">
        <p14:creationId xmlns:p14="http://schemas.microsoft.com/office/powerpoint/2010/main" val="3928175161"/>
      </p:ext>
    </p:extLst>
  </p:cSld>
  <p:clrMapOvr>
    <a:masterClrMapping/>
  </p:clrMapOvr>
  <mc:AlternateContent xmlns:mc="http://schemas.openxmlformats.org/markup-compatibility/2006" xmlns:p14="http://schemas.microsoft.com/office/powerpoint/2010/main">
    <mc:Choice Requires="p14">
      <p:transition spd="slow" p14:dur="2000" advTm="171650"/>
    </mc:Choice>
    <mc:Fallback xmlns="">
      <p:transition spd="slow" advTm="17165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423909" y="641128"/>
            <a:ext cx="18665182" cy="2308324"/>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QU’EST-CE QUI REND LES </a:t>
            </a:r>
            <a:r>
              <a:rPr lang="fr-FR" sz="7200" b="1" dirty="0">
                <a:solidFill>
                  <a:schemeClr val="accent4"/>
                </a:solidFill>
                <a:latin typeface="Poppins" pitchFamily="2" charset="77"/>
                <a:cs typeface="Poppins" pitchFamily="2" charset="77"/>
              </a:rPr>
              <a:t>CLIENTES SATISFAITES</a:t>
            </a:r>
            <a:r>
              <a:rPr lang="fr-FR" sz="7200" b="1" dirty="0">
                <a:solidFill>
                  <a:srgbClr val="211F1B"/>
                </a:solidFill>
                <a:latin typeface="Poppins" pitchFamily="2" charset="77"/>
                <a:cs typeface="Poppins" pitchFamily="2" charset="77"/>
              </a:rPr>
              <a:t> DE LEUR CHOIX?</a:t>
            </a:r>
            <a:endParaRPr lang="en-US" sz="6600" b="1" dirty="0">
              <a:solidFill>
                <a:srgbClr val="16AD6A"/>
              </a:solidFill>
              <a:latin typeface="Poppins" pitchFamily="2" charset="77"/>
              <a:cs typeface="Poppins" pitchFamily="2" charset="77"/>
            </a:endParaRPr>
          </a:p>
        </p:txBody>
      </p:sp>
      <p:sp>
        <p:nvSpPr>
          <p:cNvPr id="18" name="CaixaDeTexto 17">
            <a:extLst>
              <a:ext uri="{FF2B5EF4-FFF2-40B4-BE49-F238E27FC236}">
                <a16:creationId xmlns:a16="http://schemas.microsoft.com/office/drawing/2014/main" id="{03DE7D82-58B3-4E93-635F-FAA9ED82B24D}"/>
              </a:ext>
            </a:extLst>
          </p:cNvPr>
          <p:cNvSpPr txBox="1"/>
          <p:nvPr/>
        </p:nvSpPr>
        <p:spPr>
          <a:xfrm>
            <a:off x="3112451" y="11061481"/>
            <a:ext cx="18338067" cy="2123658"/>
          </a:xfrm>
          <a:prstGeom prst="rect">
            <a:avLst/>
          </a:prstGeom>
          <a:noFill/>
        </p:spPr>
        <p:txBody>
          <a:bodyPr wrap="square">
            <a:spAutoFit/>
          </a:bodyPr>
          <a:lstStyle/>
          <a:p>
            <a:pPr algn="just"/>
            <a:r>
              <a:rPr lang="fr-FR" sz="4400" dirty="0">
                <a:latin typeface="Roboto" panose="02000000000000000000" pitchFamily="2" charset="0"/>
                <a:ea typeface="Roboto" panose="02000000000000000000" pitchFamily="2" charset="0"/>
              </a:rPr>
              <a:t>Les clientes qui ont déclaré une </a:t>
            </a:r>
            <a:r>
              <a:rPr lang="fr-FR" sz="4400" b="1" dirty="0">
                <a:latin typeface="Roboto" panose="02000000000000000000" pitchFamily="2" charset="0"/>
                <a:ea typeface="Roboto" panose="02000000000000000000" pitchFamily="2" charset="0"/>
              </a:rPr>
              <a:t>meilleure qualité de relation interpersonnelle</a:t>
            </a:r>
            <a:r>
              <a:rPr lang="fr-FR" sz="4400" dirty="0">
                <a:latin typeface="Roboto" panose="02000000000000000000" pitchFamily="2" charset="0"/>
                <a:ea typeface="Roboto" panose="02000000000000000000" pitchFamily="2" charset="0"/>
              </a:rPr>
              <a:t> avec le/la prestataire étaient </a:t>
            </a:r>
            <a:r>
              <a:rPr lang="fr-FR" sz="4400" b="1" dirty="0">
                <a:solidFill>
                  <a:schemeClr val="accent4"/>
                </a:solidFill>
                <a:latin typeface="Roboto" panose="02000000000000000000" pitchFamily="2" charset="0"/>
                <a:ea typeface="Roboto" panose="02000000000000000000" pitchFamily="2" charset="0"/>
              </a:rPr>
              <a:t>1,8 fois </a:t>
            </a:r>
            <a:r>
              <a:rPr lang="fr-FR" sz="4400" dirty="0">
                <a:latin typeface="Roboto" panose="02000000000000000000" pitchFamily="2" charset="0"/>
                <a:ea typeface="Roboto" panose="02000000000000000000" pitchFamily="2" charset="0"/>
              </a:rPr>
              <a:t>plus susceptibles d’utiliser leur méthode 6 mois plus tard</a:t>
            </a:r>
          </a:p>
        </p:txBody>
      </p:sp>
      <p:pic>
        <p:nvPicPr>
          <p:cNvPr id="14" name="Imagem 13" descr="Uma imagem com Cara humana, arte, mulher, desenho&#10;&#10;Descrição gerada automaticamente">
            <a:extLst>
              <a:ext uri="{FF2B5EF4-FFF2-40B4-BE49-F238E27FC236}">
                <a16:creationId xmlns:a16="http://schemas.microsoft.com/office/drawing/2014/main" id="{2E9FB356-0665-2E8E-8F64-910B96926644}"/>
              </a:ext>
            </a:extLst>
          </p:cNvPr>
          <p:cNvPicPr>
            <a:picLocks noChangeAspect="1"/>
          </p:cNvPicPr>
          <p:nvPr/>
        </p:nvPicPr>
        <p:blipFill rotWithShape="1">
          <a:blip r:embed="rId4">
            <a:extLst>
              <a:ext uri="{28A0092B-C50C-407E-A947-70E740481C1C}">
                <a14:useLocalDpi xmlns:a14="http://schemas.microsoft.com/office/drawing/2010/main" val="0"/>
              </a:ext>
            </a:extLst>
          </a:blip>
          <a:srcRect l="28707" t="6701" r="23327" b="7444"/>
          <a:stretch/>
        </p:blipFill>
        <p:spPr>
          <a:xfrm>
            <a:off x="8359054" y="3100259"/>
            <a:ext cx="7665889" cy="7718081"/>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72766DDE-FB76-F91D-1A78-35DFDB9ADB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1057890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18" name="CaixaDeTexto 17">
            <a:extLst>
              <a:ext uri="{FF2B5EF4-FFF2-40B4-BE49-F238E27FC236}">
                <a16:creationId xmlns:a16="http://schemas.microsoft.com/office/drawing/2014/main" id="{03DE7D82-58B3-4E93-635F-FAA9ED82B24D}"/>
              </a:ext>
            </a:extLst>
          </p:cNvPr>
          <p:cNvSpPr txBox="1"/>
          <p:nvPr/>
        </p:nvSpPr>
        <p:spPr>
          <a:xfrm>
            <a:off x="2933481" y="11002487"/>
            <a:ext cx="18665182" cy="2123658"/>
          </a:xfrm>
          <a:prstGeom prst="rect">
            <a:avLst/>
          </a:prstGeom>
          <a:noFill/>
        </p:spPr>
        <p:txBody>
          <a:bodyPr wrap="square">
            <a:spAutoFit/>
          </a:bodyPr>
          <a:lstStyle/>
          <a:p>
            <a:pPr algn="just"/>
            <a:r>
              <a:rPr lang="fr-FR" sz="4400" dirty="0">
                <a:latin typeface="Roboto" panose="02000000000000000000" pitchFamily="2" charset="0"/>
                <a:ea typeface="Roboto" panose="02000000000000000000" pitchFamily="2" charset="0"/>
              </a:rPr>
              <a:t>Lors de séances où le/la prestataire « </a:t>
            </a:r>
            <a:r>
              <a:rPr lang="fr-FR" sz="4400" b="1" dirty="0">
                <a:latin typeface="Roboto" panose="02000000000000000000" pitchFamily="2" charset="0"/>
                <a:ea typeface="Roboto" panose="02000000000000000000" pitchFamily="2" charset="0"/>
              </a:rPr>
              <a:t>a investi au début </a:t>
            </a:r>
            <a:r>
              <a:rPr lang="fr-FR" sz="4400" dirty="0">
                <a:latin typeface="Roboto" panose="02000000000000000000" pitchFamily="2" charset="0"/>
                <a:ea typeface="Roboto" panose="02000000000000000000" pitchFamily="2" charset="0"/>
              </a:rPr>
              <a:t>» et «</a:t>
            </a:r>
            <a:r>
              <a:rPr lang="fr-FR" sz="4400" b="1" dirty="0">
                <a:latin typeface="Roboto" panose="02000000000000000000" pitchFamily="2" charset="0"/>
                <a:ea typeface="Roboto" panose="02000000000000000000" pitchFamily="2" charset="0"/>
              </a:rPr>
              <a:t>a obtenu le point de vue de la cliente</a:t>
            </a:r>
            <a:r>
              <a:rPr lang="fr-FR" sz="4400" dirty="0">
                <a:latin typeface="Roboto" panose="02000000000000000000" pitchFamily="2" charset="0"/>
                <a:ea typeface="Roboto" panose="02000000000000000000" pitchFamily="2" charset="0"/>
              </a:rPr>
              <a:t>», la cliente était </a:t>
            </a:r>
            <a:r>
              <a:rPr lang="fr-FR" sz="4400" b="1" dirty="0">
                <a:solidFill>
                  <a:schemeClr val="accent4"/>
                </a:solidFill>
                <a:latin typeface="Roboto" panose="02000000000000000000" pitchFamily="2" charset="0"/>
                <a:ea typeface="Roboto" panose="02000000000000000000" pitchFamily="2" charset="0"/>
              </a:rPr>
              <a:t>deux fois plus susceptible de continuer d’utiliser sa méthode choisie.</a:t>
            </a:r>
            <a:endParaRPr lang="en-US" sz="4400" dirty="0">
              <a:latin typeface="Roboto" panose="02000000000000000000" pitchFamily="2" charset="0"/>
              <a:ea typeface="Roboto" panose="02000000000000000000" pitchFamily="2" charset="0"/>
            </a:endParaRPr>
          </a:p>
        </p:txBody>
      </p:sp>
      <p:pic>
        <p:nvPicPr>
          <p:cNvPr id="6" name="Imagem 5" descr="Uma imagem com Cara humana, arte, desenho, pessoa&#10;&#10;Descrição gerada automaticamente">
            <a:extLst>
              <a:ext uri="{FF2B5EF4-FFF2-40B4-BE49-F238E27FC236}">
                <a16:creationId xmlns:a16="http://schemas.microsoft.com/office/drawing/2014/main" id="{FAC72257-9C48-06C6-0C82-F72A4CD042A5}"/>
              </a:ext>
            </a:extLst>
          </p:cNvPr>
          <p:cNvPicPr>
            <a:picLocks noChangeAspect="1"/>
          </p:cNvPicPr>
          <p:nvPr/>
        </p:nvPicPr>
        <p:blipFill rotWithShape="1">
          <a:blip r:embed="rId4">
            <a:extLst>
              <a:ext uri="{28A0092B-C50C-407E-A947-70E740481C1C}">
                <a14:useLocalDpi xmlns:a14="http://schemas.microsoft.com/office/drawing/2010/main" val="0"/>
              </a:ext>
            </a:extLst>
          </a:blip>
          <a:srcRect l="27753" t="5994" r="24511" b="6910"/>
          <a:stretch/>
        </p:blipFill>
        <p:spPr>
          <a:xfrm>
            <a:off x="8386916" y="2952766"/>
            <a:ext cx="7610168" cy="7810468"/>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828D338D-2FF2-9E30-8E16-DA0A1C1A07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4" name="TextBox 1">
            <a:extLst>
              <a:ext uri="{FF2B5EF4-FFF2-40B4-BE49-F238E27FC236}">
                <a16:creationId xmlns:a16="http://schemas.microsoft.com/office/drawing/2014/main" id="{34CC6812-804B-E8A4-91BF-F38507AA6D47}"/>
              </a:ext>
            </a:extLst>
          </p:cNvPr>
          <p:cNvSpPr txBox="1"/>
          <p:nvPr/>
        </p:nvSpPr>
        <p:spPr>
          <a:xfrm>
            <a:off x="1423909" y="595408"/>
            <a:ext cx="18665182" cy="2308324"/>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QU’EST-CE QUI REND LES </a:t>
            </a:r>
            <a:r>
              <a:rPr lang="fr-FR" sz="7200" b="1" dirty="0">
                <a:solidFill>
                  <a:schemeClr val="accent4"/>
                </a:solidFill>
                <a:latin typeface="Poppins" pitchFamily="2" charset="77"/>
                <a:cs typeface="Poppins" pitchFamily="2" charset="77"/>
              </a:rPr>
              <a:t>CLIENTES SATISFAITES</a:t>
            </a:r>
            <a:r>
              <a:rPr lang="fr-FR" sz="7200" b="1" dirty="0">
                <a:solidFill>
                  <a:srgbClr val="211F1B"/>
                </a:solidFill>
                <a:latin typeface="Poppins" pitchFamily="2" charset="77"/>
                <a:cs typeface="Poppins" pitchFamily="2" charset="77"/>
              </a:rPr>
              <a:t> DE LEUR CHOIX?</a:t>
            </a:r>
            <a:endParaRPr lang="en-US" sz="6600" b="1" dirty="0">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39836357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18" name="CaixaDeTexto 17">
            <a:extLst>
              <a:ext uri="{FF2B5EF4-FFF2-40B4-BE49-F238E27FC236}">
                <a16:creationId xmlns:a16="http://schemas.microsoft.com/office/drawing/2014/main" id="{03DE7D82-58B3-4E93-635F-FAA9ED82B24D}"/>
              </a:ext>
            </a:extLst>
          </p:cNvPr>
          <p:cNvSpPr txBox="1"/>
          <p:nvPr/>
        </p:nvSpPr>
        <p:spPr>
          <a:xfrm>
            <a:off x="2859409" y="11026850"/>
            <a:ext cx="18665182" cy="1446550"/>
          </a:xfrm>
          <a:prstGeom prst="rect">
            <a:avLst/>
          </a:prstGeom>
          <a:noFill/>
        </p:spPr>
        <p:txBody>
          <a:bodyPr wrap="square">
            <a:spAutoFit/>
          </a:bodyPr>
          <a:lstStyle/>
          <a:p>
            <a:r>
              <a:rPr lang="fr-FR" sz="4400" dirty="0">
                <a:latin typeface="Roboto" panose="02000000000000000000" pitchFamily="2" charset="0"/>
                <a:ea typeface="Roboto" panose="02000000000000000000" pitchFamily="2" charset="0"/>
                <a:cs typeface="Roboto" panose="02000000000000000000" pitchFamily="2" charset="0"/>
              </a:rPr>
              <a:t>En </a:t>
            </a:r>
            <a:r>
              <a:rPr lang="fr-FR" sz="4400" b="1" dirty="0">
                <a:solidFill>
                  <a:schemeClr val="accent4"/>
                </a:solidFill>
                <a:latin typeface="Roboto" panose="02000000000000000000" pitchFamily="2" charset="0"/>
                <a:ea typeface="Roboto" panose="02000000000000000000" pitchFamily="2" charset="0"/>
                <a:cs typeface="Roboto" panose="02000000000000000000" pitchFamily="2" charset="0"/>
              </a:rPr>
              <a:t>investissant du temps au départ</a:t>
            </a:r>
            <a:r>
              <a:rPr lang="fr-FR" sz="4400" dirty="0">
                <a:latin typeface="Roboto" panose="02000000000000000000" pitchFamily="2" charset="0"/>
                <a:ea typeface="Roboto" panose="02000000000000000000" pitchFamily="2" charset="0"/>
                <a:cs typeface="Roboto" panose="02000000000000000000" pitchFamily="2" charset="0"/>
              </a:rPr>
              <a:t>, on obtient une meilleure adhésion à la planification familiale lorsque le besoin s'en fait sentir au fil du temps.</a:t>
            </a:r>
          </a:p>
        </p:txBody>
      </p:sp>
      <p:pic>
        <p:nvPicPr>
          <p:cNvPr id="8" name="Imagem 7" descr="Uma imagem com Cara humana, arte, pessoa, captura de ecrã&#10;&#10;Descrição gerada automaticamente">
            <a:extLst>
              <a:ext uri="{FF2B5EF4-FFF2-40B4-BE49-F238E27FC236}">
                <a16:creationId xmlns:a16="http://schemas.microsoft.com/office/drawing/2014/main" id="{5AF36557-4506-9F58-2323-6320DCB2DFD4}"/>
              </a:ext>
            </a:extLst>
          </p:cNvPr>
          <p:cNvPicPr>
            <a:picLocks noChangeAspect="1"/>
          </p:cNvPicPr>
          <p:nvPr/>
        </p:nvPicPr>
        <p:blipFill rotWithShape="1">
          <a:blip r:embed="rId4">
            <a:extLst>
              <a:ext uri="{28A0092B-C50C-407E-A947-70E740481C1C}">
                <a14:useLocalDpi xmlns:a14="http://schemas.microsoft.com/office/drawing/2010/main" val="0"/>
              </a:ext>
            </a:extLst>
          </a:blip>
          <a:srcRect l="27685" t="8561" r="24728" b="9469"/>
          <a:stretch/>
        </p:blipFill>
        <p:spPr>
          <a:xfrm>
            <a:off x="8285321" y="3155118"/>
            <a:ext cx="7816645" cy="7573732"/>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C2599B88-BB99-1417-9DAB-B250DF759B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4" name="TextBox 1">
            <a:extLst>
              <a:ext uri="{FF2B5EF4-FFF2-40B4-BE49-F238E27FC236}">
                <a16:creationId xmlns:a16="http://schemas.microsoft.com/office/drawing/2014/main" id="{42D67094-C048-4132-A32F-5B354C706152}"/>
              </a:ext>
            </a:extLst>
          </p:cNvPr>
          <p:cNvSpPr txBox="1"/>
          <p:nvPr/>
        </p:nvSpPr>
        <p:spPr>
          <a:xfrm>
            <a:off x="960120" y="663988"/>
            <a:ext cx="20642580" cy="2308324"/>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QU’EST-CE QUI REND LES </a:t>
            </a:r>
            <a:r>
              <a:rPr lang="fr-FR" sz="7200" b="1" dirty="0">
                <a:solidFill>
                  <a:schemeClr val="accent4"/>
                </a:solidFill>
                <a:latin typeface="Poppins" pitchFamily="2" charset="77"/>
                <a:cs typeface="Poppins" pitchFamily="2" charset="77"/>
              </a:rPr>
              <a:t>CLIENTES SATISFAITES</a:t>
            </a:r>
            <a:r>
              <a:rPr lang="fr-FR" sz="7200" b="1" dirty="0">
                <a:solidFill>
                  <a:srgbClr val="211F1B"/>
                </a:solidFill>
                <a:latin typeface="Poppins" pitchFamily="2" charset="77"/>
                <a:cs typeface="Poppins" pitchFamily="2" charset="77"/>
              </a:rPr>
              <a:t> DE LEUR CHOIX?</a:t>
            </a:r>
            <a:endParaRPr lang="en-US" sz="6600" b="1" dirty="0">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20835277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18" name="CaixaDeTexto 17">
            <a:extLst>
              <a:ext uri="{FF2B5EF4-FFF2-40B4-BE49-F238E27FC236}">
                <a16:creationId xmlns:a16="http://schemas.microsoft.com/office/drawing/2014/main" id="{03DE7D82-58B3-4E93-635F-FAA9ED82B24D}"/>
              </a:ext>
            </a:extLst>
          </p:cNvPr>
          <p:cNvSpPr txBox="1"/>
          <p:nvPr/>
        </p:nvSpPr>
        <p:spPr>
          <a:xfrm>
            <a:off x="2859409" y="10688296"/>
            <a:ext cx="18665182" cy="2123658"/>
          </a:xfrm>
          <a:prstGeom prst="rect">
            <a:avLst/>
          </a:prstGeom>
          <a:noFill/>
        </p:spPr>
        <p:txBody>
          <a:bodyPr wrap="square" lIns="91440" tIns="45720" rIns="91440" bIns="45720" anchor="t">
            <a:spAutoFit/>
          </a:bodyPr>
          <a:lstStyle/>
          <a:p>
            <a:pPr marL="571500" indent="-571500" algn="just">
              <a:buFont typeface="Arial" panose="020B0604020202020204" pitchFamily="34" charset="0"/>
              <a:buChar char="•"/>
            </a:pPr>
            <a:r>
              <a:rPr lang="fr-FR" sz="4400" b="1" dirty="0">
                <a:latin typeface="Roboto"/>
                <a:ea typeface="Roboto"/>
                <a:cs typeface="Roboto"/>
              </a:rPr>
              <a:t>Il est important </a:t>
            </a:r>
            <a:r>
              <a:rPr lang="fr-FR" sz="4400" b="1" dirty="0">
                <a:solidFill>
                  <a:srgbClr val="16AD6A"/>
                </a:solidFill>
                <a:latin typeface="Roboto"/>
                <a:ea typeface="Roboto"/>
                <a:cs typeface="Roboto"/>
              </a:rPr>
              <a:t>d'accueillir chaleureusement la cliente , </a:t>
            </a:r>
            <a:r>
              <a:rPr lang="fr-FR" sz="4400" b="1" dirty="0">
                <a:latin typeface="Roboto"/>
                <a:ea typeface="Roboto"/>
                <a:cs typeface="Roboto"/>
              </a:rPr>
              <a:t>de lui poser des questions clés </a:t>
            </a:r>
            <a:r>
              <a:rPr lang="fr-FR" sz="4400" dirty="0">
                <a:latin typeface="Roboto"/>
                <a:ea typeface="Roboto"/>
                <a:cs typeface="Roboto"/>
              </a:rPr>
              <a:t>au début de l'entretien, de lui demander des informations à son sujet et de se </a:t>
            </a:r>
            <a:r>
              <a:rPr lang="fr-FR" sz="4400" b="1" dirty="0">
                <a:solidFill>
                  <a:schemeClr val="accent4"/>
                </a:solidFill>
                <a:latin typeface="Roboto"/>
                <a:ea typeface="Roboto"/>
                <a:cs typeface="Roboto"/>
              </a:rPr>
              <a:t>souvenir de ces informations</a:t>
            </a:r>
            <a:r>
              <a:rPr lang="en-US" sz="4400" b="1" dirty="0">
                <a:solidFill>
                  <a:schemeClr val="accent4"/>
                </a:solidFill>
                <a:latin typeface="Roboto"/>
                <a:ea typeface="Roboto"/>
                <a:cs typeface="Roboto"/>
              </a:rPr>
              <a:t>.</a:t>
            </a:r>
            <a:r>
              <a:rPr lang="en-US" sz="4400" dirty="0">
                <a:latin typeface="Roboto"/>
                <a:ea typeface="Roboto"/>
                <a:cs typeface="Roboto"/>
              </a:rPr>
              <a:t> </a:t>
            </a:r>
          </a:p>
        </p:txBody>
      </p:sp>
      <p:pic>
        <p:nvPicPr>
          <p:cNvPr id="6" name="Imagem 5" descr="Uma imagem com Cara humana, arte, captura de ecrã, desenho&#10;&#10;Descrição gerada automaticamente">
            <a:extLst>
              <a:ext uri="{FF2B5EF4-FFF2-40B4-BE49-F238E27FC236}">
                <a16:creationId xmlns:a16="http://schemas.microsoft.com/office/drawing/2014/main" id="{FDDAC217-A6DC-A6CB-9C68-763B193E7C48}"/>
              </a:ext>
            </a:extLst>
          </p:cNvPr>
          <p:cNvPicPr>
            <a:picLocks noChangeAspect="1"/>
          </p:cNvPicPr>
          <p:nvPr/>
        </p:nvPicPr>
        <p:blipFill rotWithShape="1">
          <a:blip r:embed="rId4">
            <a:extLst>
              <a:ext uri="{28A0092B-C50C-407E-A947-70E740481C1C}">
                <a14:useLocalDpi xmlns:a14="http://schemas.microsoft.com/office/drawing/2010/main" val="0"/>
              </a:ext>
            </a:extLst>
          </a:blip>
          <a:srcRect l="28008" t="7701" r="24405"/>
          <a:stretch/>
        </p:blipFill>
        <p:spPr>
          <a:xfrm>
            <a:off x="8531127" y="2862093"/>
            <a:ext cx="7325033" cy="7991814"/>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1DBF977D-D26A-B587-27E8-3EDEA53547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4" name="TextBox 1">
            <a:extLst>
              <a:ext uri="{FF2B5EF4-FFF2-40B4-BE49-F238E27FC236}">
                <a16:creationId xmlns:a16="http://schemas.microsoft.com/office/drawing/2014/main" id="{BCC44FF1-68FB-65D6-42D6-6DAAB6AC7126}"/>
              </a:ext>
            </a:extLst>
          </p:cNvPr>
          <p:cNvSpPr txBox="1"/>
          <p:nvPr/>
        </p:nvSpPr>
        <p:spPr>
          <a:xfrm>
            <a:off x="960120" y="663988"/>
            <a:ext cx="20642580" cy="2308324"/>
          </a:xfrm>
          <a:prstGeom prst="rect">
            <a:avLst/>
          </a:prstGeom>
          <a:noFill/>
        </p:spPr>
        <p:txBody>
          <a:bodyPr wrap="square" rtlCol="0">
            <a:spAutoFit/>
          </a:bodyPr>
          <a:lstStyle/>
          <a:p>
            <a:r>
              <a:rPr lang="fr-FR" sz="7200" b="1" dirty="0">
                <a:solidFill>
                  <a:srgbClr val="211F1B"/>
                </a:solidFill>
                <a:latin typeface="Poppins" pitchFamily="2" charset="77"/>
                <a:cs typeface="Poppins" pitchFamily="2" charset="77"/>
              </a:rPr>
              <a:t>QU’EST-CE QUI REND LES </a:t>
            </a:r>
            <a:r>
              <a:rPr lang="fr-FR" sz="7200" b="1" dirty="0">
                <a:solidFill>
                  <a:schemeClr val="accent4"/>
                </a:solidFill>
                <a:latin typeface="Poppins" pitchFamily="2" charset="77"/>
                <a:cs typeface="Poppins" pitchFamily="2" charset="77"/>
              </a:rPr>
              <a:t>CLIENTES SATISFAITES</a:t>
            </a:r>
            <a:r>
              <a:rPr lang="fr-FR" sz="7200" b="1" dirty="0">
                <a:solidFill>
                  <a:srgbClr val="211F1B"/>
                </a:solidFill>
                <a:latin typeface="Poppins" pitchFamily="2" charset="77"/>
                <a:cs typeface="Poppins" pitchFamily="2" charset="77"/>
              </a:rPr>
              <a:t> DE LEUR CHOIX?</a:t>
            </a:r>
            <a:endParaRPr lang="en-US" sz="6600" b="1" dirty="0">
              <a:solidFill>
                <a:srgbClr val="16AD6A"/>
              </a:solidFill>
              <a:latin typeface="Poppins" pitchFamily="2" charset="77"/>
              <a:cs typeface="Poppins" pitchFamily="2" charset="77"/>
            </a:endParaRPr>
          </a:p>
        </p:txBody>
      </p:sp>
    </p:spTree>
    <p:extLst>
      <p:ext uri="{BB962C8B-B14F-4D97-AF65-F5344CB8AC3E}">
        <p14:creationId xmlns:p14="http://schemas.microsoft.com/office/powerpoint/2010/main" val="3100416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t="15070" b="52818"/>
          <a:stretch/>
        </p:blipFill>
        <p:spPr>
          <a:xfrm>
            <a:off x="0" y="-90325"/>
            <a:ext cx="24384000" cy="5242559"/>
          </a:xfrm>
          <a:solidFill>
            <a:schemeClr val="bg1">
              <a:lumMod val="75000"/>
            </a:schemeClr>
          </a:solidFill>
        </p:spPr>
      </p:pic>
      <p:sp>
        <p:nvSpPr>
          <p:cNvPr id="11" name="Rectangle 10">
            <a:extLst>
              <a:ext uri="{FF2B5EF4-FFF2-40B4-BE49-F238E27FC236}">
                <a16:creationId xmlns:a16="http://schemas.microsoft.com/office/drawing/2014/main" id="{05ADF322-8D04-4143-BFF5-E057F829ECE6}"/>
              </a:ext>
            </a:extLst>
          </p:cNvPr>
          <p:cNvSpPr/>
          <p:nvPr/>
        </p:nvSpPr>
        <p:spPr>
          <a:xfrm>
            <a:off x="0" y="-98629"/>
            <a:ext cx="5242560" cy="5242560"/>
          </a:xfrm>
          <a:custGeom>
            <a:avLst/>
            <a:gdLst>
              <a:gd name="connsiteX0" fmla="*/ 0 w 6827520"/>
              <a:gd name="connsiteY0" fmla="*/ 0 h 6827520"/>
              <a:gd name="connsiteX1" fmla="*/ 6827520 w 6827520"/>
              <a:gd name="connsiteY1" fmla="*/ 0 h 6827520"/>
              <a:gd name="connsiteX2" fmla="*/ 6827520 w 6827520"/>
              <a:gd name="connsiteY2" fmla="*/ 6827520 h 6827520"/>
              <a:gd name="connsiteX3" fmla="*/ 0 w 6827520"/>
              <a:gd name="connsiteY3" fmla="*/ 6827520 h 6827520"/>
              <a:gd name="connsiteX4" fmla="*/ 0 w 6827520"/>
              <a:gd name="connsiteY4" fmla="*/ 0 h 6827520"/>
              <a:gd name="connsiteX0" fmla="*/ 0 w 6827520"/>
              <a:gd name="connsiteY0" fmla="*/ 0 h 6827520"/>
              <a:gd name="connsiteX1" fmla="*/ 5913120 w 6827520"/>
              <a:gd name="connsiteY1" fmla="*/ 6004560 h 6827520"/>
              <a:gd name="connsiteX2" fmla="*/ 6827520 w 6827520"/>
              <a:gd name="connsiteY2" fmla="*/ 6827520 h 6827520"/>
              <a:gd name="connsiteX3" fmla="*/ 0 w 6827520"/>
              <a:gd name="connsiteY3" fmla="*/ 6827520 h 6827520"/>
              <a:gd name="connsiteX4" fmla="*/ 0 w 6827520"/>
              <a:gd name="connsiteY4" fmla="*/ 0 h 682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7520" h="6827520">
                <a:moveTo>
                  <a:pt x="0" y="0"/>
                </a:moveTo>
                <a:lnTo>
                  <a:pt x="5913120" y="6004560"/>
                </a:lnTo>
                <a:lnTo>
                  <a:pt x="6827520" y="6827520"/>
                </a:lnTo>
                <a:lnTo>
                  <a:pt x="0" y="6827520"/>
                </a:lnTo>
                <a:lnTo>
                  <a:pt x="0" y="0"/>
                </a:lnTo>
                <a:close/>
              </a:path>
            </a:pathLst>
          </a:cu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ndParaRPr>
          </a:p>
        </p:txBody>
      </p:sp>
      <p:sp>
        <p:nvSpPr>
          <p:cNvPr id="8" name="Rectangle 7">
            <a:extLst>
              <a:ext uri="{FF2B5EF4-FFF2-40B4-BE49-F238E27FC236}">
                <a16:creationId xmlns:a16="http://schemas.microsoft.com/office/drawing/2014/main" id="{601EBBCC-753A-FE47-B061-00EF11F5C06A}"/>
              </a:ext>
            </a:extLst>
          </p:cNvPr>
          <p:cNvSpPr/>
          <p:nvPr/>
        </p:nvSpPr>
        <p:spPr>
          <a:xfrm>
            <a:off x="2621280" y="5794884"/>
            <a:ext cx="14473608" cy="827150"/>
          </a:xfrm>
          <a:prstGeom prst="rect">
            <a:avLst/>
          </a:prstGeom>
        </p:spPr>
        <p:txBody>
          <a:bodyPr wrap="square">
            <a:spAutoFit/>
          </a:bodyPr>
          <a:lstStyle/>
          <a:p>
            <a:pPr>
              <a:lnSpc>
                <a:spcPts val="5400"/>
              </a:lnSpc>
            </a:pPr>
            <a:r>
              <a:rPr lang="en-US" sz="6000" b="1" dirty="0">
                <a:latin typeface="Poppins Light" pitchFamily="2" charset="77"/>
                <a:cs typeface="Poppins Light" pitchFamily="2" charset="77"/>
              </a:rPr>
              <a:t>CONCLUSION SUR LE MODULE 5</a:t>
            </a:r>
          </a:p>
        </p:txBody>
      </p:sp>
      <p:sp>
        <p:nvSpPr>
          <p:cNvPr id="10" name="Rectangle 9">
            <a:extLst>
              <a:ext uri="{FF2B5EF4-FFF2-40B4-BE49-F238E27FC236}">
                <a16:creationId xmlns:a16="http://schemas.microsoft.com/office/drawing/2014/main" id="{8D65A6AE-C1BB-2544-A514-FF58DD70FEA5}"/>
              </a:ext>
            </a:extLst>
          </p:cNvPr>
          <p:cNvSpPr/>
          <p:nvPr/>
        </p:nvSpPr>
        <p:spPr>
          <a:xfrm>
            <a:off x="2631573" y="7196652"/>
            <a:ext cx="19120853" cy="6001643"/>
          </a:xfrm>
          <a:prstGeom prst="rect">
            <a:avLst/>
          </a:prstGeom>
        </p:spPr>
        <p:txBody>
          <a:bodyPr wrap="square">
            <a:spAutoFit/>
          </a:bodyPr>
          <a:lstStyle/>
          <a:p>
            <a:pPr marL="571500" indent="-548640">
              <a:buBlip>
                <a:blip r:embed="rId4"/>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Le client préfère une décision partagée entre lui-même et son prestataire.</a:t>
            </a:r>
          </a:p>
          <a:p>
            <a:pPr marL="571500" indent="-548640">
              <a:buBlip>
                <a:blip r:embed="rId4"/>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Seule la cliente peut parler de ses préférences - vous devez lui demander !</a:t>
            </a:r>
          </a:p>
          <a:p>
            <a:pPr marL="571500" indent="-548640">
              <a:buBlip>
                <a:blip r:embed="rId4"/>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Évitez les informations trop techniques et cliniques.</a:t>
            </a:r>
          </a:p>
          <a:p>
            <a:pPr marL="571500" indent="-548640">
              <a:buBlip>
                <a:blip r:embed="rId4"/>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N'oubliez pas que votre style de communication, vos rapports avec la cliente et la relation entre la cliente et le prestataire sont des facteurs clés de la satisfaction</a:t>
            </a:r>
            <a:endPar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grpSp>
        <p:nvGrpSpPr>
          <p:cNvPr id="17" name="Group 16">
            <a:extLst>
              <a:ext uri="{FF2B5EF4-FFF2-40B4-BE49-F238E27FC236}">
                <a16:creationId xmlns:a16="http://schemas.microsoft.com/office/drawing/2014/main" id="{B26C968C-1FEC-F548-AA10-27720B402355}"/>
              </a:ext>
            </a:extLst>
          </p:cNvPr>
          <p:cNvGrpSpPr/>
          <p:nvPr/>
        </p:nvGrpSpPr>
        <p:grpSpPr>
          <a:xfrm rot="10800000" flipH="1">
            <a:off x="19824450" y="5118200"/>
            <a:ext cx="4559550" cy="4560911"/>
            <a:chOff x="18507854" y="1844603"/>
            <a:chExt cx="4559550" cy="4560911"/>
          </a:xfrm>
        </p:grpSpPr>
        <p:pic>
          <p:nvPicPr>
            <p:cNvPr id="18" name="Picture 17">
              <a:extLst>
                <a:ext uri="{FF2B5EF4-FFF2-40B4-BE49-F238E27FC236}">
                  <a16:creationId xmlns:a16="http://schemas.microsoft.com/office/drawing/2014/main" id="{C9777051-1408-5442-BA7D-677B49268871}"/>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19" name="Picture 18">
              <a:extLst>
                <a:ext uri="{FF2B5EF4-FFF2-40B4-BE49-F238E27FC236}">
                  <a16:creationId xmlns:a16="http://schemas.microsoft.com/office/drawing/2014/main" id="{22251C28-1302-D540-A5D7-3F1C88F7CF97}"/>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12B202C8-EC04-9140-8895-1FDEBEBBBFA8}"/>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4708023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0"/>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372626" y="11327245"/>
            <a:ext cx="10890738" cy="2308324"/>
          </a:xfrm>
          <a:prstGeom prst="rect">
            <a:avLst/>
          </a:prstGeom>
        </p:spPr>
        <p:txBody>
          <a:bodyPr wrap="square">
            <a:spAutoFit/>
          </a:bodyPr>
          <a:lstStyle/>
          <a:p>
            <a:pPr algn="ctr"/>
            <a:r>
              <a:rPr lang="en-US" sz="7200" b="1" dirty="0">
                <a:solidFill>
                  <a:schemeClr val="bg1"/>
                </a:solidFill>
                <a:latin typeface="Poppins" pitchFamily="2" charset="77"/>
                <a:ea typeface="Roboto Light" charset="0"/>
                <a:cs typeface="Poppins" pitchFamily="2" charset="77"/>
              </a:rPr>
              <a:t>Module 5:</a:t>
            </a:r>
          </a:p>
          <a:p>
            <a:pPr algn="ctr"/>
            <a:r>
              <a:rPr lang="en-US" sz="7200" b="1" dirty="0">
                <a:solidFill>
                  <a:schemeClr val="bg1"/>
                </a:solidFill>
                <a:latin typeface="Poppins" pitchFamily="2" charset="77"/>
                <a:ea typeface="Roboto Light" charset="0"/>
                <a:cs typeface="Poppins" pitchFamily="2" charset="77"/>
              </a:rPr>
              <a:t>QUESTIONS?</a:t>
            </a:r>
            <a:endParaRPr lang="ru-RU" sz="7200" b="1" dirty="0">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1936361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8BA0E-8E04-4887-B4A4-06D0A60FE1D3}"/>
              </a:ext>
            </a:extLst>
          </p:cNvPr>
          <p:cNvSpPr>
            <a:spLocks noGrp="1"/>
          </p:cNvSpPr>
          <p:nvPr>
            <p:ph type="title"/>
          </p:nvPr>
        </p:nvSpPr>
        <p:spPr>
          <a:xfrm>
            <a:off x="1663700" y="1961456"/>
            <a:ext cx="18305164" cy="1754326"/>
          </a:xfrm>
        </p:spPr>
        <p:txBody>
          <a:bodyPr/>
          <a:lstStyle/>
          <a:p>
            <a:r>
              <a:rPr lang="fr-FR" dirty="0"/>
              <a:t>QU’EST-CE QUI REND LES CLIENTES SATISFAITES DE LEUR CHOIX?</a:t>
            </a:r>
            <a:endParaRPr lang="en-US" dirty="0"/>
          </a:p>
        </p:txBody>
      </p:sp>
      <p:sp>
        <p:nvSpPr>
          <p:cNvPr id="3" name="Text Placeholder 2">
            <a:extLst>
              <a:ext uri="{FF2B5EF4-FFF2-40B4-BE49-F238E27FC236}">
                <a16:creationId xmlns:a16="http://schemas.microsoft.com/office/drawing/2014/main" id="{531C86AC-2233-4F7A-8508-AE2F7DDEACF4}"/>
              </a:ext>
            </a:extLst>
          </p:cNvPr>
          <p:cNvSpPr>
            <a:spLocks noGrp="1"/>
          </p:cNvSpPr>
          <p:nvPr>
            <p:ph type="body" idx="1"/>
          </p:nvPr>
        </p:nvSpPr>
        <p:spPr>
          <a:xfrm>
            <a:off x="1663700" y="4632775"/>
            <a:ext cx="20422600" cy="6130909"/>
          </a:xfrm>
        </p:spPr>
        <p:txBody>
          <a:bodyPr/>
          <a:lstStyle/>
          <a:p>
            <a:pPr marL="571500" indent="-571500">
              <a:lnSpc>
                <a:spcPct val="100000"/>
              </a:lnSpc>
              <a:buBlip>
                <a:blip r:embed="rId3"/>
              </a:buBlip>
            </a:pPr>
            <a:r>
              <a:rPr lang="fr-FR" sz="4800" dirty="0">
                <a:latin typeface="+mn-lt"/>
              </a:rPr>
              <a:t>Les clients qui font état d'une meilleure qualité des relations interpersonnelles avec leur prestataire sont plus susceptibles d'utiliser leur méthode six (6) mois plus tard.</a:t>
            </a:r>
          </a:p>
          <a:p>
            <a:pPr marL="571500" indent="-571500">
              <a:lnSpc>
                <a:spcPct val="100000"/>
              </a:lnSpc>
              <a:buBlip>
                <a:blip r:embed="rId3"/>
              </a:buBlip>
            </a:pPr>
            <a:endParaRPr lang="fr-FR" sz="4800" dirty="0"/>
          </a:p>
          <a:p>
            <a:pPr marL="571500" indent="-571500">
              <a:lnSpc>
                <a:spcPct val="100000"/>
              </a:lnSpc>
              <a:buBlip>
                <a:blip r:embed="rId3"/>
              </a:buBlip>
            </a:pPr>
            <a:r>
              <a:rPr lang="fr-FR" sz="4800" dirty="0">
                <a:latin typeface="+mn-lt"/>
              </a:rPr>
              <a:t>Dans les séances où le conseiller « s'est investi dès le début » et « a sollicité le point de vue de la cliente ", cette dernière était deux fois plus susceptible de poursuivre la méthode qu'elle avait choisie.</a:t>
            </a:r>
            <a:endParaRPr lang="en-US" sz="36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endParaRPr lang="en-US" dirty="0"/>
          </a:p>
        </p:txBody>
      </p:sp>
    </p:spTree>
    <p:extLst>
      <p:ext uri="{BB962C8B-B14F-4D97-AF65-F5344CB8AC3E}">
        <p14:creationId xmlns:p14="http://schemas.microsoft.com/office/powerpoint/2010/main" val="655528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89091"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423909" y="765593"/>
            <a:ext cx="18665182" cy="1200329"/>
          </a:xfrm>
          <a:prstGeom prst="rect">
            <a:avLst/>
          </a:prstGeom>
          <a:noFill/>
        </p:spPr>
        <p:txBody>
          <a:bodyPr wrap="square" rtlCol="0">
            <a:spAutoFit/>
          </a:bodyPr>
          <a:lstStyle/>
          <a:p>
            <a:r>
              <a:rPr lang="en-US" sz="7200" b="1" dirty="0">
                <a:solidFill>
                  <a:schemeClr val="accent4"/>
                </a:solidFill>
                <a:latin typeface="Poppins" pitchFamily="2" charset="77"/>
                <a:cs typeface="Poppins" pitchFamily="2" charset="77"/>
              </a:rPr>
              <a:t>MÉTHODES</a:t>
            </a:r>
            <a:r>
              <a:rPr lang="en-US" sz="7200" b="1" dirty="0">
                <a:solidFill>
                  <a:srgbClr val="211F1B"/>
                </a:solidFill>
                <a:latin typeface="Poppins" pitchFamily="2" charset="77"/>
                <a:cs typeface="Poppins" pitchFamily="2" charset="77"/>
              </a:rPr>
              <a:t> DE COMMUNICATION</a:t>
            </a:r>
            <a:endParaRPr lang="en-US" sz="7200" b="1" dirty="0">
              <a:solidFill>
                <a:srgbClr val="16AD6A"/>
              </a:solidFill>
              <a:latin typeface="Poppins" pitchFamily="2" charset="77"/>
              <a:cs typeface="Poppins" pitchFamily="2" charset="77"/>
            </a:endParaRPr>
          </a:p>
        </p:txBody>
      </p:sp>
      <p:grpSp>
        <p:nvGrpSpPr>
          <p:cNvPr id="10" name="Agrupar 9">
            <a:extLst>
              <a:ext uri="{FF2B5EF4-FFF2-40B4-BE49-F238E27FC236}">
                <a16:creationId xmlns:a16="http://schemas.microsoft.com/office/drawing/2014/main" id="{B661662D-F93C-A9CF-F365-019A4A76A427}"/>
              </a:ext>
            </a:extLst>
          </p:cNvPr>
          <p:cNvGrpSpPr/>
          <p:nvPr/>
        </p:nvGrpSpPr>
        <p:grpSpPr>
          <a:xfrm>
            <a:off x="1322384" y="2841674"/>
            <a:ext cx="10768091" cy="961177"/>
            <a:chOff x="1204438" y="10075035"/>
            <a:chExt cx="5453155" cy="1781685"/>
          </a:xfrm>
        </p:grpSpPr>
        <p:sp>
          <p:nvSpPr>
            <p:cNvPr id="8" name="Retângulo: Cantos Arredondados 7">
              <a:extLst>
                <a:ext uri="{FF2B5EF4-FFF2-40B4-BE49-F238E27FC236}">
                  <a16:creationId xmlns:a16="http://schemas.microsoft.com/office/drawing/2014/main" id="{454BBBBC-7772-EB72-D5BB-04750609C74B}"/>
                </a:ext>
              </a:extLst>
            </p:cNvPr>
            <p:cNvSpPr/>
            <p:nvPr/>
          </p:nvSpPr>
          <p:spPr>
            <a:xfrm>
              <a:off x="1465470" y="10075035"/>
              <a:ext cx="4727509" cy="1781685"/>
            </a:xfrm>
            <a:prstGeom prst="roundRect">
              <a:avLst/>
            </a:prstGeom>
            <a:solidFill>
              <a:srgbClr val="4EA4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9" name="CaixaDeTexto 8">
              <a:extLst>
                <a:ext uri="{FF2B5EF4-FFF2-40B4-BE49-F238E27FC236}">
                  <a16:creationId xmlns:a16="http://schemas.microsoft.com/office/drawing/2014/main" id="{346A9DB2-20DF-AC3F-52F6-96A622B84766}"/>
                </a:ext>
              </a:extLst>
            </p:cNvPr>
            <p:cNvSpPr txBox="1"/>
            <p:nvPr/>
          </p:nvSpPr>
          <p:spPr>
            <a:xfrm>
              <a:off x="1204438" y="10262944"/>
              <a:ext cx="5453155" cy="1446550"/>
            </a:xfrm>
            <a:prstGeom prst="rect">
              <a:avLst/>
            </a:prstGeom>
            <a:noFill/>
          </p:spPr>
          <p:txBody>
            <a:bodyPr wrap="square">
              <a:spAutoFit/>
            </a:bodyPr>
            <a:lstStyle/>
            <a:p>
              <a:pPr algn="ctr"/>
              <a:r>
                <a:rPr lang="en-US" sz="4400" b="1" dirty="0">
                  <a:solidFill>
                    <a:schemeClr val="bg1"/>
                  </a:solidFill>
                  <a:latin typeface="Roboto" panose="02000000000000000000" pitchFamily="2" charset="0"/>
                  <a:ea typeface="Roboto" panose="02000000000000000000" pitchFamily="2" charset="0"/>
                </a:rPr>
                <a:t>COMMUNICATION VERBALE</a:t>
              </a:r>
            </a:p>
          </p:txBody>
        </p:sp>
      </p:grpSp>
      <p:sp>
        <p:nvSpPr>
          <p:cNvPr id="18" name="CaixaDeTexto 17">
            <a:extLst>
              <a:ext uri="{FF2B5EF4-FFF2-40B4-BE49-F238E27FC236}">
                <a16:creationId xmlns:a16="http://schemas.microsoft.com/office/drawing/2014/main" id="{03DE7D82-58B3-4E93-635F-FAA9ED82B24D}"/>
              </a:ext>
            </a:extLst>
          </p:cNvPr>
          <p:cNvSpPr txBox="1"/>
          <p:nvPr/>
        </p:nvSpPr>
        <p:spPr>
          <a:xfrm>
            <a:off x="1398915" y="10167526"/>
            <a:ext cx="9434116" cy="2123658"/>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Échange d'informations, d'idées ou de sentiments par l'utilisation de la voix</a:t>
            </a:r>
            <a:r>
              <a:rPr lang="en-US" sz="4400" dirty="0">
                <a:latin typeface="Roboto" panose="02000000000000000000" pitchFamily="2" charset="0"/>
                <a:ea typeface="Roboto" panose="02000000000000000000" pitchFamily="2" charset="0"/>
              </a:rPr>
              <a:t>.</a:t>
            </a:r>
          </a:p>
        </p:txBody>
      </p:sp>
      <p:sp>
        <p:nvSpPr>
          <p:cNvPr id="19" name="CaixaDeTexto 18">
            <a:extLst>
              <a:ext uri="{FF2B5EF4-FFF2-40B4-BE49-F238E27FC236}">
                <a16:creationId xmlns:a16="http://schemas.microsoft.com/office/drawing/2014/main" id="{2F2A102F-C3AB-9B54-66A3-2FA11C326944}"/>
              </a:ext>
            </a:extLst>
          </p:cNvPr>
          <p:cNvSpPr txBox="1"/>
          <p:nvPr/>
        </p:nvSpPr>
        <p:spPr>
          <a:xfrm>
            <a:off x="12420600" y="10129199"/>
            <a:ext cx="11238869" cy="2800767"/>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Échange en face à face d'informations, d'idées ou de sentiments par le biais d'expressions faciales, de gestes et de positions corporelles.</a:t>
            </a:r>
            <a:endParaRPr lang="en-US" sz="4400" dirty="0">
              <a:latin typeface="Roboto" panose="02000000000000000000" pitchFamily="2" charset="0"/>
              <a:ea typeface="Roboto" panose="02000000000000000000" pitchFamily="2" charset="0"/>
            </a:endParaRPr>
          </a:p>
        </p:txBody>
      </p:sp>
      <p:pic>
        <p:nvPicPr>
          <p:cNvPr id="17" name="Imagem 16" descr="Uma imagem com vestuário, desenho, pessoa, Cara humana&#10;&#10;Descrição gerada automaticamente">
            <a:extLst>
              <a:ext uri="{FF2B5EF4-FFF2-40B4-BE49-F238E27FC236}">
                <a16:creationId xmlns:a16="http://schemas.microsoft.com/office/drawing/2014/main" id="{327B48A3-5C0E-B983-5400-EFB824334386}"/>
              </a:ext>
            </a:extLst>
          </p:cNvPr>
          <p:cNvPicPr>
            <a:picLocks noChangeAspect="1"/>
          </p:cNvPicPr>
          <p:nvPr/>
        </p:nvPicPr>
        <p:blipFill rotWithShape="1">
          <a:blip r:embed="rId4">
            <a:extLst>
              <a:ext uri="{28A0092B-C50C-407E-A947-70E740481C1C}">
                <a14:useLocalDpi xmlns:a14="http://schemas.microsoft.com/office/drawing/2010/main" val="0"/>
              </a:ext>
            </a:extLst>
          </a:blip>
          <a:srcRect l="5767" t="17073" r="72181" b="30244"/>
          <a:stretch/>
        </p:blipFill>
        <p:spPr>
          <a:xfrm>
            <a:off x="1322384" y="4193131"/>
            <a:ext cx="4186059" cy="5625342"/>
          </a:xfrm>
          <a:prstGeom prst="rect">
            <a:avLst/>
          </a:prstGeom>
        </p:spPr>
      </p:pic>
      <p:pic>
        <p:nvPicPr>
          <p:cNvPr id="23" name="Gráfico 22" descr="Balão de fala com preenchimento sólido">
            <a:extLst>
              <a:ext uri="{FF2B5EF4-FFF2-40B4-BE49-F238E27FC236}">
                <a16:creationId xmlns:a16="http://schemas.microsoft.com/office/drawing/2014/main" id="{639A2B70-415F-399C-C819-409E8F73427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993952" y="3745244"/>
            <a:ext cx="2309446" cy="2309446"/>
          </a:xfrm>
          <a:prstGeom prst="rect">
            <a:avLst/>
          </a:prstGeom>
        </p:spPr>
      </p:pic>
      <p:grpSp>
        <p:nvGrpSpPr>
          <p:cNvPr id="30" name="Agrupar 29">
            <a:extLst>
              <a:ext uri="{FF2B5EF4-FFF2-40B4-BE49-F238E27FC236}">
                <a16:creationId xmlns:a16="http://schemas.microsoft.com/office/drawing/2014/main" id="{D05FC638-B737-B54D-C198-520194C3BFBD}"/>
              </a:ext>
            </a:extLst>
          </p:cNvPr>
          <p:cNvGrpSpPr/>
          <p:nvPr/>
        </p:nvGrpSpPr>
        <p:grpSpPr>
          <a:xfrm>
            <a:off x="12662778" y="2852647"/>
            <a:ext cx="10768091" cy="961177"/>
            <a:chOff x="1204438" y="10075035"/>
            <a:chExt cx="5453155" cy="1781685"/>
          </a:xfrm>
        </p:grpSpPr>
        <p:sp>
          <p:nvSpPr>
            <p:cNvPr id="31" name="Retângulo: Cantos Arredondados 30">
              <a:extLst>
                <a:ext uri="{FF2B5EF4-FFF2-40B4-BE49-F238E27FC236}">
                  <a16:creationId xmlns:a16="http://schemas.microsoft.com/office/drawing/2014/main" id="{77AB22BD-E763-EE02-0737-DDD92E4568DD}"/>
                </a:ext>
              </a:extLst>
            </p:cNvPr>
            <p:cNvSpPr/>
            <p:nvPr/>
          </p:nvSpPr>
          <p:spPr>
            <a:xfrm>
              <a:off x="1465470" y="10075035"/>
              <a:ext cx="4727509" cy="1781685"/>
            </a:xfrm>
            <a:prstGeom prst="roundRect">
              <a:avLst/>
            </a:prstGeom>
            <a:solidFill>
              <a:srgbClr val="4EA4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2" name="CaixaDeTexto 31">
              <a:extLst>
                <a:ext uri="{FF2B5EF4-FFF2-40B4-BE49-F238E27FC236}">
                  <a16:creationId xmlns:a16="http://schemas.microsoft.com/office/drawing/2014/main" id="{DD149DDE-FE3A-C1F7-A294-FF7ECACD02A3}"/>
                </a:ext>
              </a:extLst>
            </p:cNvPr>
            <p:cNvSpPr txBox="1"/>
            <p:nvPr/>
          </p:nvSpPr>
          <p:spPr>
            <a:xfrm>
              <a:off x="1204438" y="10262944"/>
              <a:ext cx="5453155" cy="1446550"/>
            </a:xfrm>
            <a:prstGeom prst="rect">
              <a:avLst/>
            </a:prstGeom>
            <a:noFill/>
          </p:spPr>
          <p:txBody>
            <a:bodyPr wrap="square">
              <a:spAutoFit/>
            </a:bodyPr>
            <a:lstStyle/>
            <a:p>
              <a:pPr algn="ctr"/>
              <a:r>
                <a:rPr lang="en-US" sz="4400" b="1" dirty="0">
                  <a:solidFill>
                    <a:schemeClr val="bg1"/>
                  </a:solidFill>
                  <a:latin typeface="Roboto" panose="02000000000000000000" pitchFamily="2" charset="0"/>
                  <a:ea typeface="Roboto" panose="02000000000000000000" pitchFamily="2" charset="0"/>
                </a:rPr>
                <a:t>COMMUNICATION NONVERBALE</a:t>
              </a:r>
            </a:p>
          </p:txBody>
        </p:sp>
      </p:grpSp>
      <p:pic>
        <p:nvPicPr>
          <p:cNvPr id="36" name="Imagem 35" descr="Uma imagem com vestuário, desenho, pessoa, Cara humana&#10;&#10;Descrição gerada automaticamente">
            <a:extLst>
              <a:ext uri="{FF2B5EF4-FFF2-40B4-BE49-F238E27FC236}">
                <a16:creationId xmlns:a16="http://schemas.microsoft.com/office/drawing/2014/main" id="{F839C381-69E0-12D1-1F72-DB38D73ACD45}"/>
              </a:ext>
            </a:extLst>
          </p:cNvPr>
          <p:cNvPicPr>
            <a:picLocks noChangeAspect="1"/>
          </p:cNvPicPr>
          <p:nvPr/>
        </p:nvPicPr>
        <p:blipFill rotWithShape="1">
          <a:blip r:embed="rId4">
            <a:extLst>
              <a:ext uri="{28A0092B-C50C-407E-A947-70E740481C1C}">
                <a14:useLocalDpi xmlns:a14="http://schemas.microsoft.com/office/drawing/2010/main" val="0"/>
              </a:ext>
            </a:extLst>
          </a:blip>
          <a:srcRect l="42150" t="20778" r="44042" b="33445"/>
          <a:stretch/>
        </p:blipFill>
        <p:spPr>
          <a:xfrm>
            <a:off x="7368891" y="4357644"/>
            <a:ext cx="2928461" cy="5460829"/>
          </a:xfrm>
          <a:prstGeom prst="rect">
            <a:avLst/>
          </a:prstGeom>
        </p:spPr>
      </p:pic>
      <p:pic>
        <p:nvPicPr>
          <p:cNvPr id="38" name="Imagem 37" descr="Uma imagem com vestuário, desenho, pessoa, Cara humana&#10;&#10;Descrição gerada automaticamente">
            <a:extLst>
              <a:ext uri="{FF2B5EF4-FFF2-40B4-BE49-F238E27FC236}">
                <a16:creationId xmlns:a16="http://schemas.microsoft.com/office/drawing/2014/main" id="{35796BAA-0659-EB39-4823-57B402C7A7B2}"/>
              </a:ext>
            </a:extLst>
          </p:cNvPr>
          <p:cNvPicPr>
            <a:picLocks noChangeAspect="1"/>
          </p:cNvPicPr>
          <p:nvPr/>
        </p:nvPicPr>
        <p:blipFill rotWithShape="1">
          <a:blip r:embed="rId4">
            <a:extLst>
              <a:ext uri="{28A0092B-C50C-407E-A947-70E740481C1C}">
                <a14:useLocalDpi xmlns:a14="http://schemas.microsoft.com/office/drawing/2010/main" val="0"/>
              </a:ext>
            </a:extLst>
          </a:blip>
          <a:srcRect l="60410" t="13077" r="14964" b="17278"/>
          <a:stretch/>
        </p:blipFill>
        <p:spPr>
          <a:xfrm>
            <a:off x="12058425" y="4142444"/>
            <a:ext cx="3492029" cy="5555049"/>
          </a:xfrm>
          <a:prstGeom prst="rect">
            <a:avLst/>
          </a:prstGeom>
        </p:spPr>
      </p:pic>
      <p:pic>
        <p:nvPicPr>
          <p:cNvPr id="42" name="Imagem 41" descr="Uma imagem com desenho&#10;&#10;Descrição gerada automaticamente">
            <a:extLst>
              <a:ext uri="{FF2B5EF4-FFF2-40B4-BE49-F238E27FC236}">
                <a16:creationId xmlns:a16="http://schemas.microsoft.com/office/drawing/2014/main" id="{18F64AF1-229D-A01A-5786-A4D0D829B8AB}"/>
              </a:ext>
            </a:extLst>
          </p:cNvPr>
          <p:cNvPicPr>
            <a:picLocks noChangeAspect="1"/>
          </p:cNvPicPr>
          <p:nvPr/>
        </p:nvPicPr>
        <p:blipFill rotWithShape="1">
          <a:blip r:embed="rId7">
            <a:extLst>
              <a:ext uri="{28A0092B-C50C-407E-A947-70E740481C1C}">
                <a14:useLocalDpi xmlns:a14="http://schemas.microsoft.com/office/drawing/2010/main" val="0"/>
              </a:ext>
            </a:extLst>
          </a:blip>
          <a:srcRect l="9966" t="13951" r="49257" b="16902"/>
          <a:stretch/>
        </p:blipFill>
        <p:spPr>
          <a:xfrm>
            <a:off x="15072234" y="4193130"/>
            <a:ext cx="5715910" cy="5452057"/>
          </a:xfrm>
          <a:prstGeom prst="rect">
            <a:avLst/>
          </a:prstGeom>
        </p:spPr>
      </p:pic>
      <p:pic>
        <p:nvPicPr>
          <p:cNvPr id="44" name="Imagem 43" descr="Uma imagem com desenho&#10;&#10;Descrição gerada automaticamente">
            <a:extLst>
              <a:ext uri="{FF2B5EF4-FFF2-40B4-BE49-F238E27FC236}">
                <a16:creationId xmlns:a16="http://schemas.microsoft.com/office/drawing/2014/main" id="{6029A594-3C68-94A5-1EC6-DC36600956EF}"/>
              </a:ext>
            </a:extLst>
          </p:cNvPr>
          <p:cNvPicPr>
            <a:picLocks noChangeAspect="1"/>
          </p:cNvPicPr>
          <p:nvPr/>
        </p:nvPicPr>
        <p:blipFill rotWithShape="1">
          <a:blip r:embed="rId7">
            <a:extLst>
              <a:ext uri="{28A0092B-C50C-407E-A947-70E740481C1C}">
                <a14:useLocalDpi xmlns:a14="http://schemas.microsoft.com/office/drawing/2010/main" val="0"/>
              </a:ext>
            </a:extLst>
          </a:blip>
          <a:srcRect l="55959" t="15618" r="14518" b="17758"/>
          <a:stretch/>
        </p:blipFill>
        <p:spPr>
          <a:xfrm>
            <a:off x="19993189" y="4503716"/>
            <a:ext cx="3983879" cy="5452057"/>
          </a:xfrm>
          <a:prstGeom prst="rect">
            <a:avLst/>
          </a:prstGeom>
        </p:spPr>
      </p:pic>
      <p:pic>
        <p:nvPicPr>
          <p:cNvPr id="45" name="Gráfico 44" descr="Balão de fala com preenchimento sólido">
            <a:extLst>
              <a:ext uri="{FF2B5EF4-FFF2-40B4-BE49-F238E27FC236}">
                <a16:creationId xmlns:a16="http://schemas.microsoft.com/office/drawing/2014/main" id="{8A25B850-0B75-BFC5-40A7-3E64BBEEA46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flipH="1">
            <a:off x="6013970" y="3618403"/>
            <a:ext cx="2309446" cy="2309446"/>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0E1655E8-2BBC-F784-F4C6-A9C84113FE9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460314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423909" y="765793"/>
            <a:ext cx="20492194" cy="1200329"/>
          </a:xfrm>
          <a:prstGeom prst="rect">
            <a:avLst/>
          </a:prstGeom>
          <a:noFill/>
        </p:spPr>
        <p:txBody>
          <a:bodyPr wrap="square" rtlCol="0">
            <a:spAutoFit/>
          </a:bodyPr>
          <a:lstStyle/>
          <a:p>
            <a:r>
              <a:rPr lang="en-US" sz="7200" b="1" dirty="0">
                <a:latin typeface="Poppins" pitchFamily="2" charset="77"/>
                <a:cs typeface="Poppins" pitchFamily="2" charset="77"/>
              </a:rPr>
              <a:t>COMMUNICATION</a:t>
            </a:r>
            <a:r>
              <a:rPr lang="en-US" sz="7200" b="1" dirty="0">
                <a:solidFill>
                  <a:srgbClr val="16AD6A"/>
                </a:solidFill>
                <a:latin typeface="Poppins" pitchFamily="2" charset="77"/>
                <a:cs typeface="Poppins" pitchFamily="2" charset="77"/>
              </a:rPr>
              <a:t> NON VERBALE EFFICACE</a:t>
            </a:r>
          </a:p>
        </p:txBody>
      </p:sp>
      <p:sp>
        <p:nvSpPr>
          <p:cNvPr id="6" name="CaixaDeTexto 5">
            <a:extLst>
              <a:ext uri="{FF2B5EF4-FFF2-40B4-BE49-F238E27FC236}">
                <a16:creationId xmlns:a16="http://schemas.microsoft.com/office/drawing/2014/main" id="{858E8866-D0DE-BA4C-1C5D-9936B25D328D}"/>
              </a:ext>
            </a:extLst>
          </p:cNvPr>
          <p:cNvSpPr txBox="1"/>
          <p:nvPr/>
        </p:nvSpPr>
        <p:spPr>
          <a:xfrm>
            <a:off x="5532120" y="11237101"/>
            <a:ext cx="14710679" cy="769441"/>
          </a:xfrm>
          <a:prstGeom prst="rect">
            <a:avLst/>
          </a:prstGeom>
          <a:noFill/>
        </p:spPr>
        <p:txBody>
          <a:bodyPr wrap="square">
            <a:spAutoFit/>
          </a:bodyPr>
          <a:lstStyle/>
          <a:p>
            <a:pPr algn="ctr"/>
            <a:r>
              <a:rPr lang="en-US" sz="4400" dirty="0">
                <a:latin typeface="Roboto" panose="02000000000000000000" pitchFamily="2" charset="0"/>
                <a:ea typeface="Roboto" panose="02000000000000000000" pitchFamily="2" charset="0"/>
              </a:rPr>
              <a:t>Accorder </a:t>
            </a:r>
            <a:r>
              <a:rPr lang="en-US" sz="4400" dirty="0" err="1">
                <a:latin typeface="Roboto" panose="02000000000000000000" pitchFamily="2" charset="0"/>
                <a:ea typeface="Roboto" panose="02000000000000000000" pitchFamily="2" charset="0"/>
              </a:rPr>
              <a:t>toute</a:t>
            </a:r>
            <a:r>
              <a:rPr lang="en-US" sz="4400" dirty="0">
                <a:latin typeface="Roboto" panose="02000000000000000000" pitchFamily="2" charset="0"/>
                <a:ea typeface="Roboto" panose="02000000000000000000" pitchFamily="2" charset="0"/>
              </a:rPr>
              <a:t> </a:t>
            </a:r>
            <a:r>
              <a:rPr lang="en-US" sz="4400" dirty="0" err="1">
                <a:latin typeface="Roboto" panose="02000000000000000000" pitchFamily="2" charset="0"/>
                <a:ea typeface="Roboto" panose="02000000000000000000" pitchFamily="2" charset="0"/>
              </a:rPr>
              <a:t>l'attention</a:t>
            </a:r>
            <a:r>
              <a:rPr lang="en-US" sz="4400" dirty="0">
                <a:latin typeface="Roboto" panose="02000000000000000000" pitchFamily="2" charset="0"/>
                <a:ea typeface="Roboto" panose="02000000000000000000" pitchFamily="2" charset="0"/>
              </a:rPr>
              <a:t> </a:t>
            </a:r>
            <a:r>
              <a:rPr lang="en-US" sz="4400" dirty="0" err="1">
                <a:latin typeface="Roboto" panose="02000000000000000000" pitchFamily="2" charset="0"/>
                <a:ea typeface="Roboto" panose="02000000000000000000" pitchFamily="2" charset="0"/>
              </a:rPr>
              <a:t>nécessaire</a:t>
            </a:r>
            <a:r>
              <a:rPr lang="en-US" sz="4400" dirty="0">
                <a:latin typeface="Roboto" panose="02000000000000000000" pitchFamily="2" charset="0"/>
                <a:ea typeface="Roboto" panose="02000000000000000000" pitchFamily="2" charset="0"/>
              </a:rPr>
              <a:t>– </a:t>
            </a:r>
            <a:r>
              <a:rPr lang="en-US" sz="4400" b="1" dirty="0" err="1">
                <a:latin typeface="Roboto" panose="02000000000000000000" pitchFamily="2" charset="0"/>
                <a:ea typeface="Roboto" panose="02000000000000000000" pitchFamily="2" charset="0"/>
              </a:rPr>
              <a:t>écoute</a:t>
            </a:r>
            <a:r>
              <a:rPr lang="en-US" sz="4400" b="1" dirty="0">
                <a:latin typeface="Roboto" panose="02000000000000000000" pitchFamily="2" charset="0"/>
                <a:ea typeface="Roboto" panose="02000000000000000000" pitchFamily="2" charset="0"/>
              </a:rPr>
              <a:t> active</a:t>
            </a:r>
            <a:r>
              <a:rPr lang="en-US" sz="4400" dirty="0">
                <a:latin typeface="Roboto" panose="02000000000000000000" pitchFamily="2" charset="0"/>
                <a:ea typeface="Roboto" panose="02000000000000000000" pitchFamily="2" charset="0"/>
              </a:rPr>
              <a:t>.</a:t>
            </a:r>
          </a:p>
        </p:txBody>
      </p:sp>
      <p:pic>
        <p:nvPicPr>
          <p:cNvPr id="9" name="Imagem 8" descr="Uma imagem com captura de ecrã, design&#10;&#10;Descrição gerada automaticamente">
            <a:extLst>
              <a:ext uri="{FF2B5EF4-FFF2-40B4-BE49-F238E27FC236}">
                <a16:creationId xmlns:a16="http://schemas.microsoft.com/office/drawing/2014/main" id="{0A002AC9-F4A1-2CA5-E34C-33D10FD8CFC3}"/>
              </a:ext>
            </a:extLst>
          </p:cNvPr>
          <p:cNvPicPr>
            <a:picLocks noChangeAspect="1"/>
          </p:cNvPicPr>
          <p:nvPr/>
        </p:nvPicPr>
        <p:blipFill rotWithShape="1">
          <a:blip r:embed="rId4">
            <a:extLst>
              <a:ext uri="{28A0092B-C50C-407E-A947-70E740481C1C}">
                <a14:useLocalDpi xmlns:a14="http://schemas.microsoft.com/office/drawing/2010/main" val="0"/>
              </a:ext>
            </a:extLst>
          </a:blip>
          <a:srcRect l="29947" t="14301" r="31505" b="21470"/>
          <a:stretch/>
        </p:blipFill>
        <p:spPr>
          <a:xfrm>
            <a:off x="8524568" y="3185652"/>
            <a:ext cx="7049729" cy="6607277"/>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2EA1B7B0-E411-3A13-CE5B-8BE1E4D085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2950200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5" name="CaixaDeTexto 4">
            <a:extLst>
              <a:ext uri="{FF2B5EF4-FFF2-40B4-BE49-F238E27FC236}">
                <a16:creationId xmlns:a16="http://schemas.microsoft.com/office/drawing/2014/main" id="{ED27DE4B-19E2-4AF4-4F63-607D843F0EB7}"/>
              </a:ext>
            </a:extLst>
          </p:cNvPr>
          <p:cNvSpPr txBox="1"/>
          <p:nvPr/>
        </p:nvSpPr>
        <p:spPr>
          <a:xfrm>
            <a:off x="6102147" y="11131635"/>
            <a:ext cx="12179706" cy="1446550"/>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Posture corporelle détendue et acceptante face au client</a:t>
            </a:r>
            <a:r>
              <a:rPr lang="en-US" sz="4400" dirty="0">
                <a:latin typeface="Roboto" panose="02000000000000000000" pitchFamily="2" charset="0"/>
                <a:ea typeface="Roboto" panose="02000000000000000000" pitchFamily="2" charset="0"/>
              </a:rPr>
              <a:t>.</a:t>
            </a:r>
          </a:p>
        </p:txBody>
      </p:sp>
      <p:pic>
        <p:nvPicPr>
          <p:cNvPr id="16" name="Imagem 15" descr="Uma imagem com vestuário, pessoa, desenho, arte&#10;&#10;Descrição gerada automaticamente">
            <a:extLst>
              <a:ext uri="{FF2B5EF4-FFF2-40B4-BE49-F238E27FC236}">
                <a16:creationId xmlns:a16="http://schemas.microsoft.com/office/drawing/2014/main" id="{49053D9E-6EB2-C080-935D-68CB3600914A}"/>
              </a:ext>
            </a:extLst>
          </p:cNvPr>
          <p:cNvPicPr>
            <a:picLocks noChangeAspect="1"/>
          </p:cNvPicPr>
          <p:nvPr/>
        </p:nvPicPr>
        <p:blipFill rotWithShape="1">
          <a:blip r:embed="rId4">
            <a:extLst>
              <a:ext uri="{28A0092B-C50C-407E-A947-70E740481C1C}">
                <a14:useLocalDpi xmlns:a14="http://schemas.microsoft.com/office/drawing/2010/main" val="0"/>
              </a:ext>
            </a:extLst>
          </a:blip>
          <a:srcRect l="44321" t="7890" r="6758" b="14588"/>
          <a:stretch/>
        </p:blipFill>
        <p:spPr>
          <a:xfrm>
            <a:off x="7854813" y="2908070"/>
            <a:ext cx="8674374" cy="7731966"/>
          </a:xfrm>
          <a:prstGeom prst="rect">
            <a:avLst/>
          </a:prstGeom>
        </p:spPr>
      </p:pic>
      <p:pic>
        <p:nvPicPr>
          <p:cNvPr id="6" name="Imagem 5" descr="Uma imagem com Gráficos, Tipo de letra, design gráfico, círculo&#10;&#10;Descrição gerada automaticamente">
            <a:extLst>
              <a:ext uri="{FF2B5EF4-FFF2-40B4-BE49-F238E27FC236}">
                <a16:creationId xmlns:a16="http://schemas.microsoft.com/office/drawing/2014/main" id="{9A71C01C-52C3-CADB-84F7-65C1007361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4" name="TextBox 1">
            <a:extLst>
              <a:ext uri="{FF2B5EF4-FFF2-40B4-BE49-F238E27FC236}">
                <a16:creationId xmlns:a16="http://schemas.microsoft.com/office/drawing/2014/main" id="{B75EFC87-AF08-E43E-26FC-C020C965DD15}"/>
              </a:ext>
            </a:extLst>
          </p:cNvPr>
          <p:cNvSpPr txBox="1"/>
          <p:nvPr/>
        </p:nvSpPr>
        <p:spPr>
          <a:xfrm>
            <a:off x="1423909" y="765793"/>
            <a:ext cx="20492194" cy="1200329"/>
          </a:xfrm>
          <a:prstGeom prst="rect">
            <a:avLst/>
          </a:prstGeom>
          <a:noFill/>
        </p:spPr>
        <p:txBody>
          <a:bodyPr wrap="square" rtlCol="0">
            <a:spAutoFit/>
          </a:bodyPr>
          <a:lstStyle/>
          <a:p>
            <a:r>
              <a:rPr lang="en-US" sz="7200" b="1" dirty="0">
                <a:latin typeface="Poppins" pitchFamily="2" charset="77"/>
                <a:cs typeface="Poppins" pitchFamily="2" charset="77"/>
              </a:rPr>
              <a:t>COMMUNICATION</a:t>
            </a:r>
            <a:r>
              <a:rPr lang="en-US" sz="7200" b="1" dirty="0">
                <a:solidFill>
                  <a:srgbClr val="16AD6A"/>
                </a:solidFill>
                <a:latin typeface="Poppins" pitchFamily="2" charset="77"/>
                <a:cs typeface="Poppins" pitchFamily="2" charset="77"/>
              </a:rPr>
              <a:t> NON VERBALE EFFICACE</a:t>
            </a:r>
          </a:p>
        </p:txBody>
      </p:sp>
    </p:spTree>
    <p:extLst>
      <p:ext uri="{BB962C8B-B14F-4D97-AF65-F5344CB8AC3E}">
        <p14:creationId xmlns:p14="http://schemas.microsoft.com/office/powerpoint/2010/main" val="2555885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6" name="CaixaDeTexto 5">
            <a:extLst>
              <a:ext uri="{FF2B5EF4-FFF2-40B4-BE49-F238E27FC236}">
                <a16:creationId xmlns:a16="http://schemas.microsoft.com/office/drawing/2014/main" id="{2DEE6E04-7790-EDBC-F9C5-3497800BFD03}"/>
              </a:ext>
            </a:extLst>
          </p:cNvPr>
          <p:cNvSpPr txBox="1"/>
          <p:nvPr/>
        </p:nvSpPr>
        <p:spPr>
          <a:xfrm>
            <a:off x="6116667" y="10640036"/>
            <a:ext cx="12150666" cy="1446550"/>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Expressions faciales montrant de l'intérêt, de l'acceptation et de la préoccupation</a:t>
            </a:r>
            <a:r>
              <a:rPr lang="en-US" sz="4400" dirty="0">
                <a:latin typeface="Roboto" panose="02000000000000000000" pitchFamily="2" charset="0"/>
                <a:ea typeface="Roboto" panose="02000000000000000000" pitchFamily="2" charset="0"/>
              </a:rPr>
              <a:t>.</a:t>
            </a:r>
          </a:p>
        </p:txBody>
      </p:sp>
      <p:pic>
        <p:nvPicPr>
          <p:cNvPr id="8" name="Imagem 7" descr="Uma imagem com vestuário, desenho, pessoa, robe&#10;&#10;Descrição gerada automaticamente">
            <a:extLst>
              <a:ext uri="{FF2B5EF4-FFF2-40B4-BE49-F238E27FC236}">
                <a16:creationId xmlns:a16="http://schemas.microsoft.com/office/drawing/2014/main" id="{0150ED17-ED4A-E427-AD5B-52BBC60B4812}"/>
              </a:ext>
            </a:extLst>
          </p:cNvPr>
          <p:cNvPicPr>
            <a:picLocks noChangeAspect="1"/>
          </p:cNvPicPr>
          <p:nvPr/>
        </p:nvPicPr>
        <p:blipFill rotWithShape="1">
          <a:blip r:embed="rId4">
            <a:extLst>
              <a:ext uri="{28A0092B-C50C-407E-A947-70E740481C1C}">
                <a14:useLocalDpi xmlns:a14="http://schemas.microsoft.com/office/drawing/2010/main" val="0"/>
              </a:ext>
            </a:extLst>
          </a:blip>
          <a:srcRect l="33003" t="11277" r="39993" b="22784"/>
          <a:stretch/>
        </p:blipFill>
        <p:spPr>
          <a:xfrm>
            <a:off x="8749825" y="2354488"/>
            <a:ext cx="5840362" cy="8022109"/>
          </a:xfrm>
          <a:prstGeom prst="rect">
            <a:avLst/>
          </a:prstGeom>
        </p:spPr>
      </p:pic>
      <p:pic>
        <p:nvPicPr>
          <p:cNvPr id="9" name="Imagem 8" descr="Uma imagem com Gráficos, Tipo de letra, design gráfico, círculo&#10;&#10;Descrição gerada automaticamente">
            <a:extLst>
              <a:ext uri="{FF2B5EF4-FFF2-40B4-BE49-F238E27FC236}">
                <a16:creationId xmlns:a16="http://schemas.microsoft.com/office/drawing/2014/main" id="{8BC598A9-1F43-678B-87AD-2C1EA53A96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4" name="TextBox 1">
            <a:extLst>
              <a:ext uri="{FF2B5EF4-FFF2-40B4-BE49-F238E27FC236}">
                <a16:creationId xmlns:a16="http://schemas.microsoft.com/office/drawing/2014/main" id="{B3853445-68FC-039F-F532-CB7D460B4C9C}"/>
              </a:ext>
            </a:extLst>
          </p:cNvPr>
          <p:cNvSpPr txBox="1"/>
          <p:nvPr/>
        </p:nvSpPr>
        <p:spPr>
          <a:xfrm>
            <a:off x="1423909" y="765793"/>
            <a:ext cx="20492194" cy="1200329"/>
          </a:xfrm>
          <a:prstGeom prst="rect">
            <a:avLst/>
          </a:prstGeom>
          <a:noFill/>
        </p:spPr>
        <p:txBody>
          <a:bodyPr wrap="square" rtlCol="0">
            <a:spAutoFit/>
          </a:bodyPr>
          <a:lstStyle/>
          <a:p>
            <a:r>
              <a:rPr lang="en-US" sz="7200" b="1" dirty="0">
                <a:latin typeface="Poppins" pitchFamily="2" charset="77"/>
                <a:cs typeface="Poppins" pitchFamily="2" charset="77"/>
              </a:rPr>
              <a:t>COMMUNICATION</a:t>
            </a:r>
            <a:r>
              <a:rPr lang="en-US" sz="7200" b="1" dirty="0">
                <a:solidFill>
                  <a:srgbClr val="16AD6A"/>
                </a:solidFill>
                <a:latin typeface="Poppins" pitchFamily="2" charset="77"/>
                <a:cs typeface="Poppins" pitchFamily="2" charset="77"/>
              </a:rPr>
              <a:t> NON VERBALE EFFICACE</a:t>
            </a:r>
          </a:p>
        </p:txBody>
      </p:sp>
    </p:spTree>
    <p:extLst>
      <p:ext uri="{BB962C8B-B14F-4D97-AF65-F5344CB8AC3E}">
        <p14:creationId xmlns:p14="http://schemas.microsoft.com/office/powerpoint/2010/main" val="715730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6" name="CaixaDeTexto 5">
            <a:extLst>
              <a:ext uri="{FF2B5EF4-FFF2-40B4-BE49-F238E27FC236}">
                <a16:creationId xmlns:a16="http://schemas.microsoft.com/office/drawing/2014/main" id="{2DEE6E04-7790-EDBC-F9C5-3497800BFD03}"/>
              </a:ext>
            </a:extLst>
          </p:cNvPr>
          <p:cNvSpPr txBox="1"/>
          <p:nvPr/>
        </p:nvSpPr>
        <p:spPr>
          <a:xfrm>
            <a:off x="6116667" y="10976791"/>
            <a:ext cx="12150666" cy="1446550"/>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Gestes d'encouragement (ex.: hochement de tête).</a:t>
            </a:r>
            <a:endParaRPr lang="en-US" sz="4400" dirty="0">
              <a:latin typeface="Roboto" panose="02000000000000000000" pitchFamily="2" charset="0"/>
              <a:ea typeface="Roboto" panose="02000000000000000000" pitchFamily="2" charset="0"/>
            </a:endParaRPr>
          </a:p>
        </p:txBody>
      </p:sp>
      <p:pic>
        <p:nvPicPr>
          <p:cNvPr id="9" name="Imagem 8" descr="Uma imagem com pessoa, vestuário, Cara humana, casaco&#10;&#10;Descrição gerada automaticamente">
            <a:extLst>
              <a:ext uri="{FF2B5EF4-FFF2-40B4-BE49-F238E27FC236}">
                <a16:creationId xmlns:a16="http://schemas.microsoft.com/office/drawing/2014/main" id="{A0E06058-8DD7-7270-C945-B0F2840C1CAC}"/>
              </a:ext>
            </a:extLst>
          </p:cNvPr>
          <p:cNvPicPr>
            <a:picLocks noChangeAspect="1"/>
          </p:cNvPicPr>
          <p:nvPr/>
        </p:nvPicPr>
        <p:blipFill rotWithShape="1">
          <a:blip r:embed="rId4">
            <a:extLst>
              <a:ext uri="{28A0092B-C50C-407E-A947-70E740481C1C}">
                <a14:useLocalDpi xmlns:a14="http://schemas.microsoft.com/office/drawing/2010/main" val="0"/>
              </a:ext>
            </a:extLst>
          </a:blip>
          <a:srcRect l="33559" t="13154" r="36989" b="38387"/>
          <a:stretch/>
        </p:blipFill>
        <p:spPr>
          <a:xfrm>
            <a:off x="8399438" y="2967113"/>
            <a:ext cx="8177749" cy="7568723"/>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8709C158-373C-03B5-1D22-8CADA72570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4" name="TextBox 1">
            <a:extLst>
              <a:ext uri="{FF2B5EF4-FFF2-40B4-BE49-F238E27FC236}">
                <a16:creationId xmlns:a16="http://schemas.microsoft.com/office/drawing/2014/main" id="{A3D62DF4-4E7D-ED15-3DD1-E642F741D731}"/>
              </a:ext>
            </a:extLst>
          </p:cNvPr>
          <p:cNvSpPr txBox="1"/>
          <p:nvPr/>
        </p:nvSpPr>
        <p:spPr>
          <a:xfrm>
            <a:off x="1423909" y="765793"/>
            <a:ext cx="20492194" cy="1200329"/>
          </a:xfrm>
          <a:prstGeom prst="rect">
            <a:avLst/>
          </a:prstGeom>
          <a:noFill/>
        </p:spPr>
        <p:txBody>
          <a:bodyPr wrap="square" rtlCol="0">
            <a:spAutoFit/>
          </a:bodyPr>
          <a:lstStyle/>
          <a:p>
            <a:r>
              <a:rPr lang="en-US" sz="7200" b="1" dirty="0">
                <a:latin typeface="Poppins" pitchFamily="2" charset="77"/>
                <a:cs typeface="Poppins" pitchFamily="2" charset="77"/>
              </a:rPr>
              <a:t>COMMUNICATION</a:t>
            </a:r>
            <a:r>
              <a:rPr lang="en-US" sz="7200" b="1" dirty="0">
                <a:solidFill>
                  <a:srgbClr val="16AD6A"/>
                </a:solidFill>
                <a:latin typeface="Poppins" pitchFamily="2" charset="77"/>
                <a:cs typeface="Poppins" pitchFamily="2" charset="77"/>
              </a:rPr>
              <a:t> NON VERBALE EFFICACE</a:t>
            </a:r>
          </a:p>
        </p:txBody>
      </p:sp>
    </p:spTree>
    <p:extLst>
      <p:ext uri="{BB962C8B-B14F-4D97-AF65-F5344CB8AC3E}">
        <p14:creationId xmlns:p14="http://schemas.microsoft.com/office/powerpoint/2010/main" val="1898448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11" name="CaixaDeTexto 10">
            <a:extLst>
              <a:ext uri="{FF2B5EF4-FFF2-40B4-BE49-F238E27FC236}">
                <a16:creationId xmlns:a16="http://schemas.microsoft.com/office/drawing/2014/main" id="{27367272-F1FB-2F6F-CCF6-992476FC8085}"/>
              </a:ext>
            </a:extLst>
          </p:cNvPr>
          <p:cNvSpPr txBox="1"/>
          <p:nvPr/>
        </p:nvSpPr>
        <p:spPr>
          <a:xfrm>
            <a:off x="8137277" y="10943620"/>
            <a:ext cx="8109446" cy="1446550"/>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Éviter de regarder l'heure ou de détourner le regard</a:t>
            </a:r>
            <a:r>
              <a:rPr lang="en-US" sz="4400" dirty="0">
                <a:latin typeface="Roboto" panose="02000000000000000000" pitchFamily="2" charset="0"/>
                <a:ea typeface="Roboto" panose="02000000000000000000" pitchFamily="2" charset="0"/>
              </a:rPr>
              <a:t>.</a:t>
            </a:r>
          </a:p>
        </p:txBody>
      </p:sp>
      <p:pic>
        <p:nvPicPr>
          <p:cNvPr id="9" name="Imagem 8" descr="Uma imagem com vestuário, desenho, homem, pessoa&#10;&#10;Descrição gerada automaticamente">
            <a:extLst>
              <a:ext uri="{FF2B5EF4-FFF2-40B4-BE49-F238E27FC236}">
                <a16:creationId xmlns:a16="http://schemas.microsoft.com/office/drawing/2014/main" id="{6AB372B8-3754-E367-FD51-EB3E32B5BFE7}"/>
              </a:ext>
            </a:extLst>
          </p:cNvPr>
          <p:cNvPicPr>
            <a:picLocks noChangeAspect="1"/>
          </p:cNvPicPr>
          <p:nvPr/>
        </p:nvPicPr>
        <p:blipFill rotWithShape="1">
          <a:blip r:embed="rId4">
            <a:extLst>
              <a:ext uri="{28A0092B-C50C-407E-A947-70E740481C1C}">
                <a14:useLocalDpi xmlns:a14="http://schemas.microsoft.com/office/drawing/2010/main" val="0"/>
              </a:ext>
            </a:extLst>
          </a:blip>
          <a:srcRect l="34785" t="12630" r="20042" b="11670"/>
          <a:stretch/>
        </p:blipFill>
        <p:spPr>
          <a:xfrm>
            <a:off x="9117434" y="2841315"/>
            <a:ext cx="8261164" cy="7787148"/>
          </a:xfrm>
          <a:prstGeom prst="rect">
            <a:avLst/>
          </a:prstGeom>
        </p:spPr>
      </p:pic>
      <p:pic>
        <p:nvPicPr>
          <p:cNvPr id="5" name="Imagem 4" descr="Uma imagem com Gráficos, Tipo de letra, design gráfico, círculo&#10;&#10;Descrição gerada automaticamente">
            <a:extLst>
              <a:ext uri="{FF2B5EF4-FFF2-40B4-BE49-F238E27FC236}">
                <a16:creationId xmlns:a16="http://schemas.microsoft.com/office/drawing/2014/main" id="{A33E09DA-ADB5-5743-E87B-96126FC10E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7" name="TextBox 1">
            <a:extLst>
              <a:ext uri="{FF2B5EF4-FFF2-40B4-BE49-F238E27FC236}">
                <a16:creationId xmlns:a16="http://schemas.microsoft.com/office/drawing/2014/main" id="{4AAA329A-72C1-80C0-4038-26B0E8C3DD86}"/>
              </a:ext>
            </a:extLst>
          </p:cNvPr>
          <p:cNvSpPr txBox="1"/>
          <p:nvPr/>
        </p:nvSpPr>
        <p:spPr>
          <a:xfrm>
            <a:off x="1423909" y="765793"/>
            <a:ext cx="20492194" cy="1200329"/>
          </a:xfrm>
          <a:prstGeom prst="rect">
            <a:avLst/>
          </a:prstGeom>
          <a:noFill/>
        </p:spPr>
        <p:txBody>
          <a:bodyPr wrap="square" rtlCol="0">
            <a:spAutoFit/>
          </a:bodyPr>
          <a:lstStyle/>
          <a:p>
            <a:r>
              <a:rPr lang="en-US" sz="7200" b="1" dirty="0">
                <a:latin typeface="Poppins" pitchFamily="2" charset="77"/>
                <a:cs typeface="Poppins" pitchFamily="2" charset="77"/>
              </a:rPr>
              <a:t>COMMUNICATION</a:t>
            </a:r>
            <a:r>
              <a:rPr lang="en-US" sz="7200" b="1" dirty="0">
                <a:solidFill>
                  <a:srgbClr val="16AD6A"/>
                </a:solidFill>
                <a:latin typeface="Poppins" pitchFamily="2" charset="77"/>
                <a:cs typeface="Poppins" pitchFamily="2" charset="77"/>
              </a:rPr>
              <a:t> NON VERBALE EFFICACE</a:t>
            </a:r>
          </a:p>
        </p:txBody>
      </p:sp>
    </p:spTree>
    <p:extLst>
      <p:ext uri="{BB962C8B-B14F-4D97-AF65-F5344CB8AC3E}">
        <p14:creationId xmlns:p14="http://schemas.microsoft.com/office/powerpoint/2010/main" val="11033889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b04e3bf-eb77-48e0-9993-e01b67b1c33a" xsi:nil="true"/>
    <lcf76f155ced4ddcb4097134ff3c332f xmlns="f8f5c256-281e-407e-b3c7-90dbad59f554">
      <Terms xmlns="http://schemas.microsoft.com/office/infopath/2007/PartnerControls"/>
    </lcf76f155ced4ddcb4097134ff3c332f>
    <_ip_UnifiedCompliancePolicyUIAction xmlns="http://schemas.microsoft.com/sharepoint/v3" xsi:nil="true"/>
    <j507204e6a0c423abc181bbfe5e6150e xmlns="f8f5c256-281e-407e-b3c7-90dbad59f554">
      <Terms xmlns="http://schemas.microsoft.com/office/infopath/2007/PartnerControls"/>
    </j507204e6a0c423abc181bbfe5e6150e>
    <_ip_UnifiedCompliancePolicyProperties xmlns="http://schemas.microsoft.com/sharepoint/v3" xsi:nil="true"/>
    <fe12b690b7e44a39a8575246f2b0ef29 xmlns="f8f5c256-281e-407e-b3c7-90dbad59f554">
      <Terms xmlns="http://schemas.microsoft.com/office/infopath/2007/PartnerControls"/>
    </fe12b690b7e44a39a8575246f2b0ef29>
  </documentManagement>
</p:properties>
</file>

<file path=customXml/itemProps1.xml><?xml version="1.0" encoding="utf-8"?>
<ds:datastoreItem xmlns:ds="http://schemas.openxmlformats.org/officeDocument/2006/customXml" ds:itemID="{ABF800DF-FE67-44A3-90F2-C074D9CB678C}"/>
</file>

<file path=customXml/itemProps2.xml><?xml version="1.0" encoding="utf-8"?>
<ds:datastoreItem xmlns:ds="http://schemas.openxmlformats.org/officeDocument/2006/customXml" ds:itemID="{0FB31801-532B-4E85-8BA0-D0F03C7A4EBC}">
  <ds:schemaRefs>
    <ds:schemaRef ds:uri="http://schemas.microsoft.com/sharepoint/v3/contenttype/forms"/>
  </ds:schemaRefs>
</ds:datastoreItem>
</file>

<file path=customXml/itemProps3.xml><?xml version="1.0" encoding="utf-8"?>
<ds:datastoreItem xmlns:ds="http://schemas.openxmlformats.org/officeDocument/2006/customXml" ds:itemID="{D73D2A0E-9781-41B0-BBC6-7FB6676C36F2}">
  <ds:schemaRefs>
    <ds:schemaRef ds:uri="http://schemas.microsoft.com/sharepoint/v3"/>
    <ds:schemaRef ds:uri="2b04e3bf-eb77-48e0-9993-e01b67b1c33a"/>
    <ds:schemaRef ds:uri="http://schemas.microsoft.com/office/2006/metadata/properties"/>
    <ds:schemaRef ds:uri="http://purl.org/dc/elements/1.1/"/>
    <ds:schemaRef ds:uri="http://www.w3.org/XML/1998/namespace"/>
    <ds:schemaRef ds:uri="http://purl.org/dc/terms/"/>
    <ds:schemaRef ds:uri="http://schemas.microsoft.com/office/2006/documentManagement/types"/>
    <ds:schemaRef ds:uri="28548f33-737b-449b-bc6e-024c61a0c6be"/>
    <ds:schemaRef ds:uri="http://schemas.microsoft.com/office/infopath/2007/PartnerControls"/>
    <ds:schemaRef ds:uri="http://schemas.openxmlformats.org/package/2006/metadata/core-properties"/>
    <ds:schemaRef ds:uri="f8f5c256-281e-407e-b3c7-90dbad59f554"/>
    <ds:schemaRef ds:uri="http://purl.org/dc/dcmitype/"/>
    <ds:schemaRef ds:uri="13a861cc-5f23-4c5a-9344-80be2da0b86f"/>
  </ds:schemaRefs>
</ds:datastoreItem>
</file>

<file path=docProps/app.xml><?xml version="1.0" encoding="utf-8"?>
<Properties xmlns="http://schemas.openxmlformats.org/officeDocument/2006/extended-properties" xmlns:vt="http://schemas.openxmlformats.org/officeDocument/2006/docPropsVTypes">
  <Template/>
  <TotalTime>2866</TotalTime>
  <Words>2592</Words>
  <Application>Microsoft Office PowerPoint</Application>
  <PresentationFormat>Personnalisé</PresentationFormat>
  <Paragraphs>210</Paragraphs>
  <Slides>29</Slides>
  <Notes>29</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29</vt:i4>
      </vt:variant>
    </vt:vector>
  </HeadingPairs>
  <TitlesOfParts>
    <vt:vector size="39" baseType="lpstr">
      <vt:lpstr>Wingdings</vt:lpstr>
      <vt:lpstr>Poppins Light</vt:lpstr>
      <vt:lpstr>Arial</vt:lpstr>
      <vt:lpstr>Calibri</vt:lpstr>
      <vt:lpstr>Poppins SemiBold</vt:lpstr>
      <vt:lpstr>Roboto Light</vt:lpstr>
      <vt:lpstr>Poppins Black</vt:lpstr>
      <vt:lpstr>Poppins</vt:lpstr>
      <vt:lpstr>Roboto</vt:lpstr>
      <vt:lpstr>PSI 50th</vt:lpstr>
      <vt:lpstr>Présentation PowerPoint</vt:lpstr>
      <vt:lpstr>Présentation PowerPoint</vt:lpstr>
      <vt:lpstr>QU’EST-CE QUI REND LES CLIENTES SATISFAITES DE LEUR CHOIX?</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phrases clés pour la prise de décision partagée</vt:lpstr>
      <vt:lpstr>Présentation PowerPoint</vt:lpstr>
      <vt:lpstr>Présentation PowerPoint</vt:lpstr>
      <vt:lpstr>Présentation PowerPoint</vt:lpstr>
      <vt:lpstr>Que voulons-nous que les clients retiennent lorsqu'ils nous quittent ?</vt:lpstr>
      <vt:lpstr>QU’EST-CE QUI N’EST PAS AUSSI IMPORTANT POUR ELLES DE SE RAPPELER?</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Tharcissie Aimée Maniraguha</cp:lastModifiedBy>
  <cp:revision>9</cp:revision>
  <cp:lastPrinted>2020-02-27T21:40:53Z</cp:lastPrinted>
  <dcterms:created xsi:type="dcterms:W3CDTF">2017-08-24T20:54:48Z</dcterms:created>
  <dcterms:modified xsi:type="dcterms:W3CDTF">2024-11-21T06:52:24Z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