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54"/>
  </p:notesMasterIdLst>
  <p:sldIdLst>
    <p:sldId id="577" r:id="rId5"/>
    <p:sldId id="462" r:id="rId6"/>
    <p:sldId id="647" r:id="rId7"/>
    <p:sldId id="635" r:id="rId8"/>
    <p:sldId id="648" r:id="rId9"/>
    <p:sldId id="649" r:id="rId10"/>
    <p:sldId id="650" r:id="rId11"/>
    <p:sldId id="651" r:id="rId12"/>
    <p:sldId id="652" r:id="rId13"/>
    <p:sldId id="653" r:id="rId14"/>
    <p:sldId id="749" r:id="rId15"/>
    <p:sldId id="636" r:id="rId16"/>
    <p:sldId id="645" r:id="rId17"/>
    <p:sldId id="646" r:id="rId18"/>
    <p:sldId id="643" r:id="rId19"/>
    <p:sldId id="644" r:id="rId20"/>
    <p:sldId id="639" r:id="rId21"/>
    <p:sldId id="640" r:id="rId22"/>
    <p:sldId id="641" r:id="rId23"/>
    <p:sldId id="642" r:id="rId24"/>
    <p:sldId id="740" r:id="rId25"/>
    <p:sldId id="637" r:id="rId26"/>
    <p:sldId id="654" r:id="rId27"/>
    <p:sldId id="655" r:id="rId28"/>
    <p:sldId id="661" r:id="rId29"/>
    <p:sldId id="659" r:id="rId30"/>
    <p:sldId id="656" r:id="rId31"/>
    <p:sldId id="657" r:id="rId32"/>
    <p:sldId id="660" r:id="rId33"/>
    <p:sldId id="658" r:id="rId34"/>
    <p:sldId id="662" r:id="rId35"/>
    <p:sldId id="663" r:id="rId36"/>
    <p:sldId id="638" r:id="rId37"/>
    <p:sldId id="668" r:id="rId38"/>
    <p:sldId id="670" r:id="rId39"/>
    <p:sldId id="664" r:id="rId40"/>
    <p:sldId id="665" r:id="rId41"/>
    <p:sldId id="666" r:id="rId42"/>
    <p:sldId id="672" r:id="rId43"/>
    <p:sldId id="750" r:id="rId44"/>
    <p:sldId id="673" r:id="rId45"/>
    <p:sldId id="675" r:id="rId46"/>
    <p:sldId id="676" r:id="rId47"/>
    <p:sldId id="678" r:id="rId48"/>
    <p:sldId id="679" r:id="rId49"/>
    <p:sldId id="681" r:id="rId50"/>
    <p:sldId id="680" r:id="rId51"/>
    <p:sldId id="682" r:id="rId52"/>
    <p:sldId id="440" r:id="rId53"/>
  </p:sldIdLst>
  <p:sldSz cx="24384000" cy="13716000"/>
  <p:notesSz cx="6858000" cy="9144000"/>
  <p:embeddedFontLst>
    <p:embeddedFont>
      <p:font typeface="Poppins" panose="00000500000000000000" pitchFamily="2" charset="0"/>
      <p:regular r:id="rId55"/>
      <p:bold r:id="rId56"/>
      <p:italic r:id="rId57"/>
      <p:boldItalic r:id="rId58"/>
    </p:embeddedFont>
    <p:embeddedFont>
      <p:font typeface="Poppins Black" panose="00000A00000000000000" pitchFamily="2" charset="0"/>
      <p:bold r:id="rId59"/>
      <p:italic r:id="rId60"/>
      <p:boldItalic r:id="rId61"/>
    </p:embeddedFont>
    <p:embeddedFont>
      <p:font typeface="Poppins Light" panose="00000400000000000000" pitchFamily="2" charset="0"/>
      <p:regular r:id="rId62"/>
      <p:bold r:id="rId63"/>
      <p:italic r:id="rId64"/>
      <p:boldItalic r:id="rId65"/>
    </p:embeddedFont>
    <p:embeddedFont>
      <p:font typeface="Poppins SemiBold" panose="00000700000000000000" pitchFamily="2" charset="0"/>
      <p:bold r:id="rId66"/>
    </p:embeddedFont>
    <p:embeddedFont>
      <p:font typeface="Roboto" panose="02000000000000000000" pitchFamily="2" charset="0"/>
      <p:regular r:id="rId67"/>
      <p:bold r:id="rId68"/>
      <p:italic r:id="rId69"/>
      <p:boldItalic r:id="rId70"/>
    </p:embeddedFont>
    <p:embeddedFont>
      <p:font typeface="Roboto Light" panose="02000000000000000000" pitchFamily="2" charset="0"/>
      <p:regular r:id="rId71"/>
      <p:italic r:id="rId7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32406A80-0F12-FE83-170A-318CB2873BD6}" name="Sara Costa" initials="SC" userId="S::sara.costa@appy.co.ao::047fa8ec-0a2e-44a6-9711-1193a8003c3a"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4"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BFD730"/>
    <a:srgbClr val="18AC68"/>
    <a:srgbClr val="ED4699"/>
    <a:srgbClr val="8DC9C8"/>
    <a:srgbClr val="FCF45B"/>
    <a:srgbClr val="F46E20"/>
    <a:srgbClr val="F18903"/>
    <a:srgbClr val="00B5E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C0CDB1-DC84-4432-A634-34F2D9E32844}" v="353" dt="2024-11-22T08:56:08.307"/>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5" d="100"/>
          <a:sy n="35" d="100"/>
        </p:scale>
        <p:origin x="512"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9.fntdata"/><Relationship Id="rId68" Type="http://schemas.openxmlformats.org/officeDocument/2006/relationships/font" Target="fonts/font14.fntdata"/><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presProps" Target="presProps.xml"/><Relationship Id="rId79" Type="http://schemas.microsoft.com/office/2018/10/relationships/authors" Target="authors.xml"/><Relationship Id="rId5" Type="http://schemas.openxmlformats.org/officeDocument/2006/relationships/slide" Target="slides/slide1.xml"/><Relationship Id="rId61" Type="http://schemas.openxmlformats.org/officeDocument/2006/relationships/font" Target="fonts/font7.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commentAuthors" Target="commentAuthor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1.fntdata"/><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font" Target="fonts/font17.fntdata"/><Relationship Id="rId2" Type="http://schemas.openxmlformats.org/officeDocument/2006/relationships/customXml" Target="../customXml/item2.xml"/><Relationship Id="rId29"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16AD6A"/>
        </a:solidFill>
        <a:ln>
          <a:solidFill>
            <a:srgbClr val="16AD6A"/>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2356CFC8-BACA-4D96-9B74-FF16FBC3A33E}">
      <dgm:prSet phldrT="[Texto]" custT="1"/>
      <dgm:spPr>
        <a:solidFill>
          <a:srgbClr val="16AD6A"/>
        </a:solidFill>
        <a:ln>
          <a:solidFill>
            <a:srgbClr val="16AD6A"/>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394C59AA-D186-407A-9BBE-4620B3F1C64D}">
      <dgm:prSet phldrT="[Texto]"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22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Comparer 2-3 options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utilisant</a:t>
          </a:r>
          <a:r>
            <a:rPr lang="en-US" sz="4400" kern="1200">
              <a:solidFill>
                <a:srgbClr val="211F1B"/>
              </a:solidFill>
              <a:latin typeface="Roboto" panose="02000000000000000000" pitchFamily="2" charset="0"/>
              <a:ea typeface="Roboto" panose="02000000000000000000" pitchFamily="2" charset="0"/>
              <a:cs typeface="+mn-cs"/>
            </a:rPr>
            <a:t> des pages </a:t>
          </a:r>
          <a:r>
            <a:rPr lang="en-US" sz="4400" kern="1200" err="1">
              <a:solidFill>
                <a:srgbClr val="211F1B"/>
              </a:solidFill>
              <a:latin typeface="Roboto" panose="02000000000000000000" pitchFamily="2" charset="0"/>
              <a:ea typeface="Roboto" panose="02000000000000000000" pitchFamily="2" charset="0"/>
              <a:cs typeface="+mn-cs"/>
            </a:rPr>
            <a:t>spécifiques</a:t>
          </a:r>
          <a:r>
            <a:rPr lang="en-US" sz="4400" kern="1200">
              <a:solidFill>
                <a:srgbClr val="211F1B"/>
              </a:solidFill>
              <a:latin typeface="Roboto" panose="02000000000000000000" pitchFamily="2" charset="0"/>
              <a:ea typeface="Roboto" panose="02000000000000000000" pitchFamily="2" charset="0"/>
              <a:cs typeface="+mn-cs"/>
            </a:rPr>
            <a:t> aux </a:t>
          </a:r>
          <a:r>
            <a:rPr lang="en-US" sz="4400" kern="1200" err="1">
              <a:solidFill>
                <a:srgbClr val="211F1B"/>
              </a:solidFill>
              <a:latin typeface="Roboto" panose="02000000000000000000" pitchFamily="2" charset="0"/>
              <a:ea typeface="Roboto" panose="02000000000000000000" pitchFamily="2" charset="0"/>
              <a:cs typeface="+mn-cs"/>
            </a:rPr>
            <a:t>méthodes</a:t>
          </a:r>
          <a:r>
            <a:rPr lang="en-US" sz="4400" kern="1200">
              <a:solidFill>
                <a:srgbClr val="211F1B"/>
              </a:solidFill>
              <a:latin typeface="Roboto" panose="02000000000000000000" pitchFamily="2" charset="0"/>
              <a:ea typeface="Roboto" panose="02000000000000000000" pitchFamily="2" charset="0"/>
              <a:cs typeface="+mn-cs"/>
            </a:rPr>
            <a:t> pour aider la </a:t>
          </a:r>
          <a:r>
            <a:rPr lang="en-US" sz="4400" kern="1200" err="1">
              <a:solidFill>
                <a:srgbClr val="211F1B"/>
              </a:solidFill>
              <a:latin typeface="Roboto" panose="02000000000000000000" pitchFamily="2" charset="0"/>
              <a:ea typeface="Roboto" panose="02000000000000000000" pitchFamily="2" charset="0"/>
              <a:cs typeface="+mn-cs"/>
            </a:rPr>
            <a:t>cliente</a:t>
          </a:r>
          <a:r>
            <a:rPr lang="en-US" sz="4400" kern="1200">
              <a:solidFill>
                <a:srgbClr val="211F1B"/>
              </a:solidFill>
              <a:latin typeface="Roboto" panose="02000000000000000000" pitchFamily="2" charset="0"/>
              <a:ea typeface="Roboto" panose="02000000000000000000" pitchFamily="2" charset="0"/>
              <a:cs typeface="+mn-cs"/>
            </a:rPr>
            <a:t> à </a:t>
          </a:r>
          <a:r>
            <a:rPr lang="en-US" sz="4400" kern="1200" err="1">
              <a:solidFill>
                <a:srgbClr val="211F1B"/>
              </a:solidFill>
              <a:latin typeface="Roboto" panose="02000000000000000000" pitchFamily="2" charset="0"/>
              <a:ea typeface="Roboto" panose="02000000000000000000" pitchFamily="2" charset="0"/>
              <a:cs typeface="+mn-cs"/>
            </a:rPr>
            <a:t>choisir</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une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méthode</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Lorsqu’elle choisit une méthode, vérifiez son éligibilité médicale</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694D7D0-97C2-4E51-915F-BAF6BAEACE16}" type="parTrans" cxnId="{BB29C8BA-7E04-44E4-97FD-F56C681387B3}">
      <dgm:prSet/>
      <dgm:spPr/>
      <dgm:t>
        <a:bodyPr/>
        <a:lstStyle/>
        <a:p>
          <a:endParaRPr lang="pt-PT"/>
        </a:p>
      </dgm:t>
    </dgm:pt>
    <dgm:pt modelId="{FB52595E-5FF5-43B9-BE46-42878023A56D}" type="sibTrans" cxnId="{BB29C8BA-7E04-44E4-97FD-F56C681387B3}">
      <dgm:prSet/>
      <dgm:spPr/>
      <dgm:t>
        <a:bodyPr/>
        <a:lstStyle/>
        <a:p>
          <a:endParaRPr lang="pt-PT"/>
        </a:p>
      </dgm:t>
    </dgm:pt>
    <dgm:pt modelId="{8E9FB3AF-4C35-4E9F-B2F3-807722A2C682}">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54251DC4-6A84-4BFB-9C7A-4171009C98A2}" type="parTrans" cxnId="{490830E5-BE7D-4678-A0B2-46A1131880BD}">
      <dgm:prSet/>
      <dgm:spPr/>
      <dgm:t>
        <a:bodyPr/>
        <a:lstStyle/>
        <a:p>
          <a:endParaRPr lang="fr-BI"/>
        </a:p>
      </dgm:t>
    </dgm:pt>
    <dgm:pt modelId="{7326034A-D20D-4437-B8A3-DEEF97BB48FA}" type="sibTrans" cxnId="{490830E5-BE7D-4678-A0B2-46A1131880BD}">
      <dgm:prSet/>
      <dgm:spPr/>
      <dgm:t>
        <a:bodyPr/>
        <a:lstStyle/>
        <a:p>
          <a:endParaRPr lang="fr-BI"/>
        </a:p>
      </dgm:t>
    </dgm:pt>
    <dgm:pt modelId="{E9878E69-54EA-4111-A71C-2A0420435221}">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15725596-84BC-4BC4-806B-F9693540ED17}" type="parTrans" cxnId="{E28D47E4-08C2-4A69-BB9E-1B91C68B0994}">
      <dgm:prSet/>
      <dgm:spPr/>
      <dgm:t>
        <a:bodyPr/>
        <a:lstStyle/>
        <a:p>
          <a:endParaRPr lang="fr-BI"/>
        </a:p>
      </dgm:t>
    </dgm:pt>
    <dgm:pt modelId="{A775025E-4046-4E1B-A54C-9980138AA580}" type="sibTrans" cxnId="{E28D47E4-08C2-4A69-BB9E-1B91C68B0994}">
      <dgm:prSet/>
      <dgm:spPr/>
      <dgm:t>
        <a:bodyPr/>
        <a:lstStyle/>
        <a:p>
          <a:endParaRPr lang="fr-BI"/>
        </a:p>
      </dgm:t>
    </dgm:pt>
    <dgm:pt modelId="{724F524D-FFA8-4005-A868-9D1370FC2B48}">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B6045A8-D9E6-47A9-8636-BA1D82AC31ED}" type="parTrans" cxnId="{FB89AE15-F592-4576-A48C-E4AF2D959082}">
      <dgm:prSet/>
      <dgm:spPr/>
      <dgm:t>
        <a:bodyPr/>
        <a:lstStyle/>
        <a:p>
          <a:endParaRPr lang="fr-BI"/>
        </a:p>
      </dgm:t>
    </dgm:pt>
    <dgm:pt modelId="{63BD98BC-A0A8-4192-B3BF-8F51D704EEF0}" type="sibTrans" cxnId="{FB89AE15-F592-4576-A48C-E4AF2D959082}">
      <dgm:prSet/>
      <dgm:spPr/>
      <dgm:t>
        <a:bodyPr/>
        <a:lstStyle/>
        <a:p>
          <a:endParaRPr lang="fr-BI"/>
        </a:p>
      </dgm:t>
    </dgm:pt>
    <dgm:pt modelId="{0AAB2ACC-2053-4235-8E72-84573A232B18}">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0DA50954-11FD-4E3F-ACED-631C4EA9DDDC}" type="parTrans" cxnId="{1386DEBF-A086-4623-A58F-B03523CCE388}">
      <dgm:prSet/>
      <dgm:spPr/>
      <dgm:t>
        <a:bodyPr/>
        <a:lstStyle/>
        <a:p>
          <a:endParaRPr lang="fr-BI"/>
        </a:p>
      </dgm:t>
    </dgm:pt>
    <dgm:pt modelId="{0705A5F3-D7B8-411F-990F-3682C27DF3D8}" type="sibTrans" cxnId="{1386DEBF-A086-4623-A58F-B03523CCE388}">
      <dgm:prSet/>
      <dgm:spPr/>
      <dgm:t>
        <a:bodyPr/>
        <a:lstStyle/>
        <a:p>
          <a:endParaRPr lang="fr-BI"/>
        </a:p>
      </dgm:t>
    </dgm:pt>
    <dgm:pt modelId="{72B88D7B-D12B-4119-8F28-098EA3F556A5}">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AAFF01F9-B0A4-43C5-B932-1F8595469E79}" type="parTrans" cxnId="{FB4AE396-4517-4F40-B18F-31981A710023}">
      <dgm:prSet/>
      <dgm:spPr/>
      <dgm:t>
        <a:bodyPr/>
        <a:lstStyle/>
        <a:p>
          <a:endParaRPr lang="fr-BI"/>
        </a:p>
      </dgm:t>
    </dgm:pt>
    <dgm:pt modelId="{27038B10-3D4E-4B85-B3D1-10BE53A4AAEB}" type="sibTrans" cxnId="{FB4AE396-4517-4F40-B18F-31981A710023}">
      <dgm:prSet/>
      <dgm:spPr/>
      <dgm:t>
        <a:bodyPr/>
        <a:lstStyle/>
        <a:p>
          <a:endParaRPr lang="fr-BI"/>
        </a:p>
      </dgm:t>
    </dgm:pt>
    <dgm:pt modelId="{5D2EB18A-BEB0-4EA4-9AE5-53BB0CD5298C}">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DF978FA0-B684-4C88-94E3-83A984524E63}" type="parTrans" cxnId="{2D4BFAA4-731D-46C2-A3AF-0795FB525B84}">
      <dgm:prSet/>
      <dgm:spPr/>
      <dgm:t>
        <a:bodyPr/>
        <a:lstStyle/>
        <a:p>
          <a:endParaRPr lang="fr-BI"/>
        </a:p>
      </dgm:t>
    </dgm:pt>
    <dgm:pt modelId="{B409E138-B79D-460F-B60B-B2BBE6FA40E3}" type="sibTrans" cxnId="{2D4BFAA4-731D-46C2-A3AF-0795FB525B84}">
      <dgm:prSet/>
      <dgm:spPr/>
      <dgm:t>
        <a:bodyPr/>
        <a:lstStyle/>
        <a:p>
          <a:endParaRPr lang="fr-BI"/>
        </a:p>
      </dgm:t>
    </dgm:pt>
    <dgm:pt modelId="{4ADD1C40-9716-44F8-9DEF-EA476043F33B}">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Demandez-lui quelle est son expérience sur la contraception, ses préoccupations et quels sont les avantages les plus importants pour elle</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14CD09-DABB-4A03-94F8-D97E79C4F28E}" type="parTrans" cxnId="{322D06E6-EA70-4F6C-87F3-8D7E186AFA46}">
      <dgm:prSet/>
      <dgm:spPr/>
      <dgm:t>
        <a:bodyPr/>
        <a:lstStyle/>
        <a:p>
          <a:endParaRPr lang="fr-BI"/>
        </a:p>
      </dgm:t>
    </dgm:pt>
    <dgm:pt modelId="{2B553F1C-9CD3-47FB-89DC-F6201541BF7F}" type="sibTrans" cxnId="{322D06E6-EA70-4F6C-87F3-8D7E186AFA46}">
      <dgm:prSet/>
      <dgm:spPr/>
      <dgm:t>
        <a:bodyPr/>
        <a:lstStyle/>
        <a:p>
          <a:endParaRPr lang="fr-BI"/>
        </a:p>
      </dgm:t>
    </dgm:pt>
    <dgm:pt modelId="{FF464657-39A4-4649-8B77-DE7A41476238}">
      <dgm:prSet custT="1"/>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621182B7-8734-477C-B175-C09EE4FF835F}" type="parTrans" cxnId="{D320119F-09A4-435A-93AA-C69A543FFE5D}">
      <dgm:prSet/>
      <dgm:spPr/>
      <dgm:t>
        <a:bodyPr/>
        <a:lstStyle/>
        <a:p>
          <a:endParaRPr lang="fr-BI"/>
        </a:p>
      </dgm:t>
    </dgm:pt>
    <dgm:pt modelId="{61F86C17-A23D-49D3-B4FB-3C473B362DA4}" type="sibTrans" cxnId="{D320119F-09A4-435A-93AA-C69A543FFE5D}">
      <dgm:prSet/>
      <dgm:spPr/>
      <dgm:t>
        <a:bodyPr/>
        <a:lstStyle/>
        <a:p>
          <a:endParaRPr lang="fr-BI"/>
        </a:p>
      </dgm:t>
    </dgm:pt>
    <dgm:pt modelId="{422E9B53-55BB-42FE-BDF1-300B5EBAC370}">
      <dgm:prSet custT="1"/>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E06ECBCA-1376-40F5-B81C-877082C8F2B8}" type="parTrans" cxnId="{98D78CE5-7A60-4D34-9C02-8A8C2BC1B075}">
      <dgm:prSet/>
      <dgm:spPr/>
      <dgm:t>
        <a:bodyPr/>
        <a:lstStyle/>
        <a:p>
          <a:endParaRPr lang="fr-BI"/>
        </a:p>
      </dgm:t>
    </dgm:pt>
    <dgm:pt modelId="{19F0475F-0977-4315-9AE8-8863CA3EA3B8}" type="sibTrans" cxnId="{98D78CE5-7A60-4D34-9C02-8A8C2BC1B075}">
      <dgm:prSet/>
      <dgm:spPr/>
      <dgm:t>
        <a:bodyPr/>
        <a:lstStyle/>
        <a:p>
          <a:endParaRPr lang="fr-BI"/>
        </a:p>
      </dgm:t>
    </dgm:pt>
    <dgm:pt modelId="{A2EA8C67-1221-4F3E-8E88-0AD8ED1300B0}">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B1F370F6-B755-4DE6-B44F-7D8D70B11CE9}" type="parTrans" cxnId="{3FBB9938-0CFC-4968-A3B5-74340BDADF83}">
      <dgm:prSet/>
      <dgm:spPr/>
      <dgm:t>
        <a:bodyPr/>
        <a:lstStyle/>
        <a:p>
          <a:endParaRPr lang="fr-BI"/>
        </a:p>
      </dgm:t>
    </dgm:pt>
    <dgm:pt modelId="{F29E9761-A8C0-4614-93B7-B3C23E573B00}" type="sibTrans" cxnId="{3FBB9938-0CFC-4968-A3B5-74340BDADF83}">
      <dgm:prSet/>
      <dgm:spPr/>
      <dgm:t>
        <a:bodyPr/>
        <a:lstStyle/>
        <a:p>
          <a:endParaRPr lang="fr-BI"/>
        </a:p>
      </dgm:t>
    </dgm:pt>
    <dgm:pt modelId="{2C4B1224-551B-43BF-A6FD-71B716603E89}">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1A310533-8323-4976-B458-C5870CE7B99F}" type="parTrans" cxnId="{396CA628-E2FE-4EE2-8788-8D066CE56D2B}">
      <dgm:prSet/>
      <dgm:spPr/>
      <dgm:t>
        <a:bodyPr/>
        <a:lstStyle/>
        <a:p>
          <a:endParaRPr lang="fr-BI"/>
        </a:p>
      </dgm:t>
    </dgm:pt>
    <dgm:pt modelId="{9DF151E6-3F35-4885-9A84-EB7533F0505F}" type="sibTrans" cxnId="{396CA628-E2FE-4EE2-8788-8D066CE56D2B}">
      <dgm:prSet/>
      <dgm:spPr/>
      <dgm:t>
        <a:bodyPr/>
        <a:lstStyle/>
        <a:p>
          <a:endParaRPr lang="fr-BI"/>
        </a:p>
      </dgm:t>
    </dgm:pt>
    <dgm:pt modelId="{F1B0528A-702B-43B9-B6D6-721B94A9AD89}">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870CABF3-CC0D-4705-8A1B-044A3A4D98F1}" type="parTrans" cxnId="{34AC1C3D-D4D8-422C-9803-6C84DE9CDA42}">
      <dgm:prSet/>
      <dgm:spPr/>
      <dgm:t>
        <a:bodyPr/>
        <a:lstStyle/>
        <a:p>
          <a:endParaRPr lang="fr-BI"/>
        </a:p>
      </dgm:t>
    </dgm:pt>
    <dgm:pt modelId="{494DB95B-726D-4D4C-BB92-384130B1E587}" type="sibTrans" cxnId="{34AC1C3D-D4D8-422C-9803-6C84DE9CDA42}">
      <dgm:prSet/>
      <dgm:spPr/>
      <dgm:t>
        <a:bodyPr/>
        <a:lstStyle/>
        <a:p>
          <a:endParaRPr lang="fr-BI"/>
        </a:p>
      </dgm:t>
    </dgm:pt>
    <dgm:pt modelId="{0362523D-14A7-4B65-A136-6EA95008AFAE}">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indent="0">
            <a:buNone/>
          </a:pPr>
          <a:r>
            <a:rPr lang="fr-FR" sz="4400" kern="1200">
              <a:solidFill>
                <a:srgbClr val="211F1B"/>
              </a:solidFill>
              <a:latin typeface="Roboto" panose="02000000000000000000" pitchFamily="2" charset="0"/>
              <a:ea typeface="Roboto" panose="02000000000000000000" pitchFamily="2" charset="0"/>
              <a:cs typeface="+mn-cs"/>
            </a:rPr>
            <a:t>Utilisez des pages de matrice et de comparaison pour réduire à 2-3 les options qui correspondent le mieux à ses besoins.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5ECE6FEB-83DF-4A5B-B9FB-722D16B26842}" type="parTrans" cxnId="{A45632DA-660A-40F8-A31A-27C17978DAEC}">
      <dgm:prSet/>
      <dgm:spPr/>
      <dgm:t>
        <a:bodyPr/>
        <a:lstStyle/>
        <a:p>
          <a:endParaRPr lang="fr-BI"/>
        </a:p>
      </dgm:t>
    </dgm:pt>
    <dgm:pt modelId="{896F4E79-3998-44BE-AB7B-82A9ECE0C170}" type="sibTrans" cxnId="{A45632DA-660A-40F8-A31A-27C17978DAEC}">
      <dgm:prSet/>
      <dgm:spPr/>
      <dgm:t>
        <a:bodyPr/>
        <a:lstStyle/>
        <a:p>
          <a:endParaRPr lang="fr-BI"/>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ScaleX="90078" custScaleY="158262"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ScaleY="163363"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dgm:presLayoutVars>
          <dgm:bulletEnabled val="1"/>
        </dgm:presLayoutVars>
      </dgm:prSet>
      <dgm:spPr>
        <a:xfrm rot="5400000">
          <a:off x="8573446" y="321388"/>
          <a:ext cx="1635841" cy="15259384"/>
        </a:xfrm>
        <a:prstGeom prst="round2SameRect">
          <a:avLst/>
        </a:prstGeom>
      </dgm:spPr>
    </dgm:pt>
  </dgm:ptLst>
  <dgm:cxnLst>
    <dgm:cxn modelId="{01A3C704-1F7C-4E08-9A09-5A9F2320B57F}" type="presOf" srcId="{0AAB2ACC-2053-4235-8E72-84573A232B18}" destId="{40675C9C-1DCE-4BE6-85DE-57CC7AD60E40}" srcOrd="0" destOrd="0" presId="urn:microsoft.com/office/officeart/2005/8/layout/chevron2"/>
    <dgm:cxn modelId="{CF50440B-8F90-4069-A595-D595716EC6AD}" type="presOf" srcId="{E9878E69-54EA-4111-A71C-2A0420435221}" destId="{40675C9C-1DCE-4BE6-85DE-57CC7AD60E40}" srcOrd="0" destOrd="5" presId="urn:microsoft.com/office/officeart/2005/8/layout/chevron2"/>
    <dgm:cxn modelId="{FB89AE15-F592-4576-A48C-E4AF2D959082}" srcId="{E5DA3D68-5E4E-44E5-8AF7-4B85D3411DCC}" destId="{724F524D-FFA8-4005-A868-9D1370FC2B48}" srcOrd="6" destOrd="0" parTransId="{2B6045A8-D9E6-47A9-8636-BA1D82AC31ED}" sibTransId="{63BD98BC-A0A8-4192-B3BF-8F51D704EEF0}"/>
    <dgm:cxn modelId="{8C9FA724-F56B-498E-98DD-E9A9B3D6C012}" srcId="{95043909-8321-4449-ADE9-A7A21CD956B6}" destId="{AFB368EC-A003-46A0-B50E-810FE1484685}" srcOrd="3" destOrd="0" parTransId="{071160EE-4CFE-44EB-B7B2-4102541DE691}" sibTransId="{D9D8ADBC-763E-4549-B306-4DDDD98C3E3F}"/>
    <dgm:cxn modelId="{BA054528-0BEA-4E7F-8BB3-E9120DE9613C}" type="presOf" srcId="{5D2EB18A-BEB0-4EA4-9AE5-53BB0CD5298C}" destId="{40675C9C-1DCE-4BE6-85DE-57CC7AD60E40}" srcOrd="0" destOrd="2" presId="urn:microsoft.com/office/officeart/2005/8/layout/chevron2"/>
    <dgm:cxn modelId="{396CA628-E2FE-4EE2-8788-8D066CE56D2B}" srcId="{2356CFC8-BACA-4D96-9B74-FF16FBC3A33E}" destId="{2C4B1224-551B-43BF-A6FD-71B716603E89}" srcOrd="1" destOrd="0" parTransId="{1A310533-8323-4976-B458-C5870CE7B99F}" sibTransId="{9DF151E6-3F35-4885-9A84-EB7533F0505F}"/>
    <dgm:cxn modelId="{3FBB9938-0CFC-4968-A3B5-74340BDADF83}" srcId="{2356CFC8-BACA-4D96-9B74-FF16FBC3A33E}" destId="{A2EA8C67-1221-4F3E-8E88-0AD8ED1300B0}" srcOrd="0" destOrd="0" parTransId="{B1F370F6-B755-4DE6-B44F-7D8D70B11CE9}" sibTransId="{F29E9761-A8C0-4614-93B7-B3C23E573B00}"/>
    <dgm:cxn modelId="{3A89BE38-0DBE-48FB-A687-2FFA3C962710}" type="presOf" srcId="{394C59AA-D186-407A-9BBE-4620B3F1C64D}" destId="{D4492016-2DBA-4C32-BF97-5103CCA64B4C}" srcOrd="0" destOrd="0" presId="urn:microsoft.com/office/officeart/2005/8/layout/chevron2"/>
    <dgm:cxn modelId="{EE70FA3B-07FA-400B-B86A-A6CCD9E93659}" type="presOf" srcId="{FF464657-39A4-4649-8B77-DE7A41476238}" destId="{A8046533-50EC-4F50-A92A-8347A2C8EC55}" srcOrd="0" destOrd="4" presId="urn:microsoft.com/office/officeart/2005/8/layout/chevron2"/>
    <dgm:cxn modelId="{34AC1C3D-D4D8-422C-9803-6C84DE9CDA42}" srcId="{2356CFC8-BACA-4D96-9B74-FF16FBC3A33E}" destId="{F1B0528A-702B-43B9-B6D6-721B94A9AD89}" srcOrd="2" destOrd="0" parTransId="{870CABF3-CC0D-4705-8A1B-044A3A4D98F1}" sibTransId="{494DB95B-726D-4D4C-BB92-384130B1E587}"/>
    <dgm:cxn modelId="{F432AF5E-FE8C-4D39-80AA-FF38D9185CBE}" type="presOf" srcId="{724F524D-FFA8-4005-A868-9D1370FC2B48}" destId="{40675C9C-1DCE-4BE6-85DE-57CC7AD60E40}" srcOrd="0" destOrd="6" presId="urn:microsoft.com/office/officeart/2005/8/layout/chevron2"/>
    <dgm:cxn modelId="{D8EDF461-3520-48B9-8B6D-EB5779B52A06}" type="presOf" srcId="{EC405243-2A44-4E89-BD2C-1C5D7F6A1395}" destId="{560C338B-D1CE-4408-A02F-6C6B89E63521}" srcOrd="0" destOrd="0" presId="urn:microsoft.com/office/officeart/2005/8/layout/chevron2"/>
    <dgm:cxn modelId="{771FF268-8640-41E6-912C-F356702AEEF3}" type="presOf" srcId="{422E9B53-55BB-42FE-BDF1-300B5EBAC370}" destId="{A8046533-50EC-4F50-A92A-8347A2C8EC55}" srcOrd="0" destOrd="5" presId="urn:microsoft.com/office/officeart/2005/8/layout/chevron2"/>
    <dgm:cxn modelId="{4FFE894A-D893-408D-A814-6021E81AB1C9}" type="presOf" srcId="{A2EA8C67-1221-4F3E-8E88-0AD8ED1300B0}" destId="{A8046533-50EC-4F50-A92A-8347A2C8EC55}" srcOrd="0" destOrd="0" presId="urn:microsoft.com/office/officeart/2005/8/layout/chevron2"/>
    <dgm:cxn modelId="{EA0E9355-7BC6-4888-B995-F3CA91265E00}" type="presOf" srcId="{72B88D7B-D12B-4119-8F28-098EA3F556A5}" destId="{40675C9C-1DCE-4BE6-85DE-57CC7AD60E40}" srcOrd="0" destOrd="1" presId="urn:microsoft.com/office/officeart/2005/8/layout/chevron2"/>
    <dgm:cxn modelId="{29D30476-E7F3-4709-B0F7-671EEF72400E}" type="presOf" srcId="{F1B0528A-702B-43B9-B6D6-721B94A9AD89}" destId="{A8046533-50EC-4F50-A92A-8347A2C8EC55}" srcOrd="0" destOrd="2" presId="urn:microsoft.com/office/officeart/2005/8/layout/chevron2"/>
    <dgm:cxn modelId="{0817BC78-ECF6-429E-9BBE-B27A0EEC5610}" type="presOf" srcId="{4ADD1C40-9716-44F8-9DEF-EA476043F33B}" destId="{40675C9C-1DCE-4BE6-85DE-57CC7AD60E40}" srcOrd="0" destOrd="3" presId="urn:microsoft.com/office/officeart/2005/8/layout/chevron2"/>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2" destOrd="0" parTransId="{B8A11A33-04E2-46D0-BA80-39416A78C6CC}" sibTransId="{417B5114-D3F7-468C-9829-63C4E3305EB6}"/>
    <dgm:cxn modelId="{2C1B0E8F-FCB9-43B0-9907-B0FBE31EEF4D}" type="presOf" srcId="{0362523D-14A7-4B65-A136-6EA95008AFAE}" destId="{A8046533-50EC-4F50-A92A-8347A2C8EC55}" srcOrd="0" destOrd="3" presId="urn:microsoft.com/office/officeart/2005/8/layout/chevron2"/>
    <dgm:cxn modelId="{FB4AE396-4517-4F40-B18F-31981A710023}" srcId="{E5DA3D68-5E4E-44E5-8AF7-4B85D3411DCC}" destId="{72B88D7B-D12B-4119-8F28-098EA3F556A5}" srcOrd="1" destOrd="0" parTransId="{AAFF01F9-B0A4-43C5-B932-1F8595469E79}" sibTransId="{27038B10-3D4E-4B85-B3D1-10BE53A4AAEB}"/>
    <dgm:cxn modelId="{D320119F-09A4-435A-93AA-C69A543FFE5D}" srcId="{2356CFC8-BACA-4D96-9B74-FF16FBC3A33E}" destId="{FF464657-39A4-4649-8B77-DE7A41476238}" srcOrd="4" destOrd="0" parTransId="{621182B7-8734-477C-B175-C09EE4FF835F}" sibTransId="{61F86C17-A23D-49D3-B4FB-3C473B362DA4}"/>
    <dgm:cxn modelId="{2D4BFAA4-731D-46C2-A3AF-0795FB525B84}" srcId="{E5DA3D68-5E4E-44E5-8AF7-4B85D3411DCC}" destId="{5D2EB18A-BEB0-4EA4-9AE5-53BB0CD5298C}" srcOrd="2" destOrd="0" parTransId="{DF978FA0-B684-4C88-94E3-83A984524E63}" sibTransId="{B409E138-B79D-460F-B60B-B2BBE6FA40E3}"/>
    <dgm:cxn modelId="{0789ABA8-C309-454E-A618-9A548B3FC7EC}" type="presOf" srcId="{8E9FB3AF-4C35-4E9F-B2F3-807722A2C682}" destId="{40675C9C-1DCE-4BE6-85DE-57CC7AD60E40}" srcOrd="0" destOrd="4" presId="urn:microsoft.com/office/officeart/2005/8/layout/chevron2"/>
    <dgm:cxn modelId="{32F9E8AF-8107-4621-9A12-82FCEEF01E01}" srcId="{394C59AA-D186-407A-9BBE-4620B3F1C64D}" destId="{2E8F143D-9427-4175-ABC2-CB8436403052}" srcOrd="0" destOrd="0" parTransId="{4403CBA6-4C2C-4ECD-B9B2-6E012E403E2F}" sibTransId="{9E429B5B-24FB-4C03-8915-AC66B91B0B8C}"/>
    <dgm:cxn modelId="{BB29C8BA-7E04-44E4-97FD-F56C681387B3}" srcId="{AFB368EC-A003-46A0-B50E-810FE1484685}" destId="{EC405243-2A44-4E89-BD2C-1C5D7F6A1395}" srcOrd="0" destOrd="0" parTransId="{4694D7D0-97C2-4E51-915F-BAF6BAEACE16}" sibTransId="{FB52595E-5FF5-43B9-BE46-42878023A56D}"/>
    <dgm:cxn modelId="{1386DEBF-A086-4623-A58F-B03523CCE388}" srcId="{E5DA3D68-5E4E-44E5-8AF7-4B85D3411DCC}" destId="{0AAB2ACC-2053-4235-8E72-84573A232B18}" srcOrd="0" destOrd="0" parTransId="{0DA50954-11FD-4E3F-ACED-631C4EA9DDDC}" sibTransId="{0705A5F3-D7B8-411F-990F-3682C27DF3D8}"/>
    <dgm:cxn modelId="{BAFA4DC8-2C80-40E6-A003-E812A949A889}" type="presOf" srcId="{2C4B1224-551B-43BF-A6FD-71B716603E89}" destId="{A8046533-50EC-4F50-A92A-8347A2C8EC55}" srcOrd="0" destOrd="1" presId="urn:microsoft.com/office/officeart/2005/8/layout/chevron2"/>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A45632DA-660A-40F8-A31A-27C17978DAEC}" srcId="{2356CFC8-BACA-4D96-9B74-FF16FBC3A33E}" destId="{0362523D-14A7-4B65-A136-6EA95008AFAE}" srcOrd="3" destOrd="0" parTransId="{5ECE6FEB-83DF-4A5B-B9FB-722D16B26842}" sibTransId="{896F4E79-3998-44BE-AB7B-82A9ECE0C170}"/>
    <dgm:cxn modelId="{E28D47E4-08C2-4A69-BB9E-1B91C68B0994}" srcId="{E5DA3D68-5E4E-44E5-8AF7-4B85D3411DCC}" destId="{E9878E69-54EA-4111-A71C-2A0420435221}" srcOrd="5" destOrd="0" parTransId="{15725596-84BC-4BC4-806B-F9693540ED17}" sibTransId="{A775025E-4046-4E1B-A54C-9980138AA580}"/>
    <dgm:cxn modelId="{490830E5-BE7D-4678-A0B2-46A1131880BD}" srcId="{E5DA3D68-5E4E-44E5-8AF7-4B85D3411DCC}" destId="{8E9FB3AF-4C35-4E9F-B2F3-807722A2C682}" srcOrd="4" destOrd="0" parTransId="{54251DC4-6A84-4BFB-9C7A-4171009C98A2}" sibTransId="{7326034A-D20D-4437-B8A3-DEEF97BB48FA}"/>
    <dgm:cxn modelId="{59AE4AE5-AE26-4CDB-BE3D-243E5CF075E4}" type="presOf" srcId="{E5DA3D68-5E4E-44E5-8AF7-4B85D3411DCC}" destId="{F1ECAF12-78A2-48B3-859E-00C09E6711B2}" srcOrd="0" destOrd="0" presId="urn:microsoft.com/office/officeart/2005/8/layout/chevron2"/>
    <dgm:cxn modelId="{98D78CE5-7A60-4D34-9C02-8A8C2BC1B075}" srcId="{2356CFC8-BACA-4D96-9B74-FF16FBC3A33E}" destId="{422E9B53-55BB-42FE-BDF1-300B5EBAC370}" srcOrd="5" destOrd="0" parTransId="{E06ECBCA-1376-40F5-B81C-877082C8F2B8}" sibTransId="{19F0475F-0977-4315-9AE8-8863CA3EA3B8}"/>
    <dgm:cxn modelId="{322D06E6-EA70-4F6C-87F3-8D7E186AFA46}" srcId="{E5DA3D68-5E4E-44E5-8AF7-4B85D3411DCC}" destId="{4ADD1C40-9716-44F8-9DEF-EA476043F33B}" srcOrd="3" destOrd="0" parTransId="{2014CD09-DABB-4A03-94F8-D97E79C4F28E}" sibTransId="{2B553F1C-9CD3-47FB-89DC-F6201541BF7F}"/>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16AD6A"/>
        </a:solidFill>
        <a:ln>
          <a:solidFill>
            <a:srgbClr val="16AD6A"/>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Passez en revue les 3Q de la méthode choisie et demandez-lui de les répéter.</a:t>
          </a: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16AD6A"/>
        </a:solidFill>
        <a:ln>
          <a:solidFill>
            <a:srgbClr val="16AD6A"/>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a:buNone/>
          </a:pPr>
          <a:r>
            <a:rPr lang="en-US" sz="4400" kern="1200">
              <a:solidFill>
                <a:srgbClr val="211F1B"/>
              </a:solidFill>
              <a:latin typeface="Roboto" panose="02000000000000000000" pitchFamily="2" charset="0"/>
              <a:ea typeface="Roboto" panose="02000000000000000000" pitchFamily="2" charset="0"/>
              <a:cs typeface="+mn-cs"/>
            </a:rPr>
            <a:t>Faire un plan de gestion des </a:t>
          </a:r>
          <a:r>
            <a:rPr lang="en-US" sz="4400" kern="1200" err="1">
              <a:solidFill>
                <a:srgbClr val="211F1B"/>
              </a:solidFill>
              <a:latin typeface="Roboto" panose="02000000000000000000" pitchFamily="2" charset="0"/>
              <a:ea typeface="Roboto" panose="02000000000000000000" pitchFamily="2" charset="0"/>
              <a:cs typeface="+mn-cs"/>
            </a:rPr>
            <a:t>principaux</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effets</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secondaires</a:t>
          </a: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22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77788" lvl="1" indent="-23813" algn="l" defTabSz="1778000">
            <a:lnSpc>
              <a:spcPct val="90000"/>
            </a:lnSpc>
            <a:spcBef>
              <a:spcPct val="0"/>
            </a:spcBef>
            <a:spcAft>
              <a:spcPct val="15000"/>
            </a:spcAft>
            <a:buNone/>
          </a:pPr>
          <a:r>
            <a:rPr lang="fr-FR" sz="4000" kern="1200">
              <a:solidFill>
                <a:srgbClr val="211F1B"/>
              </a:solidFill>
              <a:latin typeface="Roboto" panose="02000000000000000000" pitchFamily="2" charset="0"/>
              <a:ea typeface="Roboto" panose="02000000000000000000" pitchFamily="2" charset="0"/>
              <a:cs typeface="+mn-cs"/>
            </a:rPr>
            <a:t>Donner la méthode. Ne le faites pas avant qu’elle n’obtienne TOUTES les informations sur la méthode qu’elle a choisie. Il s’agirait d’une violation du choix éclairé.</a:t>
          </a:r>
          <a:endParaRPr lang="pt-PT" sz="3200" kern="120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Passez</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revue les 3Q </a:t>
          </a:r>
          <a:r>
            <a:rPr lang="en-US" sz="4400" kern="1200" err="1">
              <a:solidFill>
                <a:srgbClr val="211F1B"/>
              </a:solidFill>
              <a:latin typeface="Roboto" panose="02000000000000000000" pitchFamily="2" charset="0"/>
              <a:ea typeface="Roboto" panose="02000000000000000000" pitchFamily="2" charset="0"/>
              <a:cs typeface="+mn-cs"/>
            </a:rPr>
            <a:t>avant</a:t>
          </a:r>
          <a:r>
            <a:rPr lang="en-US" sz="4400" kern="1200">
              <a:solidFill>
                <a:srgbClr val="211F1B"/>
              </a:solidFill>
              <a:latin typeface="Roboto" panose="02000000000000000000" pitchFamily="2" charset="0"/>
              <a:ea typeface="Roboto" panose="02000000000000000000" pitchFamily="2" charset="0"/>
              <a:cs typeface="+mn-cs"/>
            </a:rPr>
            <a:t> la sortie.</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694D7D0-97C2-4E51-915F-BAF6BAEACE16}" type="parTrans" cxnId="{BB29C8BA-7E04-44E4-97FD-F56C681387B3}">
      <dgm:prSet/>
      <dgm:spPr/>
      <dgm:t>
        <a:bodyPr/>
        <a:lstStyle/>
        <a:p>
          <a:endParaRPr lang="pt-PT"/>
        </a:p>
      </dgm:t>
    </dgm:pt>
    <dgm:pt modelId="{FB52595E-5FF5-43B9-BE46-42878023A56D}" type="sibTrans" cxnId="{BB29C8BA-7E04-44E4-97FD-F56C681387B3}">
      <dgm:prSet/>
      <dgm:spPr/>
      <dgm:t>
        <a:bodyPr/>
        <a:lstStyle/>
        <a:p>
          <a:endParaRPr lang="pt-PT"/>
        </a:p>
      </dgm:t>
    </dgm:pt>
    <dgm:pt modelId="{0239B902-5B36-43D9-9FED-469938779AE8}">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A902A4E0-CE07-44BA-A9AA-A141D4ED5E9D}" type="parTrans" cxnId="{A8CD2806-84C0-475F-AEC5-595B635976E6}">
      <dgm:prSet/>
      <dgm:spPr/>
      <dgm:t>
        <a:bodyPr/>
        <a:lstStyle/>
        <a:p>
          <a:endParaRPr lang="fr-BI"/>
        </a:p>
      </dgm:t>
    </dgm:pt>
    <dgm:pt modelId="{AC099AE8-AF32-43E4-85C3-CDDCF0427892}" type="sibTrans" cxnId="{A8CD2806-84C0-475F-AEC5-595B635976E6}">
      <dgm:prSet/>
      <dgm:spPr/>
      <dgm:t>
        <a:bodyPr/>
        <a:lstStyle/>
        <a:p>
          <a:endParaRPr lang="fr-BI"/>
        </a:p>
      </dgm:t>
    </dgm:pt>
    <dgm:pt modelId="{3400A8FE-66AC-48CC-B026-803A0A9C92C9}">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F4114EFE-220F-4656-AF5F-A971A559DCD9}" type="parTrans" cxnId="{2082382B-52EF-4C5C-9626-187FAC3537A8}">
      <dgm:prSet/>
      <dgm:spPr/>
      <dgm:t>
        <a:bodyPr/>
        <a:lstStyle/>
        <a:p>
          <a:endParaRPr lang="fr-BI"/>
        </a:p>
      </dgm:t>
    </dgm:pt>
    <dgm:pt modelId="{93B2DEA9-A4A8-45A5-8B0A-D0995DC7F195}" type="sibTrans" cxnId="{2082382B-52EF-4C5C-9626-187FAC3537A8}">
      <dgm:prSet/>
      <dgm:spPr/>
      <dgm:t>
        <a:bodyPr/>
        <a:lstStyle/>
        <a:p>
          <a:endParaRPr lang="fr-BI"/>
        </a:p>
      </dgm:t>
    </dgm:pt>
    <dgm:pt modelId="{CCDDCA75-8DA6-4FA2-9885-072EFCEA60C0}">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6060A5E8-C977-47F5-BB8E-182B8EDE2772}" type="parTrans" cxnId="{0522FE7A-C9CA-4836-B6EB-484C03FEEA7D}">
      <dgm:prSet/>
      <dgm:spPr/>
    </dgm:pt>
    <dgm:pt modelId="{6A8F205D-98A0-4F39-8491-0073D01A986F}" type="sibTrans" cxnId="{0522FE7A-C9CA-4836-B6EB-484C03FEEA7D}">
      <dgm:prSet/>
      <dgm:spPr/>
    </dgm:pt>
    <dgm:pt modelId="{236497FA-8282-43A2-9A6C-A292F75DA29E}">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67CDCE8E-6282-4B38-A914-6B4EB3D6942A}" type="parTrans" cxnId="{2156B3A7-CE52-45F1-BEF5-06D207B348BD}">
      <dgm:prSet/>
      <dgm:spPr/>
    </dgm:pt>
    <dgm:pt modelId="{EE2489FD-5937-4AF2-BBFD-F3EA75B8F16A}" type="sibTrans" cxnId="{2156B3A7-CE52-45F1-BEF5-06D207B348BD}">
      <dgm:prSet/>
      <dgm:spPr/>
    </dgm:pt>
    <dgm:pt modelId="{34FEFD65-00AF-48BA-8B87-F10D1507B985}">
      <dgm:prSet custT="1"/>
      <dgm:spPr/>
      <dgm:t>
        <a:bodyPr/>
        <a:lstStyle/>
        <a:p>
          <a:pPr marL="77788" lvl="1" indent="-23813" algn="l" defTabSz="1778000">
            <a:lnSpc>
              <a:spcPct val="90000"/>
            </a:lnSpc>
            <a:spcBef>
              <a:spcPct val="0"/>
            </a:spcBef>
            <a:spcAft>
              <a:spcPct val="15000"/>
            </a:spcAft>
            <a:buNone/>
          </a:pPr>
          <a:endParaRPr lang="fr-BI" sz="4000" kern="1200">
            <a:solidFill>
              <a:srgbClr val="211F1B"/>
            </a:solidFill>
            <a:latin typeface="Roboto" panose="02000000000000000000" pitchFamily="2" charset="0"/>
            <a:ea typeface="Roboto" panose="02000000000000000000" pitchFamily="2" charset="0"/>
            <a:cs typeface="+mn-cs"/>
          </a:endParaRPr>
        </a:p>
      </dgm:t>
    </dgm:pt>
    <dgm:pt modelId="{4C271906-2439-426D-B660-AB959658CC78}" type="parTrans" cxnId="{9FCCE819-1C9D-4B5A-B7D6-82280D897D91}">
      <dgm:prSet/>
      <dgm:spPr/>
      <dgm:t>
        <a:bodyPr/>
        <a:lstStyle/>
        <a:p>
          <a:endParaRPr lang="fr-BI"/>
        </a:p>
      </dgm:t>
    </dgm:pt>
    <dgm:pt modelId="{5CA8703F-1118-4A89-8996-04CECCF5EBFA}" type="sibTrans" cxnId="{9FCCE819-1C9D-4B5A-B7D6-82280D897D91}">
      <dgm:prSet/>
      <dgm:spPr/>
      <dgm:t>
        <a:bodyPr/>
        <a:lstStyle/>
        <a:p>
          <a:endParaRPr lang="fr-BI"/>
        </a:p>
      </dgm:t>
    </dgm:pt>
    <dgm:pt modelId="{295DA78E-7C49-4EC2-994E-A05324A1FE1E}">
      <dgm:prSet custT="1"/>
      <dgm:spPr/>
      <dgm:t>
        <a:bodyPr/>
        <a:lstStyle/>
        <a:p>
          <a:pPr marL="77788" lvl="1" indent="-23813" algn="l" defTabSz="1778000">
            <a:lnSpc>
              <a:spcPct val="90000"/>
            </a:lnSpc>
            <a:spcBef>
              <a:spcPct val="0"/>
            </a:spcBef>
            <a:spcAft>
              <a:spcPct val="15000"/>
            </a:spcAft>
            <a:buNone/>
          </a:pPr>
          <a:endParaRPr lang="fr-BI" sz="4000" kern="1200">
            <a:solidFill>
              <a:srgbClr val="211F1B"/>
            </a:solidFill>
            <a:latin typeface="Roboto" panose="02000000000000000000" pitchFamily="2" charset="0"/>
            <a:ea typeface="Roboto" panose="02000000000000000000" pitchFamily="2" charset="0"/>
            <a:cs typeface="+mn-cs"/>
          </a:endParaRPr>
        </a:p>
      </dgm:t>
    </dgm:pt>
    <dgm:pt modelId="{393DB5E3-3C94-4EA6-AE33-B16FBEB5D164}" type="parTrans" cxnId="{7AB59D67-5CE0-4C4E-B35C-09FC1481DA8F}">
      <dgm:prSet/>
      <dgm:spPr/>
      <dgm:t>
        <a:bodyPr/>
        <a:lstStyle/>
        <a:p>
          <a:endParaRPr lang="fr-BI"/>
        </a:p>
      </dgm:t>
    </dgm:pt>
    <dgm:pt modelId="{613EBDB4-E78E-4DC1-A95A-2F85C70A57DD}" type="sibTrans" cxnId="{7AB59D67-5CE0-4C4E-B35C-09FC1481DA8F}">
      <dgm:prSet/>
      <dgm:spPr/>
      <dgm:t>
        <a:bodyPr/>
        <a:lstStyle/>
        <a:p>
          <a:endParaRPr lang="fr-BI"/>
        </a:p>
      </dgm:t>
    </dgm:pt>
    <dgm:pt modelId="{EF9AEB6B-B5FE-471C-AA23-9AC7EAFCB82E}">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77788" lvl="1" indent="-23813" algn="l" defTabSz="1778000">
            <a:lnSpc>
              <a:spcPct val="90000"/>
            </a:lnSpc>
            <a:spcBef>
              <a:spcPct val="0"/>
            </a:spcBef>
            <a:spcAft>
              <a:spcPct val="15000"/>
            </a:spcAft>
            <a:buNone/>
          </a:pPr>
          <a:endParaRPr lang="pt-PT" sz="3200" kern="1200">
            <a:solidFill>
              <a:srgbClr val="211F1B"/>
            </a:solidFill>
            <a:latin typeface="Roboto" panose="02000000000000000000" pitchFamily="2" charset="0"/>
            <a:ea typeface="Roboto" panose="02000000000000000000" pitchFamily="2" charset="0"/>
            <a:cs typeface="+mn-cs"/>
          </a:endParaRPr>
        </a:p>
      </dgm:t>
    </dgm:pt>
    <dgm:pt modelId="{A553E550-FCB9-450C-A12C-84EFCC11DE60}" type="parTrans" cxnId="{EB9E33AA-1857-4A2B-B1ED-0F6F6D70E033}">
      <dgm:prSet/>
      <dgm:spPr/>
    </dgm:pt>
    <dgm:pt modelId="{97B68B8A-F30A-482E-9363-B93C6635B85F}" type="sibTrans" cxnId="{EB9E33AA-1857-4A2B-B1ED-0F6F6D70E033}">
      <dgm:prSet/>
      <dgm:spPr/>
    </dgm:pt>
    <dgm:pt modelId="{BC76A447-E755-4EE9-B43E-2B91111225A5}">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77788" lvl="1" indent="-23813" algn="l" defTabSz="1778000">
            <a:lnSpc>
              <a:spcPct val="90000"/>
            </a:lnSpc>
            <a:spcBef>
              <a:spcPct val="0"/>
            </a:spcBef>
            <a:spcAft>
              <a:spcPct val="15000"/>
            </a:spcAft>
            <a:buNone/>
          </a:pPr>
          <a:endParaRPr lang="pt-PT" sz="3200" kern="1200">
            <a:solidFill>
              <a:srgbClr val="211F1B"/>
            </a:solidFill>
            <a:latin typeface="Roboto" panose="02000000000000000000" pitchFamily="2" charset="0"/>
            <a:ea typeface="Roboto" panose="02000000000000000000" pitchFamily="2" charset="0"/>
            <a:cs typeface="+mn-cs"/>
          </a:endParaRPr>
        </a:p>
      </dgm:t>
    </dgm:pt>
    <dgm:pt modelId="{D51F64F1-40A3-4A39-9B04-19695250D7C0}" type="parTrans" cxnId="{26370E6A-1905-41ED-844E-10F9991CA47D}">
      <dgm:prSet/>
      <dgm:spPr/>
    </dgm:pt>
    <dgm:pt modelId="{FAF0B164-5AA1-4495-BEC5-A3FA79B8260C}" type="sibTrans" cxnId="{26370E6A-1905-41ED-844E-10F9991CA47D}">
      <dgm:prSet/>
      <dgm:spPr/>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custScaleY="122200" custLinFactNeighborY="6516">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dgm:presLayoutVars>
          <dgm:bulletEnabled val="1"/>
        </dgm:presLayoutVars>
      </dgm:prSet>
      <dgm:spPr>
        <a:xfrm rot="5400000">
          <a:off x="8573446" y="321388"/>
          <a:ext cx="1635841" cy="15259384"/>
        </a:xfrm>
        <a:prstGeom prst="round2SameRect">
          <a:avLst/>
        </a:prstGeom>
      </dgm:spPr>
    </dgm:pt>
  </dgm:ptLst>
  <dgm:cxnLst>
    <dgm:cxn modelId="{A7A5DF05-CF12-44E5-B9DE-C663DF38BBD2}" type="presOf" srcId="{D17F55AA-E71C-46BB-9330-1885B7832B01}" destId="{40675C9C-1DCE-4BE6-85DE-57CC7AD60E40}" srcOrd="0" destOrd="2" presId="urn:microsoft.com/office/officeart/2005/8/layout/chevron2"/>
    <dgm:cxn modelId="{A8CD2806-84C0-475F-AEC5-595B635976E6}" srcId="{E5DA3D68-5E4E-44E5-8AF7-4B85D3411DCC}" destId="{0239B902-5B36-43D9-9FED-469938779AE8}" srcOrd="3" destOrd="0" parTransId="{A902A4E0-CE07-44BA-A9AA-A141D4ED5E9D}" sibTransId="{AC099AE8-AF32-43E4-85C3-CDDCF0427892}"/>
    <dgm:cxn modelId="{2283AD0F-DF5F-442D-8B86-1243EF85524F}" type="presOf" srcId="{0239B902-5B36-43D9-9FED-469938779AE8}" destId="{40675C9C-1DCE-4BE6-85DE-57CC7AD60E40}" srcOrd="0" destOrd="3" presId="urn:microsoft.com/office/officeart/2005/8/layout/chevron2"/>
    <dgm:cxn modelId="{9FCCE819-1C9D-4B5A-B7D6-82280D897D91}" srcId="{394C59AA-D186-407A-9BBE-4620B3F1C64D}" destId="{34FEFD65-00AF-48BA-8B87-F10D1507B985}" srcOrd="3" destOrd="0" parTransId="{4C271906-2439-426D-B660-AB959658CC78}" sibTransId="{5CA8703F-1118-4A89-8996-04CECCF5EBFA}"/>
    <dgm:cxn modelId="{8C9FA724-F56B-498E-98DD-E9A9B3D6C012}" srcId="{95043909-8321-4449-ADE9-A7A21CD956B6}" destId="{AFB368EC-A003-46A0-B50E-810FE1484685}" srcOrd="3" destOrd="0" parTransId="{071160EE-4CFE-44EB-B7B2-4102541DE691}" sibTransId="{D9D8ADBC-763E-4549-B306-4DDDD98C3E3F}"/>
    <dgm:cxn modelId="{2082382B-52EF-4C5C-9626-187FAC3537A8}" srcId="{E5DA3D68-5E4E-44E5-8AF7-4B85D3411DCC}" destId="{3400A8FE-66AC-48CC-B026-803A0A9C92C9}" srcOrd="4" destOrd="0" parTransId="{F4114EFE-220F-4656-AF5F-A971A559DCD9}" sibTransId="{93B2DEA9-A4A8-45A5-8B0A-D0995DC7F195}"/>
    <dgm:cxn modelId="{3A89BE38-0DBE-48FB-A687-2FFA3C962710}" type="presOf" srcId="{394C59AA-D186-407A-9BBE-4620B3F1C64D}" destId="{D4492016-2DBA-4C32-BF97-5103CCA64B4C}" srcOrd="0" destOrd="0" presId="urn:microsoft.com/office/officeart/2005/8/layout/chevron2"/>
    <dgm:cxn modelId="{D8EDF461-3520-48B9-8B6D-EB5779B52A06}" type="presOf" srcId="{EC405243-2A44-4E89-BD2C-1C5D7F6A1395}" destId="{560C338B-D1CE-4408-A02F-6C6B89E63521}" srcOrd="0" destOrd="0" presId="urn:microsoft.com/office/officeart/2005/8/layout/chevron2"/>
    <dgm:cxn modelId="{7AB59D67-5CE0-4C4E-B35C-09FC1481DA8F}" srcId="{394C59AA-D186-407A-9BBE-4620B3F1C64D}" destId="{295DA78E-7C49-4EC2-994E-A05324A1FE1E}" srcOrd="4" destOrd="0" parTransId="{393DB5E3-3C94-4EA6-AE33-B16FBEB5D164}" sibTransId="{613EBDB4-E78E-4DC1-A95A-2F85C70A57DD}"/>
    <dgm:cxn modelId="{26370E6A-1905-41ED-844E-10F9991CA47D}" srcId="{394C59AA-D186-407A-9BBE-4620B3F1C64D}" destId="{BC76A447-E755-4EE9-B43E-2B91111225A5}" srcOrd="1" destOrd="0" parTransId="{D51F64F1-40A3-4A39-9B04-19695250D7C0}" sibTransId="{FAF0B164-5AA1-4495-BEC5-A3FA79B8260C}"/>
    <dgm:cxn modelId="{2C747F50-6968-4490-922E-E39FD6101E36}" type="presOf" srcId="{EF9AEB6B-B5FE-471C-AA23-9AC7EAFCB82E}" destId="{4DBDF776-7B30-4A00-B50B-4BF40AC87122}" srcOrd="0" destOrd="0" presId="urn:microsoft.com/office/officeart/2005/8/layout/chevron2"/>
    <dgm:cxn modelId="{A254AD71-3EAB-445E-AEB9-7C9793DC2C84}" type="presOf" srcId="{34FEFD65-00AF-48BA-8B87-F10D1507B985}" destId="{4DBDF776-7B30-4A00-B50B-4BF40AC87122}" srcOrd="0" destOrd="3" presId="urn:microsoft.com/office/officeart/2005/8/layout/chevron2"/>
    <dgm:cxn modelId="{00AFAE78-D447-40DA-BF5E-69826A6DC0DC}" type="presOf" srcId="{295DA78E-7C49-4EC2-994E-A05324A1FE1E}" destId="{4DBDF776-7B30-4A00-B50B-4BF40AC87122}" srcOrd="0" destOrd="4" presId="urn:microsoft.com/office/officeart/2005/8/layout/chevron2"/>
    <dgm:cxn modelId="{35DE6E7A-D11A-47C5-AB3E-1688CF71B4F7}" srcId="{95043909-8321-4449-ADE9-A7A21CD956B6}" destId="{2356CFC8-BACA-4D96-9B74-FF16FBC3A33E}" srcOrd="1" destOrd="0" parTransId="{EABBDA11-0594-4A02-AC28-78704196E8C6}" sibTransId="{D20D1D67-C978-42AE-8CA0-5E870DD7A00E}"/>
    <dgm:cxn modelId="{0522FE7A-C9CA-4836-B6EB-484C03FEEA7D}" srcId="{E5DA3D68-5E4E-44E5-8AF7-4B85D3411DCC}" destId="{CCDDCA75-8DA6-4FA2-9885-072EFCEA60C0}" srcOrd="0" destOrd="0" parTransId="{6060A5E8-C977-47F5-BB8E-182B8EDE2772}" sibTransId="{6A8F205D-98A0-4F39-8491-0073D01A986F}"/>
    <dgm:cxn modelId="{BA96407C-8494-4945-BB77-19F553312CE9}" type="presOf" srcId="{236497FA-8282-43A2-9A6C-A292F75DA29E}" destId="{40675C9C-1DCE-4BE6-85DE-57CC7AD60E40}" srcOrd="0" destOrd="1" presId="urn:microsoft.com/office/officeart/2005/8/layout/chevron2"/>
    <dgm:cxn modelId="{DE326783-65EB-4208-B2A2-F52989CD77A8}" srcId="{95043909-8321-4449-ADE9-A7A21CD956B6}" destId="{394C59AA-D186-407A-9BBE-4620B3F1C64D}" srcOrd="2" destOrd="0" parTransId="{B8A11A33-04E2-46D0-BA80-39416A78C6CC}" sibTransId="{417B5114-D3F7-468C-9829-63C4E3305EB6}"/>
    <dgm:cxn modelId="{E5E60B8C-B567-435F-ACF1-25B61BBC8D0C}" type="presOf" srcId="{BC76A447-E755-4EE9-B43E-2B91111225A5}" destId="{4DBDF776-7B30-4A00-B50B-4BF40AC87122}" srcOrd="0" destOrd="1" presId="urn:microsoft.com/office/officeart/2005/8/layout/chevron2"/>
    <dgm:cxn modelId="{2156B3A7-CE52-45F1-BEF5-06D207B348BD}" srcId="{E5DA3D68-5E4E-44E5-8AF7-4B85D3411DCC}" destId="{236497FA-8282-43A2-9A6C-A292F75DA29E}" srcOrd="1" destOrd="0" parTransId="{67CDCE8E-6282-4B38-A914-6B4EB3D6942A}" sibTransId="{EE2489FD-5937-4AF2-BBFD-F3EA75B8F16A}"/>
    <dgm:cxn modelId="{2C1467A8-A365-4D93-93B8-0DB55B93D515}" srcId="{2356CFC8-BACA-4D96-9B74-FF16FBC3A33E}" destId="{FFD6559D-9C4A-4CBC-A8B0-77178F49E895}" srcOrd="0" destOrd="0" parTransId="{204CBD89-2696-477B-B198-357D7FA47D45}" sibTransId="{04B076DB-896F-4B3C-B5E9-76B932F17005}"/>
    <dgm:cxn modelId="{EB9E33AA-1857-4A2B-B1ED-0F6F6D70E033}" srcId="{394C59AA-D186-407A-9BBE-4620B3F1C64D}" destId="{EF9AEB6B-B5FE-471C-AA23-9AC7EAFCB82E}" srcOrd="0" destOrd="0" parTransId="{A553E550-FCB9-450C-A12C-84EFCC11DE60}" sibTransId="{97B68B8A-F30A-482E-9363-B93C6635B85F}"/>
    <dgm:cxn modelId="{A8BE4DAA-1426-4953-B0DE-8F410AF6E8BE}" srcId="{E5DA3D68-5E4E-44E5-8AF7-4B85D3411DCC}" destId="{D17F55AA-E71C-46BB-9330-1885B7832B01}" srcOrd="2" destOrd="0" parTransId="{D5ADF16B-BE08-4B70-8537-CA4F9F683334}" sibTransId="{9B3DBA6B-0823-4681-BF4B-431253516FA7}"/>
    <dgm:cxn modelId="{32F9E8AF-8107-4621-9A12-82FCEEF01E01}" srcId="{394C59AA-D186-407A-9BBE-4620B3F1C64D}" destId="{2E8F143D-9427-4175-ABC2-CB8436403052}" srcOrd="2" destOrd="0" parTransId="{4403CBA6-4C2C-4ECD-B9B2-6E012E403E2F}" sibTransId="{9E429B5B-24FB-4C03-8915-AC66B91B0B8C}"/>
    <dgm:cxn modelId="{8B247AB9-19D4-4BF8-A4E9-DE054BB5152C}" type="presOf" srcId="{CCDDCA75-8DA6-4FA2-9885-072EFCEA60C0}" destId="{40675C9C-1DCE-4BE6-85DE-57CC7AD60E40}" srcOrd="0" destOrd="0" presId="urn:microsoft.com/office/officeart/2005/8/layout/chevron2"/>
    <dgm:cxn modelId="{BB29C8BA-7E04-44E4-97FD-F56C681387B3}" srcId="{AFB368EC-A003-46A0-B50E-810FE1484685}" destId="{EC405243-2A44-4E89-BD2C-1C5D7F6A1395}" srcOrd="0" destOrd="0" parTransId="{4694D7D0-97C2-4E51-915F-BAF6BAEACE16}" sibTransId="{FB52595E-5FF5-43B9-BE46-42878023A56D}"/>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FEF156CF-750F-4B2B-902A-96F432E2E812}" type="presOf" srcId="{3400A8FE-66AC-48CC-B026-803A0A9C92C9}" destId="{40675C9C-1DCE-4BE6-85DE-57CC7AD60E40}" srcOrd="0" destOrd="4" presId="urn:microsoft.com/office/officeart/2005/8/layout/chevron2"/>
    <dgm:cxn modelId="{49B245D5-6012-432D-8900-6C16C90B9CE1}" type="presOf" srcId="{2E8F143D-9427-4175-ABC2-CB8436403052}" destId="{4DBDF776-7B30-4A00-B50B-4BF40AC87122}" srcOrd="0" destOrd="2"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4EA4A2"/>
        </a:solidFill>
        <a:ln>
          <a:solidFill>
            <a:srgbClr val="4EA4A2"/>
          </a:solidFill>
        </a:ln>
      </dgm:spPr>
      <dgm:t>
        <a:bodyPr/>
        <a:lstStyle/>
        <a:p>
          <a:endParaRPr lang="pt-PT" sz="2200"/>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2356CFC8-BACA-4D96-9B74-FF16FBC3A33E}">
      <dgm:prSet phldrT="[Texto]" custT="1"/>
      <dgm:spPr>
        <a:solidFill>
          <a:srgbClr val="4EA4A2"/>
        </a:solidFill>
        <a:ln>
          <a:solidFill>
            <a:srgbClr val="4EA4A2"/>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r>
            <a:rPr lang="fr-FR" sz="4400" kern="1200">
              <a:solidFill>
                <a:srgbClr val="211F1B"/>
              </a:solidFill>
              <a:latin typeface="Roboto" panose="02000000000000000000" pitchFamily="2" charset="0"/>
              <a:ea typeface="Roboto" panose="02000000000000000000" pitchFamily="2" charset="0"/>
              <a:cs typeface="+mn-cs"/>
            </a:rPr>
            <a:t>Vous pouvez lui proposer de lui parler d’autres méthodes qui répondent à ses besoins, mais si elle refuse, ce n’est pas grave !</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D5CD8CBE-02E8-4814-9122-BF0F3F5F5146}">
      <dgm:prSet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a:buNone/>
          </a:pPr>
          <a:r>
            <a:rPr lang="en-US" sz="4400" err="1">
              <a:solidFill>
                <a:srgbClr val="211F1B"/>
              </a:solidFill>
              <a:latin typeface="Roboto" panose="02000000000000000000" pitchFamily="2" charset="0"/>
              <a:ea typeface="Roboto" panose="02000000000000000000" pitchFamily="2" charset="0"/>
              <a:cs typeface="+mn-cs"/>
            </a:rPr>
            <a:t>Passez</a:t>
          </a:r>
          <a:r>
            <a:rPr lang="en-US" sz="4400">
              <a:solidFill>
                <a:srgbClr val="211F1B"/>
              </a:solidFill>
              <a:latin typeface="Roboto" panose="02000000000000000000" pitchFamily="2" charset="0"/>
              <a:ea typeface="Roboto" panose="02000000000000000000" pitchFamily="2" charset="0"/>
              <a:cs typeface="+mn-cs"/>
            </a:rPr>
            <a:t> </a:t>
          </a:r>
          <a:r>
            <a:rPr lang="en-US" sz="4400" err="1">
              <a:solidFill>
                <a:srgbClr val="211F1B"/>
              </a:solidFill>
              <a:latin typeface="Roboto" panose="02000000000000000000" pitchFamily="2" charset="0"/>
              <a:ea typeface="Roboto" panose="02000000000000000000" pitchFamily="2" charset="0"/>
              <a:cs typeface="+mn-cs"/>
            </a:rPr>
            <a:t>en</a:t>
          </a:r>
          <a:r>
            <a:rPr lang="en-US" sz="4400">
              <a:solidFill>
                <a:srgbClr val="211F1B"/>
              </a:solidFill>
              <a:latin typeface="Roboto" panose="02000000000000000000" pitchFamily="2" charset="0"/>
              <a:ea typeface="Roboto" panose="02000000000000000000" pitchFamily="2" charset="0"/>
              <a:cs typeface="+mn-cs"/>
            </a:rPr>
            <a:t> revue les Q3 de la </a:t>
          </a:r>
          <a:r>
            <a:rPr lang="en-US" sz="4400" err="1">
              <a:solidFill>
                <a:srgbClr val="211F1B"/>
              </a:solidFill>
              <a:latin typeface="Roboto" panose="02000000000000000000" pitchFamily="2" charset="0"/>
              <a:ea typeface="Roboto" panose="02000000000000000000" pitchFamily="2" charset="0"/>
              <a:cs typeface="+mn-cs"/>
            </a:rPr>
            <a:t>méthode</a:t>
          </a:r>
          <a:r>
            <a:rPr lang="en-US" sz="4400">
              <a:solidFill>
                <a:srgbClr val="211F1B"/>
              </a:solidFill>
              <a:latin typeface="Roboto" panose="02000000000000000000" pitchFamily="2" charset="0"/>
              <a:ea typeface="Roboto" panose="02000000000000000000" pitchFamily="2" charset="0"/>
              <a:cs typeface="+mn-cs"/>
            </a:rPr>
            <a:t> </a:t>
          </a:r>
          <a:r>
            <a:rPr lang="en-US" sz="4400" err="1">
              <a:solidFill>
                <a:srgbClr val="211F1B"/>
              </a:solidFill>
              <a:latin typeface="Roboto" panose="02000000000000000000" pitchFamily="2" charset="0"/>
              <a:ea typeface="Roboto" panose="02000000000000000000" pitchFamily="2" charset="0"/>
              <a:cs typeface="+mn-cs"/>
            </a:rPr>
            <a:t>choisie</a:t>
          </a:r>
          <a:r>
            <a:rPr lang="en-US" sz="4400">
              <a:solidFill>
                <a:srgbClr val="211F1B"/>
              </a:solidFill>
              <a:latin typeface="Roboto" panose="02000000000000000000" pitchFamily="2" charset="0"/>
              <a:ea typeface="Roboto" panose="02000000000000000000" pitchFamily="2" charset="0"/>
              <a:cs typeface="+mn-cs"/>
            </a:rPr>
            <a:t> </a:t>
          </a:r>
          <a:r>
            <a:rPr lang="en-US" sz="4400" err="1">
              <a:solidFill>
                <a:srgbClr val="211F1B"/>
              </a:solidFill>
              <a:latin typeface="Roboto" panose="02000000000000000000" pitchFamily="2" charset="0"/>
              <a:ea typeface="Roboto" panose="02000000000000000000" pitchFamily="2" charset="0"/>
              <a:cs typeface="+mn-cs"/>
            </a:rPr>
            <a:t>avant</a:t>
          </a:r>
          <a:r>
            <a:rPr lang="en-US" sz="4400">
              <a:solidFill>
                <a:srgbClr val="211F1B"/>
              </a:solidFill>
              <a:latin typeface="Roboto" panose="02000000000000000000" pitchFamily="2" charset="0"/>
              <a:ea typeface="Roboto" panose="02000000000000000000" pitchFamily="2" charset="0"/>
              <a:cs typeface="+mn-cs"/>
            </a:rPr>
            <a:t> la sortie de la </a:t>
          </a:r>
          <a:r>
            <a:rPr lang="en-US" sz="4400" err="1">
              <a:solidFill>
                <a:srgbClr val="211F1B"/>
              </a:solidFill>
              <a:latin typeface="Roboto" panose="02000000000000000000" pitchFamily="2" charset="0"/>
              <a:ea typeface="Roboto" panose="02000000000000000000" pitchFamily="2" charset="0"/>
              <a:cs typeface="+mn-cs"/>
            </a:rPr>
            <a:t>cliente</a:t>
          </a:r>
          <a:endParaRPr lang="en-US" sz="4400"/>
        </a:p>
      </dgm:t>
    </dgm:pt>
    <dgm:pt modelId="{A70F2A24-5350-496F-9325-7AC640A8F0DF}" type="parTrans" cxnId="{CFBE2516-9E84-4B00-B497-40C7BC549D6A}">
      <dgm:prSet/>
      <dgm:spPr/>
      <dgm:t>
        <a:bodyPr/>
        <a:lstStyle/>
        <a:p>
          <a:endParaRPr lang="en-US"/>
        </a:p>
      </dgm:t>
    </dgm:pt>
    <dgm:pt modelId="{05D99981-2DCA-4FCA-B1B6-71DB5796BC7C}" type="sibTrans" cxnId="{CFBE2516-9E84-4B00-B497-40C7BC549D6A}">
      <dgm:prSet/>
      <dgm:spPr/>
      <dgm:t>
        <a:bodyPr/>
        <a:lstStyle/>
        <a:p>
          <a:endParaRPr lang="en-US"/>
        </a:p>
      </dgm:t>
    </dgm:pt>
    <dgm:pt modelId="{D17F55AA-E71C-46BB-9330-1885B7832B0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Allez directement à la page spécifique à la méthode et parlez des avantages et des inconvénients.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9B3DBA6B-0823-4681-BF4B-431253516FA7}" type="sibTrans" cxnId="{A8BE4DAA-1426-4953-B0DE-8F410AF6E8BE}">
      <dgm:prSet/>
      <dgm:spPr/>
      <dgm:t>
        <a:bodyPr/>
        <a:lstStyle/>
        <a:p>
          <a:endParaRPr lang="pt-PT"/>
        </a:p>
      </dgm:t>
    </dgm:pt>
    <dgm:pt modelId="{D5ADF16B-BE08-4B70-8537-CA4F9F683334}" type="parTrans" cxnId="{A8BE4DAA-1426-4953-B0DE-8F410AF6E8BE}">
      <dgm:prSet/>
      <dgm:spPr/>
      <dgm:t>
        <a:bodyPr/>
        <a:lstStyle/>
        <a:p>
          <a:endParaRPr lang="pt-PT"/>
        </a:p>
      </dgm:t>
    </dgm:pt>
    <dgm:pt modelId="{D7C412BE-A7A3-43C3-8333-AF9D9166D244}">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Elaborer</a:t>
          </a:r>
          <a:r>
            <a:rPr lang="en-US" sz="4400" kern="1200">
              <a:solidFill>
                <a:srgbClr val="211F1B"/>
              </a:solidFill>
              <a:latin typeface="Roboto" panose="02000000000000000000" pitchFamily="2" charset="0"/>
              <a:ea typeface="Roboto" panose="02000000000000000000" pitchFamily="2" charset="0"/>
              <a:cs typeface="+mn-cs"/>
            </a:rPr>
            <a:t> un plan de gestion des </a:t>
          </a:r>
          <a:r>
            <a:rPr lang="en-US" sz="4400" kern="1200" err="1">
              <a:solidFill>
                <a:srgbClr val="211F1B"/>
              </a:solidFill>
              <a:latin typeface="Roboto" panose="02000000000000000000" pitchFamily="2" charset="0"/>
              <a:ea typeface="Roboto" panose="02000000000000000000" pitchFamily="2" charset="0"/>
              <a:cs typeface="+mn-cs"/>
            </a:rPr>
            <a:t>principaux</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effets</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secondaires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13E74965-3FBD-4631-B55C-E4BAC1B8BDE5}" type="parTrans" cxnId="{EFCE9704-6B4F-4813-91F1-2A7481529F23}">
      <dgm:prSet/>
      <dgm:spPr/>
      <dgm:t>
        <a:bodyPr/>
        <a:lstStyle/>
        <a:p>
          <a:endParaRPr lang="en-US"/>
        </a:p>
      </dgm:t>
    </dgm:pt>
    <dgm:pt modelId="{D4987BBD-B396-48A7-B2AB-9FB50BB69CE4}" type="sibTrans" cxnId="{EFCE9704-6B4F-4813-91F1-2A7481529F23}">
      <dgm:prSet/>
      <dgm:spPr/>
      <dgm:t>
        <a:bodyPr/>
        <a:lstStyle/>
        <a:p>
          <a:endParaRPr lang="en-US"/>
        </a:p>
      </dgm:t>
    </dgm:pt>
    <dgm:pt modelId="{83C0B6C5-9370-4E02-B130-C56D3AAF8394}">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7B343399-1B38-431D-9F88-144491D1A6D5}" type="parTrans" cxnId="{1C547FBC-D698-44B4-A648-51CCEDF7CED0}">
      <dgm:prSet/>
      <dgm:spPr/>
      <dgm:t>
        <a:bodyPr/>
        <a:lstStyle/>
        <a:p>
          <a:endParaRPr lang="en-US"/>
        </a:p>
      </dgm:t>
    </dgm:pt>
    <dgm:pt modelId="{9092EEFC-66B5-43FF-8447-9E743F261BE7}" type="sibTrans" cxnId="{1C547FBC-D698-44B4-A648-51CCEDF7CED0}">
      <dgm:prSet/>
      <dgm:spPr/>
      <dgm:t>
        <a:bodyPr/>
        <a:lstStyle/>
        <a:p>
          <a:endParaRPr lang="en-US"/>
        </a:p>
      </dgm:t>
    </dgm:pt>
    <dgm:pt modelId="{7F605D5E-DD07-4FAA-8E7A-A1439FED0A5A}">
      <dgm:prSet phldrT="[Texto]" custT="1"/>
      <dgm:spPr>
        <a:solidFill>
          <a:prstClr val="white">
            <a:alpha val="90000"/>
            <a:hueOff val="0"/>
            <a:satOff val="0"/>
            <a:lumOff val="0"/>
            <a:alphaOff val="0"/>
          </a:prstClr>
        </a:solidFill>
        <a:ln w="57150" cap="flat" cmpd="sng" algn="ctr">
          <a:solidFill>
            <a:schemeClr val="accent3">
              <a:lumMod val="75000"/>
            </a:schemeClr>
          </a:solidFill>
          <a:prstDash val="solid"/>
          <a:miter lim="800000"/>
        </a:ln>
        <a:effectLst/>
      </dgm:spPr>
      <dgm:t>
        <a:bodyPr spcFirstLastPara="0" vert="horz" wrap="square" lIns="284480" tIns="25400" rIns="25400" bIns="25400" numCol="1" spcCol="1270" anchor="ctr" anchorCtr="0"/>
        <a:lstStyle/>
        <a:p>
          <a:pPr marL="0" lvl="0" algn="l" defTabSz="977900">
            <a:lnSpc>
              <a:spcPct val="90000"/>
            </a:lnSpc>
            <a:spcBef>
              <a:spcPct val="0"/>
            </a:spcBef>
            <a:spcAft>
              <a:spcPct val="35000"/>
            </a:spcAft>
            <a:buNone/>
          </a:pPr>
          <a:r>
            <a:rPr lang="fr-FR" sz="4400" kern="1200">
              <a:solidFill>
                <a:srgbClr val="211F1B"/>
              </a:solidFill>
              <a:latin typeface="Roboto" panose="02000000000000000000" pitchFamily="2" charset="0"/>
              <a:ea typeface="Roboto" panose="02000000000000000000" pitchFamily="2" charset="0"/>
              <a:cs typeface="+mn-cs"/>
            </a:rPr>
            <a:t>Si elle n’a aucune inquiétude, qu’elle comprend les informations que vous avez fournies et qu’elle est satisfaite de son choix, vérifiez l’éligibilité médicale, examinez les 3Q de la méthode et demandez-lui de les répéter.</a:t>
          </a:r>
          <a:endParaRPr lang="pt-PT" sz="4400" kern="1200">
            <a:solidFill>
              <a:prstClr val="white"/>
            </a:solidFill>
            <a:latin typeface="Roboto" panose="02000000000000000000" pitchFamily="2" charset="0"/>
            <a:ea typeface="Roboto" panose="02000000000000000000" pitchFamily="2" charset="0"/>
            <a:cs typeface="+mn-cs"/>
          </a:endParaRPr>
        </a:p>
      </dgm:t>
    </dgm:pt>
    <dgm:pt modelId="{67957F2C-7210-4D30-B276-500108D83EC3}" type="parTrans" cxnId="{60915CB0-EF6A-4A4C-B594-390559ACB316}">
      <dgm:prSet/>
      <dgm:spPr/>
      <dgm:t>
        <a:bodyPr/>
        <a:lstStyle/>
        <a:p>
          <a:endParaRPr lang="en-US"/>
        </a:p>
      </dgm:t>
    </dgm:pt>
    <dgm:pt modelId="{94BC6AC2-D177-4DAF-BCFC-EA980178D8FC}" type="sibTrans" cxnId="{60915CB0-EF6A-4A4C-B594-390559ACB316}">
      <dgm:prSet/>
      <dgm:spPr/>
      <dgm:t>
        <a:bodyPr/>
        <a:lstStyle/>
        <a:p>
          <a:endParaRPr lang="en-US"/>
        </a:p>
      </dgm:t>
    </dgm:pt>
    <dgm:pt modelId="{2A164C67-BF35-4930-BE19-1216CBCFD3A2}">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a:buNone/>
          </a:pPr>
          <a:r>
            <a:rPr lang="en-US" sz="4400" kern="1200">
              <a:solidFill>
                <a:schemeClr val="accent3">
                  <a:lumMod val="75000"/>
                </a:schemeClr>
              </a:solidFill>
              <a:latin typeface="Roboto" panose="02000000000000000000" pitchFamily="2" charset="0"/>
              <a:ea typeface="Roboto" panose="02000000000000000000" pitchFamily="2" charset="0"/>
              <a:cs typeface="+mn-cs"/>
            </a:rPr>
            <a:t>Donner la </a:t>
          </a:r>
          <a:r>
            <a:rPr lang="en-US" sz="4400" kern="1200" err="1">
              <a:solidFill>
                <a:schemeClr val="accent3">
                  <a:lumMod val="75000"/>
                </a:schemeClr>
              </a:solidFill>
              <a:latin typeface="Roboto" panose="02000000000000000000" pitchFamily="2" charset="0"/>
              <a:ea typeface="Roboto" panose="02000000000000000000" pitchFamily="2" charset="0"/>
              <a:cs typeface="+mn-cs"/>
            </a:rPr>
            <a:t>méthode</a:t>
          </a:r>
          <a:endParaRPr lang="pt-PT" sz="4400" kern="1200">
            <a:solidFill>
              <a:schemeClr val="accent3">
                <a:lumMod val="75000"/>
              </a:schemeClr>
            </a:solidFill>
            <a:latin typeface="Roboto" panose="02000000000000000000" pitchFamily="2" charset="0"/>
            <a:ea typeface="Roboto" panose="02000000000000000000" pitchFamily="2" charset="0"/>
            <a:cs typeface="+mn-cs"/>
          </a:endParaRPr>
        </a:p>
      </dgm:t>
    </dgm:pt>
    <dgm:pt modelId="{F14BD6AA-1D71-4ED5-A705-207B4F24A149}" type="sibTrans" cxnId="{C959E050-96FC-4A2A-9663-23AD1895098D}">
      <dgm:prSet/>
      <dgm:spPr/>
      <dgm:t>
        <a:bodyPr/>
        <a:lstStyle/>
        <a:p>
          <a:endParaRPr lang="en-US"/>
        </a:p>
      </dgm:t>
    </dgm:pt>
    <dgm:pt modelId="{3B1559BC-41B0-4484-9B23-0E7EDD89BE9C}" type="parTrans" cxnId="{C959E050-96FC-4A2A-9663-23AD1895098D}">
      <dgm:prSet/>
      <dgm:spPr/>
      <dgm:t>
        <a:bodyPr/>
        <a:lstStyle/>
        <a:p>
          <a:endParaRPr lang="en-US"/>
        </a:p>
      </dgm:t>
    </dgm:pt>
    <dgm:pt modelId="{E5031059-C1F6-41E7-B8C8-1EB308DA9699}">
      <dgm:prSet phldrT="[Texto]" custT="1"/>
      <dgm:spPr>
        <a:solidFill>
          <a:schemeClr val="accent5">
            <a:lumMod val="75000"/>
            <a:alpha val="90000"/>
          </a:scheme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16D2C36D-DDF2-495D-B451-3A781CDA80E2}" type="parTrans" cxnId="{74301147-1620-4C95-A7AA-2F538BCA3280}">
      <dgm:prSet/>
      <dgm:spPr/>
      <dgm:t>
        <a:bodyPr/>
        <a:lstStyle/>
        <a:p>
          <a:endParaRPr lang="en-US"/>
        </a:p>
      </dgm:t>
    </dgm:pt>
    <dgm:pt modelId="{198DE17A-A676-473D-B19D-C0BF399656D2}" type="sibTrans" cxnId="{74301147-1620-4C95-A7AA-2F538BCA3280}">
      <dgm:prSet/>
      <dgm:spPr/>
      <dgm:t>
        <a:bodyPr/>
        <a:lstStyle/>
        <a:p>
          <a:endParaRPr lang="en-US"/>
        </a:p>
      </dgm:t>
    </dgm:pt>
    <dgm:pt modelId="{D81B9508-F672-4753-A8D3-31B5DC1F3259}">
      <dgm:prSet phldrT="[Texto]" custT="1"/>
      <dgm:spPr>
        <a:solidFill>
          <a:schemeClr val="accent5">
            <a:lumMod val="75000"/>
            <a:alpha val="90000"/>
          </a:scheme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a:buNone/>
          </a:pPr>
          <a:endParaRPr lang="pt-PT" sz="4400">
            <a:solidFill>
              <a:prstClr val="white"/>
            </a:solidFill>
            <a:latin typeface="Roboto" panose="02000000000000000000" pitchFamily="2" charset="0"/>
            <a:ea typeface="Roboto" panose="02000000000000000000" pitchFamily="2" charset="0"/>
            <a:cs typeface="+mn-cs"/>
          </a:endParaRPr>
        </a:p>
      </dgm:t>
    </dgm:pt>
    <dgm:pt modelId="{30AD9076-0034-4A85-BF51-25C2616095C3}" type="parTrans" cxnId="{6DB37DAE-8A00-4466-8E8C-655EE2F3035F}">
      <dgm:prSet/>
      <dgm:spPr/>
      <dgm:t>
        <a:bodyPr/>
        <a:lstStyle/>
        <a:p>
          <a:endParaRPr lang="en-US"/>
        </a:p>
      </dgm:t>
    </dgm:pt>
    <dgm:pt modelId="{D01A0EAC-F73A-489E-AE97-D4CFC8291B94}" type="sibTrans" cxnId="{6DB37DAE-8A00-4466-8E8C-655EE2F3035F}">
      <dgm:prSet/>
      <dgm:spPr/>
      <dgm:t>
        <a:bodyPr/>
        <a:lstStyle/>
        <a:p>
          <a:endParaRPr lang="en-US"/>
        </a:p>
      </dgm:t>
    </dgm:pt>
    <dgm:pt modelId="{159B5912-6779-40AD-B889-06F04672FEF8}">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C9EE1A41-5395-4283-965B-E95402DDA4D9}" type="parTrans" cxnId="{BFB29DEA-116C-46CC-88CB-3CDC97F5B2C1}">
      <dgm:prSet/>
      <dgm:spPr/>
      <dgm:t>
        <a:bodyPr/>
        <a:lstStyle/>
        <a:p>
          <a:endParaRPr lang="fr-BI"/>
        </a:p>
      </dgm:t>
    </dgm:pt>
    <dgm:pt modelId="{735D0F01-32CA-4EA8-9378-CEB4DDF56550}" type="sibTrans" cxnId="{BFB29DEA-116C-46CC-88CB-3CDC97F5B2C1}">
      <dgm:prSet/>
      <dgm:spPr/>
      <dgm:t>
        <a:bodyPr/>
        <a:lstStyle/>
        <a:p>
          <a:endParaRPr lang="fr-BI"/>
        </a:p>
      </dgm:t>
    </dgm:pt>
    <dgm:pt modelId="{8D366C61-2BDA-415E-A714-2DB51BAAD18C}">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D0E77F6F-29B1-45DA-A956-6867F65B142E}" type="parTrans" cxnId="{302DD695-C8E2-4FBD-A891-A4791B6998B8}">
      <dgm:prSet/>
      <dgm:spPr/>
      <dgm:t>
        <a:bodyPr/>
        <a:lstStyle/>
        <a:p>
          <a:endParaRPr lang="fr-BI"/>
        </a:p>
      </dgm:t>
    </dgm:pt>
    <dgm:pt modelId="{491A4381-29BF-441B-95A2-62AD65CAA8FB}" type="sibTrans" cxnId="{302DD695-C8E2-4FBD-A891-A4791B6998B8}">
      <dgm:prSet/>
      <dgm:spPr/>
      <dgm:t>
        <a:bodyPr/>
        <a:lstStyle/>
        <a:p>
          <a:endParaRPr lang="fr-BI"/>
        </a:p>
      </dgm:t>
    </dgm:pt>
    <dgm:pt modelId="{FBFB4FB6-CA80-461C-BEF5-935256105D7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0303EF70-7145-48FC-8ADE-0C6070EB4DF0}" type="parTrans" cxnId="{D7B6FA09-6350-4094-8214-898DCE3CFD3B}">
      <dgm:prSet/>
      <dgm:spPr/>
    </dgm:pt>
    <dgm:pt modelId="{B59C0101-5CBD-4207-9002-7235FE7319FB}" type="sibTrans" cxnId="{D7B6FA09-6350-4094-8214-898DCE3CFD3B}">
      <dgm:prSet/>
      <dgm:spPr/>
    </dgm:pt>
    <dgm:pt modelId="{2C1AEFA5-F9C1-4E4F-A2BD-844E1FE9C135}">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A8A71660-15E1-4CE6-B717-8A355ABA17FE}" type="parTrans" cxnId="{78D63577-DB5C-46B4-AB7F-44C9F0808CBC}">
      <dgm:prSet/>
      <dgm:spPr/>
    </dgm:pt>
    <dgm:pt modelId="{3130C001-960B-4E9C-A481-99C201938481}" type="sibTrans" cxnId="{78D63577-DB5C-46B4-AB7F-44C9F0808CBC}">
      <dgm:prSet/>
      <dgm:spPr/>
    </dgm:pt>
    <dgm:pt modelId="{4624A2CB-0510-423D-A94C-F2449A8C9238}">
      <dgm:prSet custT="1"/>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51014D7E-F145-47DE-9974-A9E1FB200663}" type="parTrans" cxnId="{C862DE3C-EEB0-4BC5-9336-B836CF5FB0FF}">
      <dgm:prSet/>
      <dgm:spPr/>
      <dgm:t>
        <a:bodyPr/>
        <a:lstStyle/>
        <a:p>
          <a:endParaRPr lang="fr-BI"/>
        </a:p>
      </dgm:t>
    </dgm:pt>
    <dgm:pt modelId="{3CF55AF6-2719-4850-8119-49DC484BB3D6}" type="sibTrans" cxnId="{C862DE3C-EEB0-4BC5-9336-B836CF5FB0FF}">
      <dgm:prSet/>
      <dgm:spPr/>
      <dgm:t>
        <a:bodyPr/>
        <a:lstStyle/>
        <a:p>
          <a:endParaRPr lang="fr-BI"/>
        </a:p>
      </dgm:t>
    </dgm:pt>
    <dgm:pt modelId="{2F24FD87-A93E-4B93-B101-5C3E3859A3EC}">
      <dgm:prSet custT="1"/>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B0081F2E-7D81-4C39-A561-BAB1886115E7}" type="parTrans" cxnId="{8E587D84-48A9-422A-889D-4BCE7FEB66E9}">
      <dgm:prSet/>
      <dgm:spPr/>
      <dgm:t>
        <a:bodyPr/>
        <a:lstStyle/>
        <a:p>
          <a:endParaRPr lang="fr-BI"/>
        </a:p>
      </dgm:t>
    </dgm:pt>
    <dgm:pt modelId="{6D3C856E-7A1E-40D1-8CCE-82F1F10F8DE5}" type="sibTrans" cxnId="{8E587D84-48A9-422A-889D-4BCE7FEB66E9}">
      <dgm:prSet/>
      <dgm:spPr/>
      <dgm:t>
        <a:bodyPr/>
        <a:lstStyle/>
        <a:p>
          <a:endParaRPr lang="fr-BI"/>
        </a:p>
      </dgm:t>
    </dgm:pt>
    <dgm:pt modelId="{EF02C95B-F31D-4664-91FE-8A5D74C57F8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19E911E7-C899-4CF3-AE5F-F3165B9910E3}" type="parTrans" cxnId="{18056CF5-4D15-44B8-A457-7E630455A14E}">
      <dgm:prSet/>
      <dgm:spPr/>
    </dgm:pt>
    <dgm:pt modelId="{1EB7A68B-E516-4DD4-A1D8-2F86A22EC3DB}" type="sibTrans" cxnId="{18056CF5-4D15-44B8-A457-7E630455A14E}">
      <dgm:prSet/>
      <dgm:spPr/>
    </dgm:pt>
    <dgm:pt modelId="{FD3CB8C8-5F73-4549-9124-28C3E42D743C}">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7F5374A1-7D2F-429D-963F-EDC564CF7046}" type="parTrans" cxnId="{20E7128D-12D7-4FB0-9F7D-11A8AABFCF6E}">
      <dgm:prSet/>
      <dgm:spPr/>
    </dgm:pt>
    <dgm:pt modelId="{53A9580B-B4DD-4295-8B76-3E3EDF0D5031}" type="sibTrans" cxnId="{20E7128D-12D7-4FB0-9F7D-11A8AABFCF6E}">
      <dgm:prSet/>
      <dgm:spPr/>
    </dgm:pt>
    <dgm:pt modelId="{67515365-AFCE-4F65-ABF8-E254ED07C597}">
      <dgm:prSet custT="1"/>
      <dgm:spPr/>
      <dgm:t>
        <a:bodyPr/>
        <a:lstStyle/>
        <a:p>
          <a:pPr marL="0" lvl="0" algn="l" defTabSz="977900">
            <a:lnSpc>
              <a:spcPct val="90000"/>
            </a:lnSpc>
            <a:spcBef>
              <a:spcPct val="0"/>
            </a:spcBef>
            <a:spcAft>
              <a:spcPct val="35000"/>
            </a:spcAft>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2C0DE469-28EC-4DF8-A89D-C2CED118B74D}" type="parTrans" cxnId="{1E99C18F-E128-46AC-8B7D-295D7EAF5043}">
      <dgm:prSet/>
      <dgm:spPr/>
      <dgm:t>
        <a:bodyPr/>
        <a:lstStyle/>
        <a:p>
          <a:endParaRPr lang="fr-BI"/>
        </a:p>
      </dgm:t>
    </dgm:pt>
    <dgm:pt modelId="{2C37EBB9-CD8A-4B52-B14E-0DCDA9DF8B59}" type="sibTrans" cxnId="{1E99C18F-E128-46AC-8B7D-295D7EAF5043}">
      <dgm:prSet/>
      <dgm:spPr/>
      <dgm:t>
        <a:bodyPr/>
        <a:lstStyle/>
        <a:p>
          <a:endParaRPr lang="fr-BI"/>
        </a:p>
      </dgm:t>
    </dgm:pt>
    <dgm:pt modelId="{B9D7C462-B7D2-436C-8EAE-AF4E31C3A316}">
      <dgm:prSet custT="1"/>
      <dgm:spPr/>
      <dgm:t>
        <a:bodyPr/>
        <a:lstStyle/>
        <a:p>
          <a:pPr marL="0" lvl="0" algn="l" defTabSz="977900">
            <a:lnSpc>
              <a:spcPct val="90000"/>
            </a:lnSpc>
            <a:spcBef>
              <a:spcPct val="0"/>
            </a:spcBef>
            <a:spcAft>
              <a:spcPct val="35000"/>
            </a:spcAft>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51157246-4A78-427C-A87C-EA81C2A0BD74}" type="parTrans" cxnId="{C1206247-C74B-443F-8D35-0A9B21F80759}">
      <dgm:prSet/>
      <dgm:spPr/>
      <dgm:t>
        <a:bodyPr/>
        <a:lstStyle/>
        <a:p>
          <a:endParaRPr lang="fr-BI"/>
        </a:p>
      </dgm:t>
    </dgm:pt>
    <dgm:pt modelId="{971D5BFA-99FB-4445-B68A-BCAA28DD0A44}" type="sibTrans" cxnId="{C1206247-C74B-443F-8D35-0A9B21F80759}">
      <dgm:prSet/>
      <dgm:spPr/>
      <dgm:t>
        <a:bodyPr/>
        <a:lstStyle/>
        <a:p>
          <a:endParaRPr lang="fr-BI"/>
        </a:p>
      </dgm:t>
    </dgm:pt>
    <dgm:pt modelId="{E4EAAD52-779B-4A95-B6D5-8D116FBE55A4}">
      <dgm:prSet phldrT="[Texto]" custT="1"/>
      <dgm:spPr>
        <a:solidFill>
          <a:prstClr val="white">
            <a:alpha val="90000"/>
            <a:hueOff val="0"/>
            <a:satOff val="0"/>
            <a:lumOff val="0"/>
            <a:alphaOff val="0"/>
          </a:prstClr>
        </a:solidFill>
        <a:ln w="57150" cap="flat" cmpd="sng" algn="ctr">
          <a:solidFill>
            <a:schemeClr val="accent3">
              <a:lumMod val="75000"/>
            </a:schemeClr>
          </a:solidFill>
          <a:prstDash val="solid"/>
          <a:miter lim="800000"/>
        </a:ln>
        <a:effectLst/>
      </dgm:spPr>
      <dgm:t>
        <a:bodyPr spcFirstLastPara="0" vert="horz" wrap="square" lIns="284480" tIns="25400" rIns="25400" bIns="25400" numCol="1" spcCol="1270" anchor="ctr" anchorCtr="0"/>
        <a:lstStyle/>
        <a:p>
          <a:pPr marL="0" lvl="0" algn="l"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E72BD83A-184D-451B-9F3D-1EF7D0911FCF}" type="parTrans" cxnId="{FEF6B1B6-B43C-4BCD-ABA5-64EA11A48AF3}">
      <dgm:prSet/>
      <dgm:spPr/>
    </dgm:pt>
    <dgm:pt modelId="{DF0F4934-6D1F-4B98-805D-918047DAEE8A}" type="sibTrans" cxnId="{FEF6B1B6-B43C-4BCD-ABA5-64EA11A48AF3}">
      <dgm:prSet/>
      <dgm:spPr/>
    </dgm:pt>
    <dgm:pt modelId="{02ED5B60-8754-4FA9-A3F3-5867078B78F0}">
      <dgm:prSet phldrT="[Texto]" custT="1"/>
      <dgm:spPr>
        <a:solidFill>
          <a:prstClr val="white">
            <a:alpha val="90000"/>
            <a:hueOff val="0"/>
            <a:satOff val="0"/>
            <a:lumOff val="0"/>
            <a:alphaOff val="0"/>
          </a:prstClr>
        </a:solidFill>
        <a:ln w="57150" cap="flat" cmpd="sng" algn="ctr">
          <a:solidFill>
            <a:schemeClr val="accent3">
              <a:lumMod val="75000"/>
            </a:schemeClr>
          </a:solidFill>
          <a:prstDash val="solid"/>
          <a:miter lim="800000"/>
        </a:ln>
        <a:effectLst/>
      </dgm:spPr>
      <dgm:t>
        <a:bodyPr spcFirstLastPara="0" vert="horz" wrap="square" lIns="284480" tIns="25400" rIns="25400" bIns="25400" numCol="1" spcCol="1270" anchor="ctr" anchorCtr="0"/>
        <a:lstStyle/>
        <a:p>
          <a:pPr marL="0" lvl="0" algn="l"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5F33A262-51C5-4A9E-9ADA-2C1DB07933E6}" type="parTrans" cxnId="{83496D71-D373-451B-AB79-5C126E37D6D7}">
      <dgm:prSet/>
      <dgm:spPr/>
    </dgm:pt>
    <dgm:pt modelId="{B87EDABC-70DD-4582-A462-EF612DB996CD}" type="sibTrans" cxnId="{83496D71-D373-451B-AB79-5C126E37D6D7}">
      <dgm:prSet/>
      <dgm:spPr/>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6"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6" custScaleY="159485"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6">
        <dgm:presLayoutVars>
          <dgm:chMax val="1"/>
          <dgm:bulletEnabled val="1"/>
        </dgm:presLayoutVars>
      </dgm:prSet>
      <dgm:spPr/>
    </dgm:pt>
    <dgm:pt modelId="{A8046533-50EC-4F50-A92A-8347A2C8EC55}" type="pres">
      <dgm:prSet presAssocID="{2356CFC8-BACA-4D96-9B74-FF16FBC3A33E}" presName="descendantText" presStyleLbl="alignAcc1" presStyleIdx="1" presStyleCnt="6" custScaleY="116240"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DC8C66E3-5067-4098-8179-1FBE55E1669B}" type="pres">
      <dgm:prSet presAssocID="{83C0B6C5-9370-4E02-B130-C56D3AAF8394}" presName="composite" presStyleCnt="0"/>
      <dgm:spPr/>
    </dgm:pt>
    <dgm:pt modelId="{7813A6B1-5C22-4392-996A-C957796213F8}" type="pres">
      <dgm:prSet presAssocID="{83C0B6C5-9370-4E02-B130-C56D3AAF8394}" presName="parentText" presStyleLbl="alignNode1" presStyleIdx="2" presStyleCnt="6">
        <dgm:presLayoutVars>
          <dgm:chMax val="1"/>
          <dgm:bulletEnabled val="1"/>
        </dgm:presLayoutVars>
      </dgm:prSet>
      <dgm:spPr/>
    </dgm:pt>
    <dgm:pt modelId="{41A8BB09-B9B3-4125-B61A-D557F7BDCCFE}" type="pres">
      <dgm:prSet presAssocID="{83C0B6C5-9370-4E02-B130-C56D3AAF8394}" presName="descendantText" presStyleLbl="alignAcc1" presStyleIdx="2" presStyleCnt="6" custScaleY="292051">
        <dgm:presLayoutVars>
          <dgm:bulletEnabled val="1"/>
        </dgm:presLayoutVars>
      </dgm:prSet>
      <dgm:spPr>
        <a:prstGeom prst="round2SameRect">
          <a:avLst/>
        </a:prstGeom>
      </dgm:spPr>
    </dgm:pt>
    <dgm:pt modelId="{9BA98D35-DABF-44F1-805A-F34FB64334FA}" type="pres">
      <dgm:prSet presAssocID="{9092EEFC-66B5-43FF-8447-9E743F261BE7}"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3" presStyleCnt="6">
        <dgm:presLayoutVars>
          <dgm:chMax val="1"/>
          <dgm:bulletEnabled val="1"/>
        </dgm:presLayoutVars>
      </dgm:prSet>
      <dgm:spPr/>
    </dgm:pt>
    <dgm:pt modelId="{4DBDF776-7B30-4A00-B50B-4BF40AC87122}" type="pres">
      <dgm:prSet presAssocID="{394C59AA-D186-407A-9BBE-4620B3F1C64D}" presName="descendantText" presStyleLbl="alignAcc1" presStyleIdx="3" presStyleCnt="6" custScaleY="99899" custLinFactNeighborX="339" custLinFactNeighborY="31476">
        <dgm:presLayoutVars>
          <dgm:bulletEnabled val="1"/>
        </dgm:presLayoutVars>
      </dgm:prSet>
      <dgm:spPr>
        <a:xfrm rot="5400000">
          <a:off x="8573446" y="-2055616"/>
          <a:ext cx="1635841" cy="15259384"/>
        </a:xfrm>
        <a:prstGeom prst="round2SameRect">
          <a:avLst/>
        </a:prstGeom>
      </dgm:spPr>
    </dgm:pt>
    <dgm:pt modelId="{C5E227B9-D97B-4BF5-98C4-247437DCA096}" type="pres">
      <dgm:prSet presAssocID="{417B5114-D3F7-468C-9829-63C4E3305EB6}" presName="sp" presStyleCnt="0"/>
      <dgm:spPr/>
    </dgm:pt>
    <dgm:pt modelId="{034E4507-EFA0-41B9-AC09-16D848940EBA}" type="pres">
      <dgm:prSet presAssocID="{E5031059-C1F6-41E7-B8C8-1EB308DA9699}" presName="composite" presStyleCnt="0"/>
      <dgm:spPr/>
    </dgm:pt>
    <dgm:pt modelId="{2AEB21B7-F428-4AC6-AF4F-1755BF395D61}" type="pres">
      <dgm:prSet presAssocID="{E5031059-C1F6-41E7-B8C8-1EB308DA9699}" presName="parentText" presStyleLbl="alignNode1" presStyleIdx="4" presStyleCnt="6">
        <dgm:presLayoutVars>
          <dgm:chMax val="1"/>
          <dgm:bulletEnabled val="1"/>
        </dgm:presLayoutVars>
      </dgm:prSet>
      <dgm:spPr/>
    </dgm:pt>
    <dgm:pt modelId="{9F2D8FD5-D4ED-4557-B6C7-735E06F2F748}" type="pres">
      <dgm:prSet presAssocID="{E5031059-C1F6-41E7-B8C8-1EB308DA9699}" presName="descendantText" presStyleLbl="alignAcc1" presStyleIdx="4" presStyleCnt="6">
        <dgm:presLayoutVars>
          <dgm:bulletEnabled val="1"/>
        </dgm:presLayoutVars>
      </dgm:prSet>
      <dgm:spPr/>
    </dgm:pt>
    <dgm:pt modelId="{4D032087-861C-4509-8AF4-7ADB416DA933}" type="pres">
      <dgm:prSet presAssocID="{198DE17A-A676-473D-B19D-C0BF399656D2}" presName="sp" presStyleCnt="0"/>
      <dgm:spPr/>
    </dgm:pt>
    <dgm:pt modelId="{353A34DA-5065-48B7-839C-4D449B1FCB59}" type="pres">
      <dgm:prSet presAssocID="{D81B9508-F672-4753-A8D3-31B5DC1F3259}" presName="composite" presStyleCnt="0"/>
      <dgm:spPr/>
    </dgm:pt>
    <dgm:pt modelId="{93894FD8-836D-4D65-9A7C-3AF4DAF2D875}" type="pres">
      <dgm:prSet presAssocID="{D81B9508-F672-4753-A8D3-31B5DC1F3259}" presName="parentText" presStyleLbl="alignNode1" presStyleIdx="5" presStyleCnt="6">
        <dgm:presLayoutVars>
          <dgm:chMax val="1"/>
          <dgm:bulletEnabled val="1"/>
        </dgm:presLayoutVars>
      </dgm:prSet>
      <dgm:spPr/>
    </dgm:pt>
    <dgm:pt modelId="{B2484777-1745-4187-9A97-864BC8481C7F}" type="pres">
      <dgm:prSet presAssocID="{D81B9508-F672-4753-A8D3-31B5DC1F3259}" presName="descendantText" presStyleLbl="alignAcc1" presStyleIdx="5" presStyleCnt="6">
        <dgm:presLayoutVars>
          <dgm:bulletEnabled val="1"/>
        </dgm:presLayoutVars>
      </dgm:prSet>
      <dgm:spPr/>
    </dgm:pt>
  </dgm:ptLst>
  <dgm:cxnLst>
    <dgm:cxn modelId="{EFCE9704-6B4F-4813-91F1-2A7481529F23}" srcId="{394C59AA-D186-407A-9BBE-4620B3F1C64D}" destId="{D7C412BE-A7A3-43C3-8333-AF9D9166D244}" srcOrd="0" destOrd="0" parTransId="{13E74965-3FBD-4631-B55C-E4BAC1B8BDE5}" sibTransId="{D4987BBD-B396-48A7-B2AB-9FB50BB69CE4}"/>
    <dgm:cxn modelId="{A7A5DF05-CF12-44E5-B9DE-C663DF38BBD2}" type="presOf" srcId="{D17F55AA-E71C-46BB-9330-1885B7832B01}" destId="{40675C9C-1DCE-4BE6-85DE-57CC7AD60E40}" srcOrd="0" destOrd="2" presId="urn:microsoft.com/office/officeart/2005/8/layout/chevron2"/>
    <dgm:cxn modelId="{9252E206-E7AA-4F47-A44D-21B4DF792576}" type="presOf" srcId="{2F24FD87-A93E-4B93-B101-5C3E3859A3EC}" destId="{A8046533-50EC-4F50-A92A-8347A2C8EC55}" srcOrd="0" destOrd="4" presId="urn:microsoft.com/office/officeart/2005/8/layout/chevron2"/>
    <dgm:cxn modelId="{50C6B008-2126-4CBC-BC15-0FCA61C32E61}" type="presOf" srcId="{D81B9508-F672-4753-A8D3-31B5DC1F3259}" destId="{93894FD8-836D-4D65-9A7C-3AF4DAF2D875}" srcOrd="0" destOrd="0" presId="urn:microsoft.com/office/officeart/2005/8/layout/chevron2"/>
    <dgm:cxn modelId="{D7B6FA09-6350-4094-8214-898DCE3CFD3B}" srcId="{E5DA3D68-5E4E-44E5-8AF7-4B85D3411DCC}" destId="{FBFB4FB6-CA80-461C-BEF5-935256105D71}" srcOrd="0" destOrd="0" parTransId="{0303EF70-7145-48FC-8ADE-0C6070EB4DF0}" sibTransId="{B59C0101-5CBD-4207-9002-7235FE7319FB}"/>
    <dgm:cxn modelId="{E1205710-2500-4647-9A1C-67BC5AF9981F}" type="presOf" srcId="{7F605D5E-DD07-4FAA-8E7A-A1439FED0A5A}" destId="{41A8BB09-B9B3-4125-B61A-D557F7BDCCFE}" srcOrd="0" destOrd="2" presId="urn:microsoft.com/office/officeart/2005/8/layout/chevron2"/>
    <dgm:cxn modelId="{915EE213-58FA-44ED-ADF3-DEF868F50096}" type="presOf" srcId="{8D366C61-2BDA-415E-A714-2DB51BAAD18C}" destId="{40675C9C-1DCE-4BE6-85DE-57CC7AD60E40}" srcOrd="0" destOrd="4" presId="urn:microsoft.com/office/officeart/2005/8/layout/chevron2"/>
    <dgm:cxn modelId="{CFBE2516-9E84-4B00-B497-40C7BC549D6A}" srcId="{D81B9508-F672-4753-A8D3-31B5DC1F3259}" destId="{D5CD8CBE-02E8-4814-9122-BF0F3F5F5146}" srcOrd="0" destOrd="0" parTransId="{A70F2A24-5350-496F-9325-7AC640A8F0DF}" sibTransId="{05D99981-2DCA-4FCA-B1B6-71DB5796BC7C}"/>
    <dgm:cxn modelId="{7C94E931-CFB5-4EF3-802F-CAC8EC79C71E}" type="presOf" srcId="{E4EAAD52-779B-4A95-B6D5-8D116FBE55A4}" destId="{41A8BB09-B9B3-4125-B61A-D557F7BDCCFE}" srcOrd="0" destOrd="0" presId="urn:microsoft.com/office/officeart/2005/8/layout/chevron2"/>
    <dgm:cxn modelId="{3A89BE38-0DBE-48FB-A687-2FFA3C962710}" type="presOf" srcId="{394C59AA-D186-407A-9BBE-4620B3F1C64D}" destId="{D4492016-2DBA-4C32-BF97-5103CCA64B4C}" srcOrd="0" destOrd="0" presId="urn:microsoft.com/office/officeart/2005/8/layout/chevron2"/>
    <dgm:cxn modelId="{68669B39-82E8-4D98-B832-13A6D381E9DD}" type="presOf" srcId="{B9D7C462-B7D2-436C-8EAE-AF4E31C3A316}" destId="{41A8BB09-B9B3-4125-B61A-D557F7BDCCFE}" srcOrd="0" destOrd="4" presId="urn:microsoft.com/office/officeart/2005/8/layout/chevron2"/>
    <dgm:cxn modelId="{C862DE3C-EEB0-4BC5-9336-B836CF5FB0FF}" srcId="{2356CFC8-BACA-4D96-9B74-FF16FBC3A33E}" destId="{4624A2CB-0510-423D-A94C-F2449A8C9238}" srcOrd="3" destOrd="0" parTransId="{51014D7E-F145-47DE-9974-A9E1FB200663}" sibTransId="{3CF55AF6-2719-4850-8119-49DC484BB3D6}"/>
    <dgm:cxn modelId="{C9E00761-CD49-4FF2-9EA6-19056E6A19B2}" type="presOf" srcId="{02ED5B60-8754-4FA9-A3F3-5867078B78F0}" destId="{41A8BB09-B9B3-4125-B61A-D557F7BDCCFE}" srcOrd="0" destOrd="1" presId="urn:microsoft.com/office/officeart/2005/8/layout/chevron2"/>
    <dgm:cxn modelId="{BCF81164-B604-43AA-B335-D8D745565C4D}" type="presOf" srcId="{FD3CB8C8-5F73-4549-9124-28C3E42D743C}" destId="{A8046533-50EC-4F50-A92A-8347A2C8EC55}" srcOrd="0" destOrd="1" presId="urn:microsoft.com/office/officeart/2005/8/layout/chevron2"/>
    <dgm:cxn modelId="{74301147-1620-4C95-A7AA-2F538BCA3280}" srcId="{95043909-8321-4449-ADE9-A7A21CD956B6}" destId="{E5031059-C1F6-41E7-B8C8-1EB308DA9699}" srcOrd="4" destOrd="0" parTransId="{16D2C36D-DDF2-495D-B451-3A781CDA80E2}" sibTransId="{198DE17A-A676-473D-B19D-C0BF399656D2}"/>
    <dgm:cxn modelId="{C1206247-C74B-443F-8D35-0A9B21F80759}" srcId="{83C0B6C5-9370-4E02-B130-C56D3AAF8394}" destId="{B9D7C462-B7D2-436C-8EAE-AF4E31C3A316}" srcOrd="4" destOrd="0" parTransId="{51157246-4A78-427C-A87C-EA81C2A0BD74}" sibTransId="{971D5BFA-99FB-4445-B68A-BCAA28DD0A44}"/>
    <dgm:cxn modelId="{C959E050-96FC-4A2A-9663-23AD1895098D}" srcId="{E5031059-C1F6-41E7-B8C8-1EB308DA9699}" destId="{2A164C67-BF35-4930-BE19-1216CBCFD3A2}" srcOrd="0" destOrd="0" parTransId="{3B1559BC-41B0-4484-9B23-0E7EDD89BE9C}" sibTransId="{F14BD6AA-1D71-4ED5-A705-207B4F24A149}"/>
    <dgm:cxn modelId="{83496D71-D373-451B-AB79-5C126E37D6D7}" srcId="{83C0B6C5-9370-4E02-B130-C56D3AAF8394}" destId="{02ED5B60-8754-4FA9-A3F3-5867078B78F0}" srcOrd="1" destOrd="0" parTransId="{5F33A262-51C5-4A9E-9ADA-2C1DB07933E6}" sibTransId="{B87EDABC-70DD-4582-A462-EF612DB996CD}"/>
    <dgm:cxn modelId="{78D63577-DB5C-46B4-AB7F-44C9F0808CBC}" srcId="{E5DA3D68-5E4E-44E5-8AF7-4B85D3411DCC}" destId="{2C1AEFA5-F9C1-4E4F-A2BD-844E1FE9C135}" srcOrd="1" destOrd="0" parTransId="{A8A71660-15E1-4CE6-B717-8A355ABA17FE}" sibTransId="{3130C001-960B-4E9C-A481-99C201938481}"/>
    <dgm:cxn modelId="{35DE6E7A-D11A-47C5-AB3E-1688CF71B4F7}" srcId="{95043909-8321-4449-ADE9-A7A21CD956B6}" destId="{2356CFC8-BACA-4D96-9B74-FF16FBC3A33E}" srcOrd="1" destOrd="0" parTransId="{EABBDA11-0594-4A02-AC28-78704196E8C6}" sibTransId="{D20D1D67-C978-42AE-8CA0-5E870DD7A00E}"/>
    <dgm:cxn modelId="{831ED45A-3712-4FD3-97A6-F11C630CE024}" type="presOf" srcId="{FBFB4FB6-CA80-461C-BEF5-935256105D71}" destId="{40675C9C-1DCE-4BE6-85DE-57CC7AD60E40}" srcOrd="0" destOrd="0" presId="urn:microsoft.com/office/officeart/2005/8/layout/chevron2"/>
    <dgm:cxn modelId="{DE326783-65EB-4208-B2A2-F52989CD77A8}" srcId="{95043909-8321-4449-ADE9-A7A21CD956B6}" destId="{394C59AA-D186-407A-9BBE-4620B3F1C64D}" srcOrd="3" destOrd="0" parTransId="{B8A11A33-04E2-46D0-BA80-39416A78C6CC}" sibTransId="{417B5114-D3F7-468C-9829-63C4E3305EB6}"/>
    <dgm:cxn modelId="{8E587D84-48A9-422A-889D-4BCE7FEB66E9}" srcId="{2356CFC8-BACA-4D96-9B74-FF16FBC3A33E}" destId="{2F24FD87-A93E-4B93-B101-5C3E3859A3EC}" srcOrd="4" destOrd="0" parTransId="{B0081F2E-7D81-4C39-A561-BAB1886115E7}" sibTransId="{6D3C856E-7A1E-40D1-8CCE-82F1F10F8DE5}"/>
    <dgm:cxn modelId="{20E7128D-12D7-4FB0-9F7D-11A8AABFCF6E}" srcId="{2356CFC8-BACA-4D96-9B74-FF16FBC3A33E}" destId="{FD3CB8C8-5F73-4549-9124-28C3E42D743C}" srcOrd="1" destOrd="0" parTransId="{7F5374A1-7D2F-429D-963F-EDC564CF7046}" sibTransId="{53A9580B-B4DD-4295-8B76-3E3EDF0D5031}"/>
    <dgm:cxn modelId="{1E99C18F-E128-46AC-8B7D-295D7EAF5043}" srcId="{83C0B6C5-9370-4E02-B130-C56D3AAF8394}" destId="{67515365-AFCE-4F65-ABF8-E254ED07C597}" srcOrd="3" destOrd="0" parTransId="{2C0DE469-28EC-4DF8-A89D-C2CED118B74D}" sibTransId="{2C37EBB9-CD8A-4B52-B14E-0DCDA9DF8B59}"/>
    <dgm:cxn modelId="{302DD695-C8E2-4FBD-A891-A4791B6998B8}" srcId="{E5DA3D68-5E4E-44E5-8AF7-4B85D3411DCC}" destId="{8D366C61-2BDA-415E-A714-2DB51BAAD18C}" srcOrd="4" destOrd="0" parTransId="{D0E77F6F-29B1-45DA-A956-6867F65B142E}" sibTransId="{491A4381-29BF-441B-95A2-62AD65CAA8FB}"/>
    <dgm:cxn modelId="{2C8AB5A0-F5EB-4C6F-82E3-CF2B5CA8F203}" type="presOf" srcId="{EF02C95B-F31D-4664-91FE-8A5D74C57F85}" destId="{A8046533-50EC-4F50-A92A-8347A2C8EC55}" srcOrd="0" destOrd="0" presId="urn:microsoft.com/office/officeart/2005/8/layout/chevron2"/>
    <dgm:cxn modelId="{2C1467A8-A365-4D93-93B8-0DB55B93D515}" srcId="{2356CFC8-BACA-4D96-9B74-FF16FBC3A33E}" destId="{FFD6559D-9C4A-4CBC-A8B0-77178F49E895}" srcOrd="2" destOrd="0" parTransId="{204CBD89-2696-477B-B198-357D7FA47D45}" sibTransId="{04B076DB-896F-4B3C-B5E9-76B932F17005}"/>
    <dgm:cxn modelId="{A8BE4DAA-1426-4953-B0DE-8F410AF6E8BE}" srcId="{E5DA3D68-5E4E-44E5-8AF7-4B85D3411DCC}" destId="{D17F55AA-E71C-46BB-9330-1885B7832B01}" srcOrd="2" destOrd="0" parTransId="{D5ADF16B-BE08-4B70-8537-CA4F9F683334}" sibTransId="{9B3DBA6B-0823-4681-BF4B-431253516FA7}"/>
    <dgm:cxn modelId="{6DB37DAE-8A00-4466-8E8C-655EE2F3035F}" srcId="{95043909-8321-4449-ADE9-A7A21CD956B6}" destId="{D81B9508-F672-4753-A8D3-31B5DC1F3259}" srcOrd="5" destOrd="0" parTransId="{30AD9076-0034-4A85-BF51-25C2616095C3}" sibTransId="{D01A0EAC-F73A-489E-AE97-D4CFC8291B94}"/>
    <dgm:cxn modelId="{60915CB0-EF6A-4A4C-B594-390559ACB316}" srcId="{83C0B6C5-9370-4E02-B130-C56D3AAF8394}" destId="{7F605D5E-DD07-4FAA-8E7A-A1439FED0A5A}" srcOrd="2" destOrd="0" parTransId="{67957F2C-7210-4D30-B276-500108D83EC3}" sibTransId="{94BC6AC2-D177-4DAF-BCFC-EA980178D8FC}"/>
    <dgm:cxn modelId="{1E6476B6-09EA-4537-A830-858F2CEE5E17}" type="presOf" srcId="{D5CD8CBE-02E8-4814-9122-BF0F3F5F5146}" destId="{B2484777-1745-4187-9A97-864BC8481C7F}" srcOrd="0" destOrd="0" presId="urn:microsoft.com/office/officeart/2005/8/layout/chevron2"/>
    <dgm:cxn modelId="{FEF6B1B6-B43C-4BCD-ABA5-64EA11A48AF3}" srcId="{83C0B6C5-9370-4E02-B130-C56D3AAF8394}" destId="{E4EAAD52-779B-4A95-B6D5-8D116FBE55A4}" srcOrd="0" destOrd="0" parTransId="{E72BD83A-184D-451B-9F3D-1EF7D0911FCF}" sibTransId="{DF0F4934-6D1F-4B98-805D-918047DAEE8A}"/>
    <dgm:cxn modelId="{1C547FBC-D698-44B4-A648-51CCEDF7CED0}" srcId="{95043909-8321-4449-ADE9-A7A21CD956B6}" destId="{83C0B6C5-9370-4E02-B130-C56D3AAF8394}" srcOrd="2" destOrd="0" parTransId="{7B343399-1B38-431D-9F88-144491D1A6D5}" sibTransId="{9092EEFC-66B5-43FF-8447-9E743F261BE7}"/>
    <dgm:cxn modelId="{613EA0CA-B303-4340-A907-6DD62BF15DE1}" type="presOf" srcId="{2356CFC8-BACA-4D96-9B74-FF16FBC3A33E}" destId="{85781EB7-F53C-4D54-A3CC-FF2391B62A05}" srcOrd="0" destOrd="0" presId="urn:microsoft.com/office/officeart/2005/8/layout/chevron2"/>
    <dgm:cxn modelId="{381416CD-7211-4111-AEEC-A2B7326F6418}" type="presOf" srcId="{2A164C67-BF35-4930-BE19-1216CBCFD3A2}" destId="{9F2D8FD5-D4ED-4557-B6C7-735E06F2F748}"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D35132D2-5927-481A-8595-F2765E906C3E}" type="presOf" srcId="{2C1AEFA5-F9C1-4E4F-A2BD-844E1FE9C135}" destId="{40675C9C-1DCE-4BE6-85DE-57CC7AD60E40}" srcOrd="0" destOrd="1" presId="urn:microsoft.com/office/officeart/2005/8/layout/chevron2"/>
    <dgm:cxn modelId="{A8426DDA-16C3-4AE4-91ED-63236BCA5EC4}" type="presOf" srcId="{4624A2CB-0510-423D-A94C-F2449A8C9238}" destId="{A8046533-50EC-4F50-A92A-8347A2C8EC55}" srcOrd="0" destOrd="3" presId="urn:microsoft.com/office/officeart/2005/8/layout/chevron2"/>
    <dgm:cxn modelId="{667C05DE-9DC5-4239-89C5-7281BF005956}" type="presOf" srcId="{159B5912-6779-40AD-B889-06F04672FEF8}" destId="{40675C9C-1DCE-4BE6-85DE-57CC7AD60E40}" srcOrd="0" destOrd="3" presId="urn:microsoft.com/office/officeart/2005/8/layout/chevron2"/>
    <dgm:cxn modelId="{C6C140DE-4FCA-41EF-B34C-B3B8AA895EF4}" type="presOf" srcId="{E5031059-C1F6-41E7-B8C8-1EB308DA9699}" destId="{2AEB21B7-F428-4AC6-AF4F-1755BF395D61}" srcOrd="0" destOrd="0" presId="urn:microsoft.com/office/officeart/2005/8/layout/chevron2"/>
    <dgm:cxn modelId="{B3AF31E5-446C-42B5-AF64-76AC5613BE37}" type="presOf" srcId="{D7C412BE-A7A3-43C3-8333-AF9D9166D244}"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2" presId="urn:microsoft.com/office/officeart/2005/8/layout/chevron2"/>
    <dgm:cxn modelId="{BFB29DEA-116C-46CC-88CB-3CDC97F5B2C1}" srcId="{E5DA3D68-5E4E-44E5-8AF7-4B85D3411DCC}" destId="{159B5912-6779-40AD-B889-06F04672FEF8}" srcOrd="3" destOrd="0" parTransId="{C9EE1A41-5395-4283-965B-E95402DDA4D9}" sibTransId="{735D0F01-32CA-4EA8-9378-CEB4DDF56550}"/>
    <dgm:cxn modelId="{DCE662EF-2151-4C6D-9254-14EA3CDE22EA}" type="presOf" srcId="{83C0B6C5-9370-4E02-B130-C56D3AAF8394}" destId="{7813A6B1-5C22-4392-996A-C957796213F8}"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18056CF5-4D15-44B8-A457-7E630455A14E}" srcId="{2356CFC8-BACA-4D96-9B74-FF16FBC3A33E}" destId="{EF02C95B-F31D-4664-91FE-8A5D74C57F85}" srcOrd="0" destOrd="0" parTransId="{19E911E7-C899-4CF3-AE5F-F3165B9910E3}" sibTransId="{1EB7A68B-E516-4DD4-A1D8-2F86A22EC3DB}"/>
    <dgm:cxn modelId="{C25A16FD-B395-421E-85C6-96F32848130C}" type="presOf" srcId="{67515365-AFCE-4F65-ABF8-E254ED07C597}" destId="{41A8BB09-B9B3-4125-B61A-D557F7BDCCFE}" srcOrd="0" destOrd="3" presId="urn:microsoft.com/office/officeart/2005/8/layout/chevron2"/>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FF511BCA-3141-4DEC-A925-318B74A280DF}" type="presParOf" srcId="{A7753396-1C02-4E17-9DE3-9E79F7C99BC5}" destId="{DC8C66E3-5067-4098-8179-1FBE55E1669B}" srcOrd="4" destOrd="0" presId="urn:microsoft.com/office/officeart/2005/8/layout/chevron2"/>
    <dgm:cxn modelId="{9683FA7B-B0A6-4CF4-A26B-3A69A3924117}" type="presParOf" srcId="{DC8C66E3-5067-4098-8179-1FBE55E1669B}" destId="{7813A6B1-5C22-4392-996A-C957796213F8}" srcOrd="0" destOrd="0" presId="urn:microsoft.com/office/officeart/2005/8/layout/chevron2"/>
    <dgm:cxn modelId="{CC8F2C65-9D79-4BDA-B2AE-365DC8AEF647}" type="presParOf" srcId="{DC8C66E3-5067-4098-8179-1FBE55E1669B}" destId="{41A8BB09-B9B3-4125-B61A-D557F7BDCCFE}" srcOrd="1" destOrd="0" presId="urn:microsoft.com/office/officeart/2005/8/layout/chevron2"/>
    <dgm:cxn modelId="{24F72BB5-2089-486A-ADE8-78EAC998C02F}" type="presParOf" srcId="{A7753396-1C02-4E17-9DE3-9E79F7C99BC5}" destId="{9BA98D35-DABF-44F1-805A-F34FB64334FA}" srcOrd="5" destOrd="0" presId="urn:microsoft.com/office/officeart/2005/8/layout/chevron2"/>
    <dgm:cxn modelId="{C04035B7-B659-43C6-959A-087C324976D9}" type="presParOf" srcId="{A7753396-1C02-4E17-9DE3-9E79F7C99BC5}" destId="{AFE6111B-9452-4B58-A1D3-B82876C40853}" srcOrd="6"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73CB5A71-0FEC-49B4-8B79-C873B512DBDF}" type="presParOf" srcId="{A7753396-1C02-4E17-9DE3-9E79F7C99BC5}" destId="{C5E227B9-D97B-4BF5-98C4-247437DCA096}" srcOrd="7" destOrd="0" presId="urn:microsoft.com/office/officeart/2005/8/layout/chevron2"/>
    <dgm:cxn modelId="{C19D6F9D-EFB7-4D36-8B66-9B101D4E9564}" type="presParOf" srcId="{A7753396-1C02-4E17-9DE3-9E79F7C99BC5}" destId="{034E4507-EFA0-41B9-AC09-16D848940EBA}" srcOrd="8" destOrd="0" presId="urn:microsoft.com/office/officeart/2005/8/layout/chevron2"/>
    <dgm:cxn modelId="{9F4C4F6D-5DA0-42FA-9C16-8EEEA7806D5F}" type="presParOf" srcId="{034E4507-EFA0-41B9-AC09-16D848940EBA}" destId="{2AEB21B7-F428-4AC6-AF4F-1755BF395D61}" srcOrd="0" destOrd="0" presId="urn:microsoft.com/office/officeart/2005/8/layout/chevron2"/>
    <dgm:cxn modelId="{419B213C-E569-4407-8DE7-410198DC7F98}" type="presParOf" srcId="{034E4507-EFA0-41B9-AC09-16D848940EBA}" destId="{9F2D8FD5-D4ED-4557-B6C7-735E06F2F748}" srcOrd="1" destOrd="0" presId="urn:microsoft.com/office/officeart/2005/8/layout/chevron2"/>
    <dgm:cxn modelId="{B44B5967-EDD7-4C97-8CBD-B95E49540D0B}" type="presParOf" srcId="{A7753396-1C02-4E17-9DE3-9E79F7C99BC5}" destId="{4D032087-861C-4509-8AF4-7ADB416DA933}" srcOrd="9" destOrd="0" presId="urn:microsoft.com/office/officeart/2005/8/layout/chevron2"/>
    <dgm:cxn modelId="{A74D8B85-81F8-4A0E-8547-6AFFCC4939EF}" type="presParOf" srcId="{A7753396-1C02-4E17-9DE3-9E79F7C99BC5}" destId="{353A34DA-5065-48B7-839C-4D449B1FCB59}" srcOrd="10" destOrd="0" presId="urn:microsoft.com/office/officeart/2005/8/layout/chevron2"/>
    <dgm:cxn modelId="{AA20C58B-6832-438D-9472-3E56D7F38C68}" type="presParOf" srcId="{353A34DA-5065-48B7-839C-4D449B1FCB59}" destId="{93894FD8-836D-4D65-9A7C-3AF4DAF2D875}" srcOrd="0" destOrd="0" presId="urn:microsoft.com/office/officeart/2005/8/layout/chevron2"/>
    <dgm:cxn modelId="{FB06E9E9-D4C4-43B3-942E-265B8C25772C}" type="presParOf" srcId="{353A34DA-5065-48B7-839C-4D449B1FCB59}" destId="{B2484777-1745-4187-9A97-864BC8481C7F}" srcOrd="1" destOrd="0" presId="urn:microsoft.com/office/officeart/2005/8/layout/chevron2"/>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4EA4A2"/>
        </a:solidFill>
        <a:ln>
          <a:solidFill>
            <a:srgbClr val="4EA4A2"/>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4EA4A2"/>
        </a:solidFill>
        <a:ln>
          <a:solidFill>
            <a:srgbClr val="4EA4A2"/>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22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4694D7D0-97C2-4E51-915F-BAF6BAEACE16}" type="parTrans" cxnId="{BB29C8BA-7E04-44E4-97FD-F56C681387B3}">
      <dgm:prSet/>
      <dgm:spPr/>
      <dgm:t>
        <a:bodyPr/>
        <a:lstStyle/>
        <a:p>
          <a:endParaRPr lang="pt-PT"/>
        </a:p>
      </dgm:t>
    </dgm:pt>
    <dgm:pt modelId="{FB52595E-5FF5-43B9-BE46-42878023A56D}" type="sibTrans" cxnId="{BB29C8BA-7E04-44E4-97FD-F56C681387B3}">
      <dgm:prSet/>
      <dgm:spPr/>
      <dgm:t>
        <a:bodyPr/>
        <a:lstStyle/>
        <a:p>
          <a:endParaRPr lang="pt-PT"/>
        </a:p>
      </dgm:t>
    </dgm:pt>
    <dgm:pt modelId="{7CB2E251-8FCE-4F63-AFC4-8DCA1DEC28DF}">
      <dgm:prSet custT="1"/>
      <dgm:spPr/>
      <dgm:t>
        <a:bodyPr/>
        <a:lstStyle/>
        <a:p>
          <a:pPr marL="0" lvl="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Consultez les pages de comparaison des méthodes pour voir quelle méthode pourrait mieux répondre à ses besoins.</a:t>
          </a:r>
          <a:endParaRPr lang="fr-BI" sz="4400" kern="1200">
            <a:solidFill>
              <a:srgbClr val="211F1B"/>
            </a:solidFill>
            <a:latin typeface="Roboto" panose="02000000000000000000" pitchFamily="2" charset="0"/>
            <a:ea typeface="Roboto" panose="02000000000000000000" pitchFamily="2" charset="0"/>
            <a:cs typeface="+mn-cs"/>
          </a:endParaRPr>
        </a:p>
      </dgm:t>
    </dgm:pt>
    <dgm:pt modelId="{E9A894CE-F3AF-40B0-8DC7-C4A0A39F88D0}" type="parTrans" cxnId="{E0AFEAA3-60E6-4FA1-9909-0B69017145F1}">
      <dgm:prSet/>
      <dgm:spPr/>
      <dgm:t>
        <a:bodyPr/>
        <a:lstStyle/>
        <a:p>
          <a:endParaRPr lang="fr-BI"/>
        </a:p>
      </dgm:t>
    </dgm:pt>
    <dgm:pt modelId="{DD22ECD2-79E4-42FD-BE8E-10867C4C412D}" type="sibTrans" cxnId="{E0AFEAA3-60E6-4FA1-9909-0B69017145F1}">
      <dgm:prSet/>
      <dgm:spPr/>
      <dgm:t>
        <a:bodyPr/>
        <a:lstStyle/>
        <a:p>
          <a:endParaRPr lang="fr-BI"/>
        </a:p>
      </dgm:t>
    </dgm:pt>
    <dgm:pt modelId="{27BA0F11-69DB-4032-BF99-653CB2580D43}">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C3FBAA2C-D323-49F4-9567-FAF36FD36A37}" type="parTrans" cxnId="{50AA0048-D869-4CC4-827B-B9C8AD7FF192}">
      <dgm:prSet/>
      <dgm:spPr/>
      <dgm:t>
        <a:bodyPr/>
        <a:lstStyle/>
        <a:p>
          <a:endParaRPr lang="fr-BI"/>
        </a:p>
      </dgm:t>
    </dgm:pt>
    <dgm:pt modelId="{66508389-FB12-4F43-B44E-39213EC7C32B}" type="sibTrans" cxnId="{50AA0048-D869-4CC4-827B-B9C8AD7FF192}">
      <dgm:prSet/>
      <dgm:spPr/>
      <dgm:t>
        <a:bodyPr/>
        <a:lstStyle/>
        <a:p>
          <a:endParaRPr lang="fr-BI"/>
        </a:p>
      </dgm:t>
    </dgm:pt>
    <dgm:pt modelId="{313B301D-8777-4707-88A6-522511D13DA8}">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51B6A50E-1743-45FD-ABA0-AF9792DBDD1B}" type="parTrans" cxnId="{16DA0A75-FA6C-4AE5-BF80-6E94AAEF480F}">
      <dgm:prSet/>
      <dgm:spPr/>
      <dgm:t>
        <a:bodyPr/>
        <a:lstStyle/>
        <a:p>
          <a:endParaRPr lang="fr-BI"/>
        </a:p>
      </dgm:t>
    </dgm:pt>
    <dgm:pt modelId="{00C125EE-599C-4DA8-996D-1864FF05852B}" type="sibTrans" cxnId="{16DA0A75-FA6C-4AE5-BF80-6E94AAEF480F}">
      <dgm:prSet/>
      <dgm:spPr/>
      <dgm:t>
        <a:bodyPr/>
        <a:lstStyle/>
        <a:p>
          <a:endParaRPr lang="fr-BI"/>
        </a:p>
      </dgm:t>
    </dgm:pt>
    <dgm:pt modelId="{2DA28083-6511-484E-94F7-7BD4BFB608D3}">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5B443482-838D-434A-98D8-E091DA763939}" type="parTrans" cxnId="{CDD36404-3F32-4F9C-A26C-55D941A854BA}">
      <dgm:prSet/>
      <dgm:spPr/>
      <dgm:t>
        <a:bodyPr/>
        <a:lstStyle/>
        <a:p>
          <a:endParaRPr lang="fr-BI"/>
        </a:p>
      </dgm:t>
    </dgm:pt>
    <dgm:pt modelId="{5565DE7B-22C5-4597-9DF1-723405AA0871}" type="sibTrans" cxnId="{CDD36404-3F32-4F9C-A26C-55D941A854BA}">
      <dgm:prSet/>
      <dgm:spPr/>
      <dgm:t>
        <a:bodyPr/>
        <a:lstStyle/>
        <a:p>
          <a:endParaRPr lang="fr-BI"/>
        </a:p>
      </dgm:t>
    </dgm:pt>
    <dgm:pt modelId="{955010C9-9C6A-4704-8B48-FE3EFC5CE9C9}">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C710E5EF-0F28-4867-A881-D5164EC225FE}" type="parTrans" cxnId="{63995C65-A264-4C18-92F4-35DFA244460B}">
      <dgm:prSet/>
      <dgm:spPr/>
      <dgm:t>
        <a:bodyPr/>
        <a:lstStyle/>
        <a:p>
          <a:endParaRPr lang="fr-BI"/>
        </a:p>
      </dgm:t>
    </dgm:pt>
    <dgm:pt modelId="{16E2057B-2559-43C2-BA21-DF5ECC2ADBBF}" type="sibTrans" cxnId="{63995C65-A264-4C18-92F4-35DFA244460B}">
      <dgm:prSet/>
      <dgm:spPr/>
      <dgm:t>
        <a:bodyPr/>
        <a:lstStyle/>
        <a:p>
          <a:endParaRPr lang="fr-BI"/>
        </a:p>
      </dgm:t>
    </dgm:pt>
    <dgm:pt modelId="{80E062EB-A42D-4DFB-BACB-73855B17C9DA}">
      <dgm:prSet custT="1"/>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A30264FC-F6EA-4288-A0D3-05ECCB5DA458}" type="parTrans" cxnId="{07EDC6E5-9F2E-405A-8A81-7BF8A53CF74A}">
      <dgm:prSet/>
      <dgm:spPr/>
      <dgm:t>
        <a:bodyPr/>
        <a:lstStyle/>
        <a:p>
          <a:endParaRPr lang="fr-BI"/>
        </a:p>
      </dgm:t>
    </dgm:pt>
    <dgm:pt modelId="{ACCA6470-C1B2-4D77-A59E-A4BB483EF4FC}" type="sibTrans" cxnId="{07EDC6E5-9F2E-405A-8A81-7BF8A53CF74A}">
      <dgm:prSet/>
      <dgm:spPr/>
      <dgm:t>
        <a:bodyPr/>
        <a:lstStyle/>
        <a:p>
          <a:endParaRPr lang="fr-BI"/>
        </a:p>
      </dgm:t>
    </dgm:pt>
    <dgm:pt modelId="{2F63BD40-2058-42E9-9542-59686FF0D6DD}">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a:lstStyle/>
        <a:p>
          <a:pPr marL="0" indent="0">
            <a:buNone/>
          </a:pPr>
          <a:r>
            <a:rPr lang="fr-FR" sz="4400" kern="1200">
              <a:solidFill>
                <a:srgbClr val="211F1B"/>
              </a:solidFill>
              <a:latin typeface="Roboto" panose="02000000000000000000" pitchFamily="2" charset="0"/>
              <a:ea typeface="Roboto" panose="02000000000000000000" pitchFamily="2" charset="0"/>
              <a:cs typeface="+mn-cs"/>
            </a:rPr>
            <a:t>Si nécessaire, utilisez la matrice pour comparer d’autres méthodes</a:t>
          </a:r>
          <a:endParaRPr lang="fr-BI" sz="4400" kern="1200">
            <a:solidFill>
              <a:srgbClr val="211F1B"/>
            </a:solidFill>
            <a:latin typeface="Roboto" panose="02000000000000000000" pitchFamily="2" charset="0"/>
            <a:ea typeface="Roboto" panose="02000000000000000000" pitchFamily="2" charset="0"/>
            <a:cs typeface="+mn-cs"/>
          </a:endParaRPr>
        </a:p>
      </dgm:t>
    </dgm:pt>
    <dgm:pt modelId="{DC916545-FCA7-4A98-B56D-8BD5E88A3EAE}" type="parTrans" cxnId="{64EFDDB4-D0FC-4694-BEAF-CECDD417BC5D}">
      <dgm:prSet/>
      <dgm:spPr/>
      <dgm:t>
        <a:bodyPr/>
        <a:lstStyle/>
        <a:p>
          <a:endParaRPr lang="fr-BI"/>
        </a:p>
      </dgm:t>
    </dgm:pt>
    <dgm:pt modelId="{7E77531B-7F38-4DD4-9A8C-1624E07723A9}" type="sibTrans" cxnId="{64EFDDB4-D0FC-4694-BEAF-CECDD417BC5D}">
      <dgm:prSet/>
      <dgm:spPr/>
      <dgm:t>
        <a:bodyPr/>
        <a:lstStyle/>
        <a:p>
          <a:endParaRPr lang="fr-BI"/>
        </a:p>
      </dgm:t>
    </dgm:pt>
    <dgm:pt modelId="{AC4BCB11-A1E7-496E-B070-F6B82F4B92C8}">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844BC083-CC60-4138-BA73-086B1A9793F6}" type="parTrans" cxnId="{576A3615-9464-497A-A6FA-EB9DB5587F5B}">
      <dgm:prSet/>
      <dgm:spPr/>
      <dgm:t>
        <a:bodyPr/>
        <a:lstStyle/>
        <a:p>
          <a:endParaRPr lang="fr-BI"/>
        </a:p>
      </dgm:t>
    </dgm:pt>
    <dgm:pt modelId="{E7808C1E-AC8A-46C2-881A-AA0A94ECE37F}" type="sibTrans" cxnId="{576A3615-9464-497A-A6FA-EB9DB5587F5B}">
      <dgm:prSet/>
      <dgm:spPr/>
      <dgm:t>
        <a:bodyPr/>
        <a:lstStyle/>
        <a:p>
          <a:endParaRPr lang="fr-BI"/>
        </a:p>
      </dgm:t>
    </dgm:pt>
    <dgm:pt modelId="{306D0B5C-9E63-4A02-9F6E-3BB18D0148AB}">
      <dgm:prSet custT="1"/>
      <dgm:spPr/>
      <dgm:t>
        <a:bodyPr/>
        <a:lstStyle/>
        <a:p>
          <a:pPr marL="0" lvl="1" indent="0" algn="l" defTabSz="17780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Comparez les 2-3 options en utilisant des pages spécifiques à ces méthodes en évitant trop de détails à cette étape pour aider le client à choisir une méthode.</a:t>
          </a:r>
          <a:endParaRPr lang="fr-BI" sz="4400" kern="1200">
            <a:solidFill>
              <a:srgbClr val="211F1B"/>
            </a:solidFill>
            <a:latin typeface="Roboto" panose="02000000000000000000" pitchFamily="2" charset="0"/>
            <a:ea typeface="Roboto" panose="02000000000000000000" pitchFamily="2" charset="0"/>
            <a:cs typeface="+mn-cs"/>
          </a:endParaRPr>
        </a:p>
      </dgm:t>
    </dgm:pt>
    <dgm:pt modelId="{6D92BAA6-69D1-4050-A9D9-6D41EBAC8186}" type="parTrans" cxnId="{08BAB433-F903-49BE-A6F0-775CC557DB3E}">
      <dgm:prSet/>
      <dgm:spPr/>
      <dgm:t>
        <a:bodyPr/>
        <a:lstStyle/>
        <a:p>
          <a:endParaRPr lang="fr-BI"/>
        </a:p>
      </dgm:t>
    </dgm:pt>
    <dgm:pt modelId="{5F17756A-C69E-470A-9CE7-70AF9038DEE3}" type="sibTrans" cxnId="{08BAB433-F903-49BE-A6F0-775CC557DB3E}">
      <dgm:prSet/>
      <dgm:spPr/>
      <dgm:t>
        <a:bodyPr/>
        <a:lstStyle/>
        <a:p>
          <a:endParaRPr lang="fr-BI"/>
        </a:p>
      </dgm:t>
    </dgm:pt>
    <dgm:pt modelId="{25E40106-2286-4027-80CE-54E9143A2DE0}">
      <dgm:prSet custT="1"/>
      <dgm:spPr/>
      <dgm:t>
        <a:bodyPr/>
        <a:lstStyle/>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45BDEA8F-811A-4C89-B2CE-4AF4A49D0648}" type="parTrans" cxnId="{B5C51827-791D-40A3-95C2-7B0C6BAD2B58}">
      <dgm:prSet/>
      <dgm:spPr/>
      <dgm:t>
        <a:bodyPr/>
        <a:lstStyle/>
        <a:p>
          <a:endParaRPr lang="fr-BI"/>
        </a:p>
      </dgm:t>
    </dgm:pt>
    <dgm:pt modelId="{13B4E0E8-BC35-4F90-AF4C-A14749779A01}" type="sibTrans" cxnId="{B5C51827-791D-40A3-95C2-7B0C6BAD2B58}">
      <dgm:prSet/>
      <dgm:spPr/>
      <dgm:t>
        <a:bodyPr/>
        <a:lstStyle/>
        <a:p>
          <a:endParaRPr lang="fr-BI"/>
        </a:p>
      </dgm:t>
    </dgm:pt>
    <dgm:pt modelId="{D206ACEC-19CD-499D-BB56-D3737F18EF2F}">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30955802-7370-456D-BEE0-182B83ABA813}" type="parTrans" cxnId="{4EBBDC37-BF95-4841-8BDA-A7AFDF60ED46}">
      <dgm:prSet/>
      <dgm:spPr/>
      <dgm:t>
        <a:bodyPr/>
        <a:lstStyle/>
        <a:p>
          <a:endParaRPr lang="fr-BI"/>
        </a:p>
      </dgm:t>
    </dgm:pt>
    <dgm:pt modelId="{1B1C95E7-202E-4FF3-B6DE-159E4FBB2FE6}" type="sibTrans" cxnId="{4EBBDC37-BF95-4841-8BDA-A7AFDF60ED46}">
      <dgm:prSet/>
      <dgm:spPr/>
      <dgm:t>
        <a:bodyPr/>
        <a:lstStyle/>
        <a:p>
          <a:endParaRPr lang="fr-BI"/>
        </a:p>
      </dgm:t>
    </dgm:pt>
    <dgm:pt modelId="{2530F998-0E03-4051-BEC7-715E89D38140}">
      <dgm:prSet custT="1"/>
      <dgm:spPr/>
      <dgm:t>
        <a:bodyPr/>
        <a:lstStyle/>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23FD12A8-38EB-4BBD-9290-05F789412F1D}" type="parTrans" cxnId="{2CA6DE92-6D92-4038-90F5-2873A0EEBE78}">
      <dgm:prSet/>
      <dgm:spPr/>
      <dgm:t>
        <a:bodyPr/>
        <a:lstStyle/>
        <a:p>
          <a:endParaRPr lang="fr-BI"/>
        </a:p>
      </dgm:t>
    </dgm:pt>
    <dgm:pt modelId="{7D5D1171-6F58-42ED-AD9E-403B6813CAF7}" type="sibTrans" cxnId="{2CA6DE92-6D92-4038-90F5-2873A0EEBE78}">
      <dgm:prSet/>
      <dgm:spPr/>
      <dgm:t>
        <a:bodyPr/>
        <a:lstStyle/>
        <a:p>
          <a:endParaRPr lang="fr-BI"/>
        </a:p>
      </dgm:t>
    </dgm:pt>
    <dgm:pt modelId="{4CA80AFF-141A-4651-B074-A4C0804E4414}">
      <dgm:prSet custT="1"/>
      <dgm:spPr/>
      <dgm:t>
        <a:bodyPr/>
        <a:lstStyle/>
        <a:p>
          <a:pPr marL="0" lvl="1" indent="0" algn="l" defTabSz="17780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Lorsqu’elle choisit une méthode, vérifiez l’éligibilité médicale</a:t>
          </a:r>
          <a:endParaRPr lang="fr-BI" sz="4400" kern="1200">
            <a:solidFill>
              <a:srgbClr val="211F1B"/>
            </a:solidFill>
            <a:latin typeface="Roboto" panose="02000000000000000000" pitchFamily="2" charset="0"/>
            <a:ea typeface="Roboto" panose="02000000000000000000" pitchFamily="2" charset="0"/>
            <a:cs typeface="+mn-cs"/>
          </a:endParaRPr>
        </a:p>
      </dgm:t>
    </dgm:pt>
    <dgm:pt modelId="{07ECA7D5-A3E9-46AD-B930-B203C4D7D30E}" type="parTrans" cxnId="{EBB4D1B4-B1B9-4844-8B3C-49ACC6874CE3}">
      <dgm:prSet/>
      <dgm:spPr/>
      <dgm:t>
        <a:bodyPr/>
        <a:lstStyle/>
        <a:p>
          <a:endParaRPr lang="fr-BI"/>
        </a:p>
      </dgm:t>
    </dgm:pt>
    <dgm:pt modelId="{9332951F-A12F-4BE7-9764-2536CB88E61B}" type="sibTrans" cxnId="{EBB4D1B4-B1B9-4844-8B3C-49ACC6874CE3}">
      <dgm:prSet/>
      <dgm:spPr/>
      <dgm:t>
        <a:bodyPr/>
        <a:lstStyle/>
        <a:p>
          <a:endParaRPr lang="fr-BI"/>
        </a:p>
      </dgm:t>
    </dgm:pt>
    <dgm:pt modelId="{EF2804EA-411F-4FB8-8E78-DA44D521B857}">
      <dgm:prSet custT="1"/>
      <dgm:spPr/>
      <dgm:t>
        <a:bodyPr/>
        <a:lstStyle/>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2EDBD83B-2BA3-4E3A-A988-00EF8D8513B3}" type="parTrans" cxnId="{E46DB722-82C5-4415-9ADA-7F1E11A5AFDD}">
      <dgm:prSet/>
      <dgm:spPr/>
      <dgm:t>
        <a:bodyPr/>
        <a:lstStyle/>
        <a:p>
          <a:endParaRPr lang="fr-BI"/>
        </a:p>
      </dgm:t>
    </dgm:pt>
    <dgm:pt modelId="{A7BBAABA-573A-4C15-83CA-46CDCFA2C848}" type="sibTrans" cxnId="{E46DB722-82C5-4415-9ADA-7F1E11A5AFDD}">
      <dgm:prSet/>
      <dgm:spPr/>
      <dgm:t>
        <a:bodyPr/>
        <a:lstStyle/>
        <a:p>
          <a:endParaRPr lang="fr-BI"/>
        </a:p>
      </dgm:t>
    </dgm:pt>
    <dgm:pt modelId="{08E5ECB9-F540-4EFD-988D-C60EE4C541CE}">
      <dgm:prSet custT="1"/>
      <dgm:spPr/>
      <dgm:t>
        <a:bodyPr/>
        <a:lstStyle/>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98195928-7D77-43A2-AB7A-6D45345B2A09}" type="parTrans" cxnId="{BBB90BC9-C874-4BC2-886E-61346CF53687}">
      <dgm:prSet/>
      <dgm:spPr/>
      <dgm:t>
        <a:bodyPr/>
        <a:lstStyle/>
        <a:p>
          <a:endParaRPr lang="fr-BI"/>
        </a:p>
      </dgm:t>
    </dgm:pt>
    <dgm:pt modelId="{CD53E5F7-CC86-474D-A583-B5B2412EEC0C}" type="sibTrans" cxnId="{BBB90BC9-C874-4BC2-886E-61346CF53687}">
      <dgm:prSet/>
      <dgm:spPr/>
      <dgm:t>
        <a:bodyPr/>
        <a:lstStyle/>
        <a:p>
          <a:endParaRPr lang="fr-BI"/>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ScaleY="101393"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custScaleY="174028">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custLinFactNeighborX="1058" custLinFactNeighborY="19612">
        <dgm:presLayoutVars>
          <dgm:bulletEnabled val="1"/>
        </dgm:presLayoutVars>
      </dgm:prSet>
      <dgm:spPr>
        <a:xfrm rot="5400000">
          <a:off x="8573446" y="321388"/>
          <a:ext cx="1635841" cy="15259384"/>
        </a:xfrm>
        <a:prstGeom prst="round2SameRect">
          <a:avLst/>
        </a:prstGeom>
      </dgm:spPr>
    </dgm:pt>
  </dgm:ptLst>
  <dgm:cxnLst>
    <dgm:cxn modelId="{CDD36404-3F32-4F9C-A26C-55D941A854BA}" srcId="{E5DA3D68-5E4E-44E5-8AF7-4B85D3411DCC}" destId="{2DA28083-6511-484E-94F7-7BD4BFB608D3}" srcOrd="6" destOrd="0" parTransId="{5B443482-838D-434A-98D8-E091DA763939}" sibTransId="{5565DE7B-22C5-4597-9DF1-723405AA0871}"/>
    <dgm:cxn modelId="{A7A5DF05-CF12-44E5-B9DE-C663DF38BBD2}" type="presOf" srcId="{D17F55AA-E71C-46BB-9330-1885B7832B01}" destId="{40675C9C-1DCE-4BE6-85DE-57CC7AD60E40}" srcOrd="0" destOrd="0" presId="urn:microsoft.com/office/officeart/2005/8/layout/chevron2"/>
    <dgm:cxn modelId="{1D11180A-7591-41D9-8D87-EB6AC4D7FCFE}" type="presOf" srcId="{D206ACEC-19CD-499D-BB56-D3737F18EF2F}" destId="{4DBDF776-7B30-4A00-B50B-4BF40AC87122}" srcOrd="0" destOrd="3" presId="urn:microsoft.com/office/officeart/2005/8/layout/chevron2"/>
    <dgm:cxn modelId="{576A3615-9464-497A-A6FA-EB9DB5587F5B}" srcId="{2356CFC8-BACA-4D96-9B74-FF16FBC3A33E}" destId="{AC4BCB11-A1E7-496E-B070-F6B82F4B92C8}" srcOrd="2" destOrd="0" parTransId="{844BC083-CC60-4138-BA73-086B1A9793F6}" sibTransId="{E7808C1E-AC8A-46C2-881A-AA0A94ECE37F}"/>
    <dgm:cxn modelId="{E46DB722-82C5-4415-9ADA-7F1E11A5AFDD}" srcId="{AFB368EC-A003-46A0-B50E-810FE1484685}" destId="{EF2804EA-411F-4FB8-8E78-DA44D521B857}" srcOrd="3" destOrd="0" parTransId="{2EDBD83B-2BA3-4E3A-A988-00EF8D8513B3}" sibTransId="{A7BBAABA-573A-4C15-83CA-46CDCFA2C848}"/>
    <dgm:cxn modelId="{8C9FA724-F56B-498E-98DD-E9A9B3D6C012}" srcId="{95043909-8321-4449-ADE9-A7A21CD956B6}" destId="{AFB368EC-A003-46A0-B50E-810FE1484685}" srcOrd="3" destOrd="0" parTransId="{071160EE-4CFE-44EB-B7B2-4102541DE691}" sibTransId="{D9D8ADBC-763E-4549-B306-4DDDD98C3E3F}"/>
    <dgm:cxn modelId="{B5C51827-791D-40A3-95C2-7B0C6BAD2B58}" srcId="{394C59AA-D186-407A-9BBE-4620B3F1C64D}" destId="{25E40106-2286-4027-80CE-54E9143A2DE0}" srcOrd="2" destOrd="0" parTransId="{45BDEA8F-811A-4C89-B2CE-4AF4A49D0648}" sibTransId="{13B4E0E8-BC35-4F90-AF4C-A14749779A01}"/>
    <dgm:cxn modelId="{D809D932-A876-457E-B6B3-464ED74F7A0D}" type="presOf" srcId="{7CB2E251-8FCE-4F63-AFC4-8DCA1DEC28DF}" destId="{40675C9C-1DCE-4BE6-85DE-57CC7AD60E40}" srcOrd="0" destOrd="3" presId="urn:microsoft.com/office/officeart/2005/8/layout/chevron2"/>
    <dgm:cxn modelId="{08BAB433-F903-49BE-A6F0-775CC557DB3E}" srcId="{394C59AA-D186-407A-9BBE-4620B3F1C64D}" destId="{306D0B5C-9E63-4A02-9F6E-3BB18D0148AB}" srcOrd="1" destOrd="0" parTransId="{6D92BAA6-69D1-4050-A9D9-6D41EBAC8186}" sibTransId="{5F17756A-C69E-470A-9CE7-70AF9038DEE3}"/>
    <dgm:cxn modelId="{4EBBDC37-BF95-4841-8BDA-A7AFDF60ED46}" srcId="{394C59AA-D186-407A-9BBE-4620B3F1C64D}" destId="{D206ACEC-19CD-499D-BB56-D3737F18EF2F}" srcOrd="3" destOrd="0" parTransId="{30955802-7370-456D-BEE0-182B83ABA813}" sibTransId="{1B1C95E7-202E-4FF3-B6DE-159E4FBB2FE6}"/>
    <dgm:cxn modelId="{3A89BE38-0DBE-48FB-A687-2FFA3C962710}" type="presOf" srcId="{394C59AA-D186-407A-9BBE-4620B3F1C64D}" destId="{D4492016-2DBA-4C32-BF97-5103CCA64B4C}" srcOrd="0" destOrd="0" presId="urn:microsoft.com/office/officeart/2005/8/layout/chevron2"/>
    <dgm:cxn modelId="{E57CE83E-F865-44CD-97A8-A00857698A49}" type="presOf" srcId="{25E40106-2286-4027-80CE-54E9143A2DE0}" destId="{4DBDF776-7B30-4A00-B50B-4BF40AC87122}" srcOrd="0" destOrd="2" presId="urn:microsoft.com/office/officeart/2005/8/layout/chevron2"/>
    <dgm:cxn modelId="{D8EDF461-3520-48B9-8B6D-EB5779B52A06}" type="presOf" srcId="{EC405243-2A44-4E89-BD2C-1C5D7F6A1395}" destId="{560C338B-D1CE-4408-A02F-6C6B89E63521}" srcOrd="0" destOrd="0" presId="urn:microsoft.com/office/officeart/2005/8/layout/chevron2"/>
    <dgm:cxn modelId="{63995C65-A264-4C18-92F4-35DFA244460B}" srcId="{E5DA3D68-5E4E-44E5-8AF7-4B85D3411DCC}" destId="{955010C9-9C6A-4704-8B48-FE3EFC5CE9C9}" srcOrd="1" destOrd="0" parTransId="{C710E5EF-0F28-4867-A881-D5164EC225FE}" sibTransId="{16E2057B-2559-43C2-BA21-DF5ECC2ADBBF}"/>
    <dgm:cxn modelId="{50AA0048-D869-4CC4-827B-B9C8AD7FF192}" srcId="{E5DA3D68-5E4E-44E5-8AF7-4B85D3411DCC}" destId="{27BA0F11-69DB-4032-BF99-653CB2580D43}" srcOrd="4" destOrd="0" parTransId="{C3FBAA2C-D323-49F4-9567-FAF36FD36A37}" sibTransId="{66508389-FB12-4F43-B44E-39213EC7C32B}"/>
    <dgm:cxn modelId="{3C405D4F-9147-4FB5-A4A4-04D7CF8A9D23}" type="presOf" srcId="{EF2804EA-411F-4FB8-8E78-DA44D521B857}" destId="{560C338B-D1CE-4408-A02F-6C6B89E63521}" srcOrd="0" destOrd="3" presId="urn:microsoft.com/office/officeart/2005/8/layout/chevron2"/>
    <dgm:cxn modelId="{16DA0A75-FA6C-4AE5-BF80-6E94AAEF480F}" srcId="{E5DA3D68-5E4E-44E5-8AF7-4B85D3411DCC}" destId="{313B301D-8777-4707-88A6-522511D13DA8}" srcOrd="5" destOrd="0" parTransId="{51B6A50E-1743-45FD-ABA0-AF9792DBDD1B}" sibTransId="{00C125EE-599C-4DA8-996D-1864FF05852B}"/>
    <dgm:cxn modelId="{35DE6E7A-D11A-47C5-AB3E-1688CF71B4F7}" srcId="{95043909-8321-4449-ADE9-A7A21CD956B6}" destId="{2356CFC8-BACA-4D96-9B74-FF16FBC3A33E}" srcOrd="1" destOrd="0" parTransId="{EABBDA11-0594-4A02-AC28-78704196E8C6}" sibTransId="{D20D1D67-C978-42AE-8CA0-5E870DD7A00E}"/>
    <dgm:cxn modelId="{F47D177B-26FC-48EB-B9DB-74C627C6B49B}" type="presOf" srcId="{4CA80AFF-141A-4651-B074-A4C0804E4414}" destId="{560C338B-D1CE-4408-A02F-6C6B89E63521}" srcOrd="0" destOrd="2" presId="urn:microsoft.com/office/officeart/2005/8/layout/chevron2"/>
    <dgm:cxn modelId="{DE326783-65EB-4208-B2A2-F52989CD77A8}" srcId="{95043909-8321-4449-ADE9-A7A21CD956B6}" destId="{394C59AA-D186-407A-9BBE-4620B3F1C64D}" srcOrd="2" destOrd="0" parTransId="{B8A11A33-04E2-46D0-BA80-39416A78C6CC}" sibTransId="{417B5114-D3F7-468C-9829-63C4E3305EB6}"/>
    <dgm:cxn modelId="{82BB6787-B8DC-4E8E-A5B8-6908AF0F6ED5}" type="presOf" srcId="{27BA0F11-69DB-4032-BF99-653CB2580D43}" destId="{40675C9C-1DCE-4BE6-85DE-57CC7AD60E40}" srcOrd="0" destOrd="4" presId="urn:microsoft.com/office/officeart/2005/8/layout/chevron2"/>
    <dgm:cxn modelId="{3CBB748D-EA77-4F95-84DE-31649ADBC374}" type="presOf" srcId="{313B301D-8777-4707-88A6-522511D13DA8}" destId="{40675C9C-1DCE-4BE6-85DE-57CC7AD60E40}" srcOrd="0" destOrd="5" presId="urn:microsoft.com/office/officeart/2005/8/layout/chevron2"/>
    <dgm:cxn modelId="{2CA6DE92-6D92-4038-90F5-2873A0EEBE78}" srcId="{AFB368EC-A003-46A0-B50E-810FE1484685}" destId="{2530F998-0E03-4051-BEC7-715E89D38140}" srcOrd="1" destOrd="0" parTransId="{23FD12A8-38EB-4BBD-9290-05F789412F1D}" sibTransId="{7D5D1171-6F58-42ED-AD9E-403B6813CAF7}"/>
    <dgm:cxn modelId="{D26F2896-87D8-4B4F-8D1A-A99EADB3B914}" type="presOf" srcId="{08E5ECB9-F540-4EFD-988D-C60EE4C541CE}" destId="{560C338B-D1CE-4408-A02F-6C6B89E63521}" srcOrd="0" destOrd="4" presId="urn:microsoft.com/office/officeart/2005/8/layout/chevron2"/>
    <dgm:cxn modelId="{68F85599-6895-4A1F-B3AF-CDAE444789A4}" type="presOf" srcId="{2530F998-0E03-4051-BEC7-715E89D38140}" destId="{560C338B-D1CE-4408-A02F-6C6B89E63521}" srcOrd="0" destOrd="1" presId="urn:microsoft.com/office/officeart/2005/8/layout/chevron2"/>
    <dgm:cxn modelId="{25F022A2-D53F-4E8D-BDD5-A5BBD67FFA00}" type="presOf" srcId="{AC4BCB11-A1E7-496E-B070-F6B82F4B92C8}" destId="{A8046533-50EC-4F50-A92A-8347A2C8EC55}" srcOrd="0" destOrd="2" presId="urn:microsoft.com/office/officeart/2005/8/layout/chevron2"/>
    <dgm:cxn modelId="{E0AFEAA3-60E6-4FA1-9909-0B69017145F1}" srcId="{E5DA3D68-5E4E-44E5-8AF7-4B85D3411DCC}" destId="{7CB2E251-8FCE-4F63-AFC4-8DCA1DEC28DF}" srcOrd="3" destOrd="0" parTransId="{E9A894CE-F3AF-40B0-8DC7-C4A0A39F88D0}" sibTransId="{DD22ECD2-79E4-42FD-BE8E-10867C4C412D}"/>
    <dgm:cxn modelId="{B3FA66A6-758E-4C50-88F5-86A4FB7ED435}" type="presOf" srcId="{2F63BD40-2058-42E9-9542-59686FF0D6DD}" destId="{A8046533-50EC-4F50-A92A-8347A2C8EC55}" srcOrd="0" destOrd="1" presId="urn:microsoft.com/office/officeart/2005/8/layout/chevron2"/>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32F9E8AF-8107-4621-9A12-82FCEEF01E01}" srcId="{394C59AA-D186-407A-9BBE-4620B3F1C64D}" destId="{2E8F143D-9427-4175-ABC2-CB8436403052}" srcOrd="0" destOrd="0" parTransId="{4403CBA6-4C2C-4ECD-B9B2-6E012E403E2F}" sibTransId="{9E429B5B-24FB-4C03-8915-AC66B91B0B8C}"/>
    <dgm:cxn modelId="{EBB4D1B4-B1B9-4844-8B3C-49ACC6874CE3}" srcId="{AFB368EC-A003-46A0-B50E-810FE1484685}" destId="{4CA80AFF-141A-4651-B074-A4C0804E4414}" srcOrd="2" destOrd="0" parTransId="{07ECA7D5-A3E9-46AD-B930-B203C4D7D30E}" sibTransId="{9332951F-A12F-4BE7-9764-2536CB88E61B}"/>
    <dgm:cxn modelId="{64EFDDB4-D0FC-4694-BEAF-CECDD417BC5D}" srcId="{2356CFC8-BACA-4D96-9B74-FF16FBC3A33E}" destId="{2F63BD40-2058-42E9-9542-59686FF0D6DD}" srcOrd="1" destOrd="0" parTransId="{DC916545-FCA7-4A98-B56D-8BD5E88A3EAE}" sibTransId="{7E77531B-7F38-4DD4-9A8C-1624E07723A9}"/>
    <dgm:cxn modelId="{479EE8B6-F4F6-4539-A9C6-336CF389E363}" type="presOf" srcId="{955010C9-9C6A-4704-8B48-FE3EFC5CE9C9}" destId="{40675C9C-1DCE-4BE6-85DE-57CC7AD60E40}" srcOrd="0" destOrd="1" presId="urn:microsoft.com/office/officeart/2005/8/layout/chevron2"/>
    <dgm:cxn modelId="{BB29C8BA-7E04-44E4-97FD-F56C681387B3}" srcId="{AFB368EC-A003-46A0-B50E-810FE1484685}" destId="{EC405243-2A44-4E89-BD2C-1C5D7F6A1395}" srcOrd="0" destOrd="0" parTransId="{4694D7D0-97C2-4E51-915F-BAF6BAEACE16}" sibTransId="{FB52595E-5FF5-43B9-BE46-42878023A56D}"/>
    <dgm:cxn modelId="{BBB90BC9-C874-4BC2-886E-61346CF53687}" srcId="{AFB368EC-A003-46A0-B50E-810FE1484685}" destId="{08E5ECB9-F540-4EFD-988D-C60EE4C541CE}" srcOrd="4" destOrd="0" parTransId="{98195928-7D77-43A2-AB7A-6D45345B2A09}" sibTransId="{CD53E5F7-CC86-474D-A583-B5B2412EEC0C}"/>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79C6CBD8-A442-447F-B6CC-BFCE08DB0BBE}" type="presOf" srcId="{2DA28083-6511-484E-94F7-7BD4BFB608D3}" destId="{40675C9C-1DCE-4BE6-85DE-57CC7AD60E40}" srcOrd="0" destOrd="6" presId="urn:microsoft.com/office/officeart/2005/8/layout/chevron2"/>
    <dgm:cxn modelId="{5A5205DD-5158-41AC-A577-8F6657B8EC23}" type="presOf" srcId="{80E062EB-A42D-4DFB-BACB-73855B17C9DA}" destId="{40675C9C-1DCE-4BE6-85DE-57CC7AD60E40}" srcOrd="0" destOrd="2" presId="urn:microsoft.com/office/officeart/2005/8/layout/chevron2"/>
    <dgm:cxn modelId="{05B994E4-997D-45F6-AF12-E06DBB2EFDA4}" type="presOf" srcId="{306D0B5C-9E63-4A02-9F6E-3BB18D0148AB}" destId="{4DBDF776-7B30-4A00-B50B-4BF40AC87122}" srcOrd="0" destOrd="1" presId="urn:microsoft.com/office/officeart/2005/8/layout/chevron2"/>
    <dgm:cxn modelId="{59AE4AE5-AE26-4CDB-BE3D-243E5CF075E4}" type="presOf" srcId="{E5DA3D68-5E4E-44E5-8AF7-4B85D3411DCC}" destId="{F1ECAF12-78A2-48B3-859E-00C09E6711B2}" srcOrd="0" destOrd="0" presId="urn:microsoft.com/office/officeart/2005/8/layout/chevron2"/>
    <dgm:cxn modelId="{07EDC6E5-9F2E-405A-8A81-7BF8A53CF74A}" srcId="{E5DA3D68-5E4E-44E5-8AF7-4B85D3411DCC}" destId="{80E062EB-A42D-4DFB-BACB-73855B17C9DA}" srcOrd="2" destOrd="0" parTransId="{A30264FC-F6EA-4288-A0D3-05ECCB5DA458}" sibTransId="{ACCA6470-C1B2-4D77-A59E-A4BB483EF4FC}"/>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4EA4A2"/>
        </a:solidFill>
        <a:ln>
          <a:solidFill>
            <a:srgbClr val="4EA4A2"/>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4EA4A2"/>
        </a:solidFill>
        <a:ln>
          <a:solidFill>
            <a:srgbClr val="4EA4A2"/>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2200" kern="1200"/>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Donner la </a:t>
          </a:r>
          <a:r>
            <a:rPr lang="en-US" sz="4400" kern="1200" err="1">
              <a:solidFill>
                <a:srgbClr val="211F1B"/>
              </a:solidFill>
              <a:latin typeface="Roboto" panose="02000000000000000000" pitchFamily="2" charset="0"/>
              <a:ea typeface="Roboto" panose="02000000000000000000" pitchFamily="2" charset="0"/>
              <a:cs typeface="+mn-cs"/>
            </a:rPr>
            <a:t>méthode</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Passez</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revue les 3Q de la </a:t>
          </a:r>
          <a:r>
            <a:rPr lang="en-US" sz="4400" kern="1200" err="1">
              <a:solidFill>
                <a:srgbClr val="211F1B"/>
              </a:solidFill>
              <a:latin typeface="Roboto" panose="02000000000000000000" pitchFamily="2" charset="0"/>
              <a:ea typeface="Roboto" panose="02000000000000000000" pitchFamily="2" charset="0"/>
              <a:cs typeface="+mn-cs"/>
            </a:rPr>
            <a:t>méthode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choisie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avant</a:t>
          </a:r>
          <a:r>
            <a:rPr lang="en-US" sz="4400" kern="1200">
              <a:solidFill>
                <a:srgbClr val="211F1B"/>
              </a:solidFill>
              <a:latin typeface="Roboto" panose="02000000000000000000" pitchFamily="2" charset="0"/>
              <a:ea typeface="Roboto" panose="02000000000000000000" pitchFamily="2" charset="0"/>
              <a:cs typeface="+mn-cs"/>
            </a:rPr>
            <a:t> la sortie de la </a:t>
          </a:r>
          <a:r>
            <a:rPr lang="en-US" sz="4400" kern="1200" err="1">
              <a:solidFill>
                <a:srgbClr val="211F1B"/>
              </a:solidFill>
              <a:latin typeface="Roboto" panose="02000000000000000000" pitchFamily="2" charset="0"/>
              <a:ea typeface="Roboto" panose="02000000000000000000" pitchFamily="2" charset="0"/>
              <a:cs typeface="+mn-cs"/>
            </a:rPr>
            <a:t>cliente</a:t>
          </a:r>
          <a:endParaRPr lang="pt-PT" sz="4400" kern="1200">
            <a:solidFill>
              <a:srgbClr val="211F1B"/>
            </a:solidFill>
            <a:latin typeface="Roboto" panose="02000000000000000000" pitchFamily="2" charset="0"/>
            <a:ea typeface="Roboto" panose="02000000000000000000" pitchFamily="2" charset="0"/>
            <a:cs typeface="+mn-cs"/>
          </a:endParaRPr>
        </a:p>
      </dgm:t>
    </dgm:pt>
    <dgm:pt modelId="{FB52595E-5FF5-43B9-BE46-42878023A56D}" type="sibTrans" cxnId="{BB29C8BA-7E04-44E4-97FD-F56C681387B3}">
      <dgm:prSet/>
      <dgm:spPr/>
      <dgm:t>
        <a:bodyPr/>
        <a:lstStyle/>
        <a:p>
          <a:endParaRPr lang="pt-PT"/>
        </a:p>
      </dgm:t>
    </dgm:pt>
    <dgm:pt modelId="{4694D7D0-97C2-4E51-915F-BAF6BAEACE16}" type="parTrans" cxnId="{BB29C8BA-7E04-44E4-97FD-F56C681387B3}">
      <dgm:prSet/>
      <dgm:spPr/>
      <dgm:t>
        <a:bodyPr/>
        <a:lstStyle/>
        <a:p>
          <a:endParaRPr lang="pt-PT"/>
        </a:p>
      </dgm:t>
    </dgm:pt>
    <dgm:pt modelId="{915770BD-887D-4694-ADFD-867B449156CA}">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Passez en revue les 3Q sur la méthode choisie et demandez-lui de les répéter</a:t>
          </a:r>
          <a:endParaRPr lang="fr-BI" sz="4400" kern="1200">
            <a:solidFill>
              <a:srgbClr val="211F1B"/>
            </a:solidFill>
            <a:latin typeface="Roboto" panose="02000000000000000000" pitchFamily="2" charset="0"/>
            <a:ea typeface="Roboto" panose="02000000000000000000" pitchFamily="2" charset="0"/>
            <a:cs typeface="+mn-cs"/>
          </a:endParaRPr>
        </a:p>
      </dgm:t>
    </dgm:pt>
    <dgm:pt modelId="{0732A77B-F669-475A-9B2E-FF175BFF3ED7}" type="parTrans" cxnId="{6843E76D-4D89-4CCF-B0ED-61321B25D1E6}">
      <dgm:prSet/>
      <dgm:spPr/>
      <dgm:t>
        <a:bodyPr/>
        <a:lstStyle/>
        <a:p>
          <a:endParaRPr lang="fr-BI"/>
        </a:p>
      </dgm:t>
    </dgm:pt>
    <dgm:pt modelId="{1F6C4570-4C35-4089-92FA-06C6E6007D39}" type="sibTrans" cxnId="{6843E76D-4D89-4CCF-B0ED-61321B25D1E6}">
      <dgm:prSet/>
      <dgm:spPr/>
      <dgm:t>
        <a:bodyPr/>
        <a:lstStyle/>
        <a:p>
          <a:endParaRPr lang="fr-BI"/>
        </a:p>
      </dgm:t>
    </dgm:pt>
    <dgm:pt modelId="{692AE7DF-9B14-48EE-A6D5-6987DB4CE253}">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E4F8A4FF-3F04-463C-BA34-95E3FD412DFD}" type="parTrans" cxnId="{9CCF0911-8E02-4D03-91AF-DCA0EB082B7C}">
      <dgm:prSet/>
      <dgm:spPr/>
      <dgm:t>
        <a:bodyPr/>
        <a:lstStyle/>
        <a:p>
          <a:endParaRPr lang="fr-BI"/>
        </a:p>
      </dgm:t>
    </dgm:pt>
    <dgm:pt modelId="{1EDB2E69-1A7B-4855-B247-3C517FB493D1}" type="sibTrans" cxnId="{9CCF0911-8E02-4D03-91AF-DCA0EB082B7C}">
      <dgm:prSet/>
      <dgm:spPr/>
      <dgm:t>
        <a:bodyPr/>
        <a:lstStyle/>
        <a:p>
          <a:endParaRPr lang="fr-BI"/>
        </a:p>
      </dgm:t>
    </dgm:pt>
    <dgm:pt modelId="{32E77761-72E0-482C-8816-271A5CF43505}">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D2B93288-EFBB-4433-8BF9-4E836C6C075D}" type="parTrans" cxnId="{FC16451C-EE7A-4798-AEB3-D98F451304CC}">
      <dgm:prSet/>
      <dgm:spPr/>
      <dgm:t>
        <a:bodyPr/>
        <a:lstStyle/>
        <a:p>
          <a:endParaRPr lang="fr-BI"/>
        </a:p>
      </dgm:t>
    </dgm:pt>
    <dgm:pt modelId="{48B0F746-1F82-4E9B-B085-9BCB8CEBF99E}" type="sibTrans" cxnId="{FC16451C-EE7A-4798-AEB3-D98F451304CC}">
      <dgm:prSet/>
      <dgm:spPr/>
      <dgm:t>
        <a:bodyPr/>
        <a:lstStyle/>
        <a:p>
          <a:endParaRPr lang="fr-BI"/>
        </a:p>
      </dgm:t>
    </dgm:pt>
    <dgm:pt modelId="{C27D7C19-4BAF-48BC-9FB9-CBE842F1EA0E}">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gm:t>
    </dgm:pt>
    <dgm:pt modelId="{BCD1F876-14F2-4F3F-8FD3-E2DED441B980}" type="parTrans" cxnId="{405B532A-46E0-4814-94A4-5D690E200EBE}">
      <dgm:prSet/>
      <dgm:spPr/>
    </dgm:pt>
    <dgm:pt modelId="{7B2ABAEE-C132-4C61-A4D3-3D08AA264BED}" type="sibTrans" cxnId="{405B532A-46E0-4814-94A4-5D690E200EBE}">
      <dgm:prSet/>
      <dgm:spPr/>
    </dgm:pt>
    <dgm:pt modelId="{E18F4696-0532-4F13-9277-CAC9DE61F81B}">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541034BB-BE15-448A-9C05-1F7ED2601454}" type="parTrans" cxnId="{6D5A140D-5EC6-4076-83F9-3A52A8ACCA19}">
      <dgm:prSet/>
      <dgm:spPr/>
    </dgm:pt>
    <dgm:pt modelId="{480D5CF9-A02F-4425-9965-9DC887D78B62}" type="sibTrans" cxnId="{6D5A140D-5EC6-4076-83F9-3A52A8ACCA19}">
      <dgm:prSet/>
      <dgm:spPr/>
    </dgm:pt>
    <dgm:pt modelId="{E55A9905-65D0-48F5-8746-73F35B6ACCE8}">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B94412F6-F521-4C96-A520-53BA0A5E6BD7}" type="parTrans" cxnId="{1BF9BD42-318C-4EF6-806A-E6DECB9A3D75}">
      <dgm:prSet/>
      <dgm:spPr/>
    </dgm:pt>
    <dgm:pt modelId="{52B9210F-58D1-4E93-B187-FF2D2994EFB0}" type="sibTrans" cxnId="{1BF9BD42-318C-4EF6-806A-E6DECB9A3D75}">
      <dgm:prSet/>
      <dgm:spPr/>
    </dgm:pt>
    <dgm:pt modelId="{204B3E37-01DF-4B6B-8E2A-24DE70A09F38}">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a:lstStyle/>
        <a:p>
          <a:pPr marL="0" indent="0">
            <a:buNone/>
          </a:pPr>
          <a:r>
            <a:rPr lang="fr-FR" sz="4400" kern="1200">
              <a:solidFill>
                <a:srgbClr val="211F1B"/>
              </a:solidFill>
              <a:latin typeface="Roboto" panose="02000000000000000000" pitchFamily="2" charset="0"/>
              <a:ea typeface="Roboto" panose="02000000000000000000" pitchFamily="2" charset="0"/>
              <a:cs typeface="+mn-cs"/>
            </a:rPr>
            <a:t>Élaborez un plan pour les principaux effets secondaires</a:t>
          </a:r>
          <a:endParaRPr lang="fr-BI" sz="4400" kern="1200">
            <a:solidFill>
              <a:srgbClr val="211F1B"/>
            </a:solidFill>
            <a:latin typeface="Roboto" panose="02000000000000000000" pitchFamily="2" charset="0"/>
            <a:ea typeface="Roboto" panose="02000000000000000000" pitchFamily="2" charset="0"/>
            <a:cs typeface="+mn-cs"/>
          </a:endParaRPr>
        </a:p>
      </dgm:t>
    </dgm:pt>
    <dgm:pt modelId="{000A40FE-8DB2-413E-8B06-56B8BC389E4B}" type="parTrans" cxnId="{B56372FC-AEE0-4203-8ECD-F71C7C06167C}">
      <dgm:prSet/>
      <dgm:spPr/>
      <dgm:t>
        <a:bodyPr/>
        <a:lstStyle/>
        <a:p>
          <a:endParaRPr lang="fr-BI"/>
        </a:p>
      </dgm:t>
    </dgm:pt>
    <dgm:pt modelId="{F7D54305-224D-4FE4-ACF6-11D550B846C9}" type="sibTrans" cxnId="{B56372FC-AEE0-4203-8ECD-F71C7C06167C}">
      <dgm:prSet/>
      <dgm:spPr/>
      <dgm:t>
        <a:bodyPr/>
        <a:lstStyle/>
        <a:p>
          <a:endParaRPr lang="fr-BI"/>
        </a:p>
      </dgm:t>
    </dgm:pt>
    <dgm:pt modelId="{8FFA136F-5F3E-4C8B-9F44-D0B52F98A86C}">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303D0125-85BB-4127-B662-024187B04DA4}" type="parTrans" cxnId="{FACC39E6-1A7A-4148-98F4-7BE87E609F39}">
      <dgm:prSet/>
      <dgm:spPr/>
      <dgm:t>
        <a:bodyPr/>
        <a:lstStyle/>
        <a:p>
          <a:endParaRPr lang="fr-BI"/>
        </a:p>
      </dgm:t>
    </dgm:pt>
    <dgm:pt modelId="{67A1E1A3-1ACC-4BEB-9932-CD10F6232D90}" type="sibTrans" cxnId="{FACC39E6-1A7A-4148-98F4-7BE87E609F39}">
      <dgm:prSet/>
      <dgm:spPr/>
      <dgm:t>
        <a:bodyPr/>
        <a:lstStyle/>
        <a:p>
          <a:endParaRPr lang="fr-BI"/>
        </a:p>
      </dgm:t>
    </dgm:pt>
    <dgm:pt modelId="{CBC9DF25-DB01-4EDC-B2E2-0FD41BF083AA}">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2C2306AF-6A3A-4120-ABDE-D7802C9D3466}" type="parTrans" cxnId="{C5A50658-EA2D-44A7-ACB7-9892C5B1BB4D}">
      <dgm:prSet/>
      <dgm:spPr/>
      <dgm:t>
        <a:bodyPr/>
        <a:lstStyle/>
        <a:p>
          <a:endParaRPr lang="fr-BI"/>
        </a:p>
      </dgm:t>
    </dgm:pt>
    <dgm:pt modelId="{E81C20A1-1B12-47BC-934B-7A3740DA3857}" type="sibTrans" cxnId="{C5A50658-EA2D-44A7-ACB7-9892C5B1BB4D}">
      <dgm:prSet/>
      <dgm:spPr/>
      <dgm:t>
        <a:bodyPr/>
        <a:lstStyle/>
        <a:p>
          <a:endParaRPr lang="fr-BI"/>
        </a:p>
      </dgm:t>
    </dgm:pt>
    <dgm:pt modelId="{05D0875D-0CDD-4217-99A8-07E8C3EC8BCB}">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gm:t>
    </dgm:pt>
    <dgm:pt modelId="{A923AF42-F932-4D36-92CC-A438D95BFCE6}" type="parTrans" cxnId="{57671679-5FCA-444B-8523-C2376B774A48}">
      <dgm:prSet/>
      <dgm:spPr/>
    </dgm:pt>
    <dgm:pt modelId="{8A2BE6EC-C689-4C7A-B997-281ACC0CEAFE}" type="sibTrans" cxnId="{57671679-5FCA-444B-8523-C2376B774A48}">
      <dgm:prSet/>
      <dgm:spPr/>
    </dgm:pt>
    <dgm:pt modelId="{61D728DF-BFE4-45F6-B3B4-0BEEC5705C1D}">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070F390B-DCBB-4F2B-8774-E56BA3A23BCB}" type="parTrans" cxnId="{4A71C652-08EA-448B-90AE-0FDE733ACA30}">
      <dgm:prSet/>
      <dgm:spPr/>
    </dgm:pt>
    <dgm:pt modelId="{BC550D5C-4481-4572-BB8C-254F56A7498A}" type="sibTrans" cxnId="{4A71C652-08EA-448B-90AE-0FDE733ACA30}">
      <dgm:prSet/>
      <dgm:spPr/>
    </dgm:pt>
    <dgm:pt modelId="{FAF735F6-CF43-45C4-9CC0-5F1B71926BBA}">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a:lstStyle/>
        <a:p>
          <a:pPr marL="0" indent="0">
            <a:buNone/>
          </a:pPr>
          <a:endParaRPr lang="fr-BI" sz="4400" kern="1200">
            <a:solidFill>
              <a:srgbClr val="211F1B"/>
            </a:solidFill>
            <a:latin typeface="Roboto" panose="02000000000000000000" pitchFamily="2" charset="0"/>
            <a:ea typeface="Roboto" panose="02000000000000000000" pitchFamily="2" charset="0"/>
            <a:cs typeface="+mn-cs"/>
          </a:endParaRPr>
        </a:p>
      </dgm:t>
    </dgm:pt>
    <dgm:pt modelId="{A39FD580-7081-4D56-BB3E-6DD3E91CCC13}" type="parTrans" cxnId="{DA574D28-2820-4D54-9442-3B20695E16C3}">
      <dgm:prSet/>
      <dgm:spPr/>
    </dgm:pt>
    <dgm:pt modelId="{46A154D9-ECD6-403D-8566-699C30C7408B}" type="sibTrans" cxnId="{DA574D28-2820-4D54-9442-3B20695E16C3}">
      <dgm:prSet/>
      <dgm:spPr/>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ScaleY="101393"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custScaleY="112121">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custLinFactNeighborX="1058" custLinFactNeighborY="19612">
        <dgm:presLayoutVars>
          <dgm:bulletEnabled val="1"/>
        </dgm:presLayoutVars>
      </dgm:prSet>
      <dgm:spPr>
        <a:xfrm rot="5400000">
          <a:off x="8573446" y="321388"/>
          <a:ext cx="1635841" cy="15259384"/>
        </a:xfrm>
        <a:prstGeom prst="round2SameRect">
          <a:avLst/>
        </a:prstGeom>
      </dgm:spPr>
    </dgm:pt>
  </dgm:ptLst>
  <dgm:cxnLst>
    <dgm:cxn modelId="{A7A5DF05-CF12-44E5-B9DE-C663DF38BBD2}" type="presOf" srcId="{D17F55AA-E71C-46BB-9330-1885B7832B01}" destId="{40675C9C-1DCE-4BE6-85DE-57CC7AD60E40}" srcOrd="0" destOrd="0" presId="urn:microsoft.com/office/officeart/2005/8/layout/chevron2"/>
    <dgm:cxn modelId="{37577908-C5B9-4F44-9B76-7C37E0C4E9DA}" type="presOf" srcId="{915770BD-887D-4694-ADFD-867B449156CA}" destId="{40675C9C-1DCE-4BE6-85DE-57CC7AD60E40}" srcOrd="0" destOrd="3" presId="urn:microsoft.com/office/officeart/2005/8/layout/chevron2"/>
    <dgm:cxn modelId="{6D5A140D-5EC6-4076-83F9-3A52A8ACCA19}" srcId="{E5DA3D68-5E4E-44E5-8AF7-4B85D3411DCC}" destId="{E18F4696-0532-4F13-9277-CAC9DE61F81B}" srcOrd="1" destOrd="0" parTransId="{541034BB-BE15-448A-9C05-1F7ED2601454}" sibTransId="{480D5CF9-A02F-4425-9965-9DC887D78B62}"/>
    <dgm:cxn modelId="{D686780E-9B93-48DC-A59C-FA590C7E348C}" type="presOf" srcId="{C27D7C19-4BAF-48BC-9FB9-CBE842F1EA0E}" destId="{40675C9C-1DCE-4BE6-85DE-57CC7AD60E40}" srcOrd="0" destOrd="6" presId="urn:microsoft.com/office/officeart/2005/8/layout/chevron2"/>
    <dgm:cxn modelId="{9CCF0911-8E02-4D03-91AF-DCA0EB082B7C}" srcId="{E5DA3D68-5E4E-44E5-8AF7-4B85D3411DCC}" destId="{692AE7DF-9B14-48EE-A6D5-6987DB4CE253}" srcOrd="4" destOrd="0" parTransId="{E4F8A4FF-3F04-463C-BA34-95E3FD412DFD}" sibTransId="{1EDB2E69-1A7B-4855-B247-3C517FB493D1}"/>
    <dgm:cxn modelId="{FC16451C-EE7A-4798-AEB3-D98F451304CC}" srcId="{E5DA3D68-5E4E-44E5-8AF7-4B85D3411DCC}" destId="{32E77761-72E0-482C-8816-271A5CF43505}" srcOrd="5" destOrd="0" parTransId="{D2B93288-EFBB-4433-8BF9-4E836C6C075D}" sibTransId="{48B0F746-1F82-4E9B-B085-9BCB8CEBF99E}"/>
    <dgm:cxn modelId="{8C9FA724-F56B-498E-98DD-E9A9B3D6C012}" srcId="{95043909-8321-4449-ADE9-A7A21CD956B6}" destId="{AFB368EC-A003-46A0-B50E-810FE1484685}" srcOrd="3" destOrd="0" parTransId="{071160EE-4CFE-44EB-B7B2-4102541DE691}" sibTransId="{D9D8ADBC-763E-4549-B306-4DDDD98C3E3F}"/>
    <dgm:cxn modelId="{145E7027-5148-4C03-B306-1FC28503CCE8}" type="presOf" srcId="{05D0875D-0CDD-4217-99A8-07E8C3EC8BCB}" destId="{A8046533-50EC-4F50-A92A-8347A2C8EC55}" srcOrd="0" destOrd="6" presId="urn:microsoft.com/office/officeart/2005/8/layout/chevron2"/>
    <dgm:cxn modelId="{DA574D28-2820-4D54-9442-3B20695E16C3}" srcId="{2356CFC8-BACA-4D96-9B74-FF16FBC3A33E}" destId="{FAF735F6-CF43-45C4-9CC0-5F1B71926BBA}" srcOrd="2" destOrd="0" parTransId="{A39FD580-7081-4D56-BB3E-6DD3E91CCC13}" sibTransId="{46A154D9-ECD6-403D-8566-699C30C7408B}"/>
    <dgm:cxn modelId="{405B532A-46E0-4814-94A4-5D690E200EBE}" srcId="{E5DA3D68-5E4E-44E5-8AF7-4B85D3411DCC}" destId="{C27D7C19-4BAF-48BC-9FB9-CBE842F1EA0E}" srcOrd="6" destOrd="0" parTransId="{BCD1F876-14F2-4F3F-8FD3-E2DED441B980}" sibTransId="{7B2ABAEE-C132-4C61-A4D3-3D08AA264BED}"/>
    <dgm:cxn modelId="{3A89BE38-0DBE-48FB-A687-2FFA3C962710}" type="presOf" srcId="{394C59AA-D186-407A-9BBE-4620B3F1C64D}" destId="{D4492016-2DBA-4C32-BF97-5103CCA64B4C}" srcOrd="0" destOrd="0" presId="urn:microsoft.com/office/officeart/2005/8/layout/chevron2"/>
    <dgm:cxn modelId="{D2BF395F-23EB-4D67-B73D-8EA2573721FE}" type="presOf" srcId="{692AE7DF-9B14-48EE-A6D5-6987DB4CE253}" destId="{40675C9C-1DCE-4BE6-85DE-57CC7AD60E40}" srcOrd="0" destOrd="4" presId="urn:microsoft.com/office/officeart/2005/8/layout/chevron2"/>
    <dgm:cxn modelId="{BB1FDA5F-A26B-4289-8D99-29D100136F40}" type="presOf" srcId="{61D728DF-BFE4-45F6-B3B4-0BEEC5705C1D}" destId="{A8046533-50EC-4F50-A92A-8347A2C8EC55}" srcOrd="0" destOrd="1" presId="urn:microsoft.com/office/officeart/2005/8/layout/chevron2"/>
    <dgm:cxn modelId="{D8EDF461-3520-48B9-8B6D-EB5779B52A06}" type="presOf" srcId="{EC405243-2A44-4E89-BD2C-1C5D7F6A1395}" destId="{560C338B-D1CE-4408-A02F-6C6B89E63521}" srcOrd="0" destOrd="0" presId="urn:microsoft.com/office/officeart/2005/8/layout/chevron2"/>
    <dgm:cxn modelId="{1BF9BD42-318C-4EF6-806A-E6DECB9A3D75}" srcId="{E5DA3D68-5E4E-44E5-8AF7-4B85D3411DCC}" destId="{E55A9905-65D0-48F5-8746-73F35B6ACCE8}" srcOrd="2" destOrd="0" parTransId="{B94412F6-F521-4C96-A520-53BA0A5E6BD7}" sibTransId="{52B9210F-58D1-4E93-B187-FF2D2994EFB0}"/>
    <dgm:cxn modelId="{59218A4C-1D41-478A-A6B1-330921090B9D}" type="presOf" srcId="{204B3E37-01DF-4B6B-8E2A-24DE70A09F38}" destId="{A8046533-50EC-4F50-A92A-8347A2C8EC55}" srcOrd="0" destOrd="3" presId="urn:microsoft.com/office/officeart/2005/8/layout/chevron2"/>
    <dgm:cxn modelId="{6843E76D-4D89-4CCF-B0ED-61321B25D1E6}" srcId="{E5DA3D68-5E4E-44E5-8AF7-4B85D3411DCC}" destId="{915770BD-887D-4694-ADFD-867B449156CA}" srcOrd="3" destOrd="0" parTransId="{0732A77B-F669-475A-9B2E-FF175BFF3ED7}" sibTransId="{1F6C4570-4C35-4089-92FA-06C6E6007D39}"/>
    <dgm:cxn modelId="{4A71C652-08EA-448B-90AE-0FDE733ACA30}" srcId="{2356CFC8-BACA-4D96-9B74-FF16FBC3A33E}" destId="{61D728DF-BFE4-45F6-B3B4-0BEEC5705C1D}" srcOrd="1" destOrd="0" parTransId="{070F390B-DCBB-4F2B-8774-E56BA3A23BCB}" sibTransId="{BC550D5C-4481-4572-BB8C-254F56A7498A}"/>
    <dgm:cxn modelId="{C411FB57-CAD4-463C-8904-FE2C3153AD0E}" type="presOf" srcId="{8FFA136F-5F3E-4C8B-9F44-D0B52F98A86C}" destId="{A8046533-50EC-4F50-A92A-8347A2C8EC55}" srcOrd="0" destOrd="4" presId="urn:microsoft.com/office/officeart/2005/8/layout/chevron2"/>
    <dgm:cxn modelId="{C5A50658-EA2D-44A7-ACB7-9892C5B1BB4D}" srcId="{2356CFC8-BACA-4D96-9B74-FF16FBC3A33E}" destId="{CBC9DF25-DB01-4EDC-B2E2-0FD41BF083AA}" srcOrd="5" destOrd="0" parTransId="{2C2306AF-6A3A-4120-ABDE-D7802C9D3466}" sibTransId="{E81C20A1-1B12-47BC-934B-7A3740DA3857}"/>
    <dgm:cxn modelId="{560AFF58-568D-4301-B062-9D374504D296}" type="presOf" srcId="{FAF735F6-CF43-45C4-9CC0-5F1B71926BBA}" destId="{A8046533-50EC-4F50-A92A-8347A2C8EC55}" srcOrd="0" destOrd="2" presId="urn:microsoft.com/office/officeart/2005/8/layout/chevron2"/>
    <dgm:cxn modelId="{57671679-5FCA-444B-8523-C2376B774A48}" srcId="{2356CFC8-BACA-4D96-9B74-FF16FBC3A33E}" destId="{05D0875D-0CDD-4217-99A8-07E8C3EC8BCB}" srcOrd="6" destOrd="0" parTransId="{A923AF42-F932-4D36-92CC-A438D95BFCE6}" sibTransId="{8A2BE6EC-C689-4C7A-B997-281ACC0CEAFE}"/>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2" destOrd="0" parTransId="{B8A11A33-04E2-46D0-BA80-39416A78C6CC}" sibTransId="{417B5114-D3F7-468C-9829-63C4E3305EB6}"/>
    <dgm:cxn modelId="{CE4380A0-2CEA-417C-8A66-BF86276B5C9F}" type="presOf" srcId="{E55A9905-65D0-48F5-8746-73F35B6ACCE8}" destId="{40675C9C-1DCE-4BE6-85DE-57CC7AD60E40}" srcOrd="0" destOrd="2" presId="urn:microsoft.com/office/officeart/2005/8/layout/chevron2"/>
    <dgm:cxn modelId="{F96FB4A5-F97E-4829-98D3-3245F614B687}" type="presOf" srcId="{32E77761-72E0-482C-8816-271A5CF43505}" destId="{40675C9C-1DCE-4BE6-85DE-57CC7AD60E40}" srcOrd="0" destOrd="5" presId="urn:microsoft.com/office/officeart/2005/8/layout/chevron2"/>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32F9E8AF-8107-4621-9A12-82FCEEF01E01}" srcId="{394C59AA-D186-407A-9BBE-4620B3F1C64D}" destId="{2E8F143D-9427-4175-ABC2-CB8436403052}" srcOrd="0" destOrd="0" parTransId="{4403CBA6-4C2C-4ECD-B9B2-6E012E403E2F}" sibTransId="{9E429B5B-24FB-4C03-8915-AC66B91B0B8C}"/>
    <dgm:cxn modelId="{BB29C8BA-7E04-44E4-97FD-F56C681387B3}" srcId="{AFB368EC-A003-46A0-B50E-810FE1484685}" destId="{EC405243-2A44-4E89-BD2C-1C5D7F6A1395}" srcOrd="0" destOrd="0" parTransId="{4694D7D0-97C2-4E51-915F-BAF6BAEACE16}" sibTransId="{FB52595E-5FF5-43B9-BE46-42878023A56D}"/>
    <dgm:cxn modelId="{B9539AC1-B130-43A5-A30E-FE434DBF6F44}" type="presOf" srcId="{E18F4696-0532-4F13-9277-CAC9DE61F81B}" destId="{40675C9C-1DCE-4BE6-85DE-57CC7AD60E40}" srcOrd="0" destOrd="1" presId="urn:microsoft.com/office/officeart/2005/8/layout/chevron2"/>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FACC39E6-1A7A-4148-98F4-7BE87E609F39}" srcId="{2356CFC8-BACA-4D96-9B74-FF16FBC3A33E}" destId="{8FFA136F-5F3E-4C8B-9F44-D0B52F98A86C}" srcOrd="4" destOrd="0" parTransId="{303D0125-85BB-4127-B662-024187B04DA4}" sibTransId="{67A1E1A3-1ACC-4BEB-9932-CD10F6232D90}"/>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B56372FC-AEE0-4203-8ECD-F71C7C06167C}" srcId="{2356CFC8-BACA-4D96-9B74-FF16FBC3A33E}" destId="{204B3E37-01DF-4B6B-8E2A-24DE70A09F38}" srcOrd="3" destOrd="0" parTransId="{000A40FE-8DB2-413E-8B06-56B8BC389E4B}" sibTransId="{F7D54305-224D-4FE4-ACF6-11D550B846C9}"/>
    <dgm:cxn modelId="{685FF3FF-A06B-483C-A36E-349D6EAC69B1}" type="presOf" srcId="{CBC9DF25-DB01-4EDC-B2E2-0FD41BF083AA}" destId="{A8046533-50EC-4F50-A92A-8347A2C8EC55}" srcOrd="0" destOrd="5" presId="urn:microsoft.com/office/officeart/2005/8/layout/chevron2"/>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41821" y="781130"/>
          <a:ext cx="2278807" cy="159516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1236892"/>
        <a:ext cx="1595165" cy="683642"/>
      </dsp:txXfrm>
    </dsp:sp>
    <dsp:sp modelId="{40675C9C-1DCE-4BE6-85DE-57CC7AD60E40}">
      <dsp:nvSpPr>
        <dsp:cNvPr id="0" name=""/>
        <dsp:cNvSpPr/>
      </dsp:nvSpPr>
      <dsp:spPr>
        <a:xfrm rot="5400000">
          <a:off x="8088556" y="-5710544"/>
          <a:ext cx="2345449" cy="13810966"/>
        </a:xfrm>
        <a:prstGeom prst="round2SameRect">
          <a:avLst/>
        </a:prstGeom>
        <a:solidFill>
          <a:schemeClr val="lt1">
            <a:alpha val="90000"/>
            <a:hueOff val="0"/>
            <a:satOff val="0"/>
            <a:lumOff val="0"/>
            <a:alphaOff val="0"/>
          </a:scheme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Demandez-lui quelle est son expérience sur la contraception, ses préoccupations et quels sont les avantages les plus importants pour elle</a:t>
          </a: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2355798" y="136709"/>
        <a:ext cx="13696471" cy="2116459"/>
      </dsp:txXfrm>
    </dsp:sp>
    <dsp:sp modelId="{85781EB7-F53C-4D54-A3CC-FF2391B62A05}">
      <dsp:nvSpPr>
        <dsp:cNvPr id="0" name=""/>
        <dsp:cNvSpPr/>
      </dsp:nvSpPr>
      <dsp:spPr>
        <a:xfrm rot="5400000">
          <a:off x="-341821" y="3402740"/>
          <a:ext cx="2278807" cy="159516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858502"/>
        <a:ext cx="1595165" cy="683642"/>
      </dsp:txXfrm>
    </dsp:sp>
    <dsp:sp modelId="{A8046533-50EC-4F50-A92A-8347A2C8EC55}">
      <dsp:nvSpPr>
        <dsp:cNvPr id="0" name=""/>
        <dsp:cNvSpPr/>
      </dsp:nvSpPr>
      <dsp:spPr>
        <a:xfrm rot="5400000">
          <a:off x="8098225" y="-3894855"/>
          <a:ext cx="2419773" cy="15425894"/>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Utilisez des pages de matrice et de comparaison pour réduire à 2-3 les options qui correspondent le mieux à ses besoins.</a:t>
          </a: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sp:txBody>
      <dsp:txXfrm rot="-5400000">
        <a:off x="1595165" y="2726329"/>
        <a:ext cx="15307770" cy="2183525"/>
      </dsp:txXfrm>
    </dsp:sp>
    <dsp:sp modelId="{D4492016-2DBA-4C32-BF97-5103CCA64B4C}">
      <dsp:nvSpPr>
        <dsp:cNvPr id="0" name=""/>
        <dsp:cNvSpPr/>
      </dsp:nvSpPr>
      <dsp:spPr>
        <a:xfrm rot="5400000">
          <a:off x="-341821" y="5555075"/>
          <a:ext cx="2278807" cy="159516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6010837"/>
        <a:ext cx="1595165" cy="683642"/>
      </dsp:txXfrm>
    </dsp:sp>
    <dsp:sp modelId="{4DBDF776-7B30-4A00-B50B-4BF40AC87122}">
      <dsp:nvSpPr>
        <dsp:cNvPr id="0" name=""/>
        <dsp:cNvSpPr/>
      </dsp:nvSpPr>
      <dsp:spPr>
        <a:xfrm rot="5400000">
          <a:off x="8567500" y="-1759080"/>
          <a:ext cx="1481225" cy="15425894"/>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Comparer 2-3 options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utilisant</a:t>
          </a:r>
          <a:r>
            <a:rPr lang="en-US" sz="4400" kern="1200">
              <a:solidFill>
                <a:srgbClr val="211F1B"/>
              </a:solidFill>
              <a:latin typeface="Roboto" panose="02000000000000000000" pitchFamily="2" charset="0"/>
              <a:ea typeface="Roboto" panose="02000000000000000000" pitchFamily="2" charset="0"/>
              <a:cs typeface="+mn-cs"/>
            </a:rPr>
            <a:t> des pages </a:t>
          </a:r>
          <a:r>
            <a:rPr lang="en-US" sz="4400" kern="1200" err="1">
              <a:solidFill>
                <a:srgbClr val="211F1B"/>
              </a:solidFill>
              <a:latin typeface="Roboto" panose="02000000000000000000" pitchFamily="2" charset="0"/>
              <a:ea typeface="Roboto" panose="02000000000000000000" pitchFamily="2" charset="0"/>
              <a:cs typeface="+mn-cs"/>
            </a:rPr>
            <a:t>spécifiques</a:t>
          </a:r>
          <a:r>
            <a:rPr lang="en-US" sz="4400" kern="1200">
              <a:solidFill>
                <a:srgbClr val="211F1B"/>
              </a:solidFill>
              <a:latin typeface="Roboto" panose="02000000000000000000" pitchFamily="2" charset="0"/>
              <a:ea typeface="Roboto" panose="02000000000000000000" pitchFamily="2" charset="0"/>
              <a:cs typeface="+mn-cs"/>
            </a:rPr>
            <a:t> aux </a:t>
          </a:r>
          <a:r>
            <a:rPr lang="en-US" sz="4400" kern="1200" err="1">
              <a:solidFill>
                <a:srgbClr val="211F1B"/>
              </a:solidFill>
              <a:latin typeface="Roboto" panose="02000000000000000000" pitchFamily="2" charset="0"/>
              <a:ea typeface="Roboto" panose="02000000000000000000" pitchFamily="2" charset="0"/>
              <a:cs typeface="+mn-cs"/>
            </a:rPr>
            <a:t>méthodes</a:t>
          </a:r>
          <a:r>
            <a:rPr lang="en-US" sz="4400" kern="1200">
              <a:solidFill>
                <a:srgbClr val="211F1B"/>
              </a:solidFill>
              <a:latin typeface="Roboto" panose="02000000000000000000" pitchFamily="2" charset="0"/>
              <a:ea typeface="Roboto" panose="02000000000000000000" pitchFamily="2" charset="0"/>
              <a:cs typeface="+mn-cs"/>
            </a:rPr>
            <a:t> pour aider la </a:t>
          </a:r>
          <a:r>
            <a:rPr lang="en-US" sz="4400" kern="1200" err="1">
              <a:solidFill>
                <a:srgbClr val="211F1B"/>
              </a:solidFill>
              <a:latin typeface="Roboto" panose="02000000000000000000" pitchFamily="2" charset="0"/>
              <a:ea typeface="Roboto" panose="02000000000000000000" pitchFamily="2" charset="0"/>
              <a:cs typeface="+mn-cs"/>
            </a:rPr>
            <a:t>cliente</a:t>
          </a:r>
          <a:r>
            <a:rPr lang="en-US" sz="4400" kern="1200">
              <a:solidFill>
                <a:srgbClr val="211F1B"/>
              </a:solidFill>
              <a:latin typeface="Roboto" panose="02000000000000000000" pitchFamily="2" charset="0"/>
              <a:ea typeface="Roboto" panose="02000000000000000000" pitchFamily="2" charset="0"/>
              <a:cs typeface="+mn-cs"/>
            </a:rPr>
            <a:t> à </a:t>
          </a:r>
          <a:r>
            <a:rPr lang="en-US" sz="4400" kern="1200" err="1">
              <a:solidFill>
                <a:srgbClr val="211F1B"/>
              </a:solidFill>
              <a:latin typeface="Roboto" panose="02000000000000000000" pitchFamily="2" charset="0"/>
              <a:ea typeface="Roboto" panose="02000000000000000000" pitchFamily="2" charset="0"/>
              <a:cs typeface="+mn-cs"/>
            </a:rPr>
            <a:t>choisir</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une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méthode</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595166" y="5285561"/>
        <a:ext cx="15353587" cy="1336611"/>
      </dsp:txXfrm>
    </dsp:sp>
    <dsp:sp modelId="{20BDB1E8-04DC-4D4F-8D6B-94DC0F3B6334}">
      <dsp:nvSpPr>
        <dsp:cNvPr id="0" name=""/>
        <dsp:cNvSpPr/>
      </dsp:nvSpPr>
      <dsp:spPr>
        <a:xfrm rot="5400000">
          <a:off x="-341821" y="7707410"/>
          <a:ext cx="2278807" cy="159516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163172"/>
        <a:ext cx="1595165" cy="683642"/>
      </dsp:txXfrm>
    </dsp:sp>
    <dsp:sp modelId="{560C338B-D1CE-4408-A02F-6C6B89E63521}">
      <dsp:nvSpPr>
        <dsp:cNvPr id="0" name=""/>
        <dsp:cNvSpPr/>
      </dsp:nvSpPr>
      <dsp:spPr>
        <a:xfrm rot="5400000">
          <a:off x="8567500" y="393254"/>
          <a:ext cx="1481225" cy="15425894"/>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Lorsqu’elle choisit une méthode, vérifiez son éligibilité médicale</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595166" y="7437896"/>
        <a:ext cx="15353587" cy="13366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70070" y="378170"/>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71599"/>
        <a:ext cx="1726997" cy="740141"/>
      </dsp:txXfrm>
    </dsp:sp>
    <dsp:sp modelId="{40675C9C-1DCE-4BE6-85DE-57CC7AD60E40}">
      <dsp:nvSpPr>
        <dsp:cNvPr id="0" name=""/>
        <dsp:cNvSpPr/>
      </dsp:nvSpPr>
      <dsp:spPr>
        <a:xfrm rot="5400000">
          <a:off x="8571786" y="-6820853"/>
          <a:ext cx="1604483" cy="15294062"/>
        </a:xfrm>
        <a:prstGeom prst="round2SameRect">
          <a:avLst/>
        </a:prstGeom>
        <a:solidFill>
          <a:schemeClr val="lt1">
            <a:alpha val="90000"/>
            <a:hueOff val="0"/>
            <a:satOff val="0"/>
            <a:lumOff val="0"/>
            <a:alphaOff val="0"/>
          </a:scheme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Passez en revue les 3Q de la méthode choisie et demandez-lui de les répéter.</a:t>
          </a: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sp:txBody>
      <dsp:txXfrm rot="-5400000">
        <a:off x="1726997" y="102260"/>
        <a:ext cx="15215738" cy="1447835"/>
      </dsp:txXfrm>
    </dsp:sp>
    <dsp:sp modelId="{85781EB7-F53C-4D54-A3CC-FF2391B62A05}">
      <dsp:nvSpPr>
        <dsp:cNvPr id="0" name=""/>
        <dsp:cNvSpPr/>
      </dsp:nvSpPr>
      <dsp:spPr>
        <a:xfrm rot="5400000">
          <a:off x="-370070" y="2708384"/>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201813"/>
        <a:ext cx="1726997" cy="740141"/>
      </dsp:txXfrm>
    </dsp:sp>
    <dsp:sp modelId="{A8046533-50EC-4F50-A92A-8347A2C8EC55}">
      <dsp:nvSpPr>
        <dsp:cNvPr id="0" name=""/>
        <dsp:cNvSpPr/>
      </dsp:nvSpPr>
      <dsp:spPr>
        <a:xfrm rot="5400000">
          <a:off x="8572208" y="-4488969"/>
          <a:ext cx="1603640" cy="15294062"/>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9558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Faire un plan de gestion des </a:t>
          </a:r>
          <a:r>
            <a:rPr lang="en-US" sz="4400" kern="1200" err="1">
              <a:solidFill>
                <a:srgbClr val="211F1B"/>
              </a:solidFill>
              <a:latin typeface="Roboto" panose="02000000000000000000" pitchFamily="2" charset="0"/>
              <a:ea typeface="Roboto" panose="02000000000000000000" pitchFamily="2" charset="0"/>
              <a:cs typeface="+mn-cs"/>
            </a:rPr>
            <a:t>principaux</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effets</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secondaires</a:t>
          </a: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26998" y="2434524"/>
        <a:ext cx="15215779" cy="1447074"/>
      </dsp:txXfrm>
    </dsp:sp>
    <dsp:sp modelId="{D4492016-2DBA-4C32-BF97-5103CCA64B4C}">
      <dsp:nvSpPr>
        <dsp:cNvPr id="0" name=""/>
        <dsp:cNvSpPr/>
      </dsp:nvSpPr>
      <dsp:spPr>
        <a:xfrm rot="5400000">
          <a:off x="-370070" y="5216602"/>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5710031"/>
        <a:ext cx="1726997" cy="740141"/>
      </dsp:txXfrm>
    </dsp:sp>
    <dsp:sp modelId="{4DBDF776-7B30-4A00-B50B-4BF40AC87122}">
      <dsp:nvSpPr>
        <dsp:cNvPr id="0" name=""/>
        <dsp:cNvSpPr/>
      </dsp:nvSpPr>
      <dsp:spPr>
        <a:xfrm rot="5400000">
          <a:off x="8394204" y="-1894186"/>
          <a:ext cx="1959648" cy="15294062"/>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77788" lvl="1" indent="-23813" algn="l" defTabSz="1778000">
            <a:lnSpc>
              <a:spcPct val="90000"/>
            </a:lnSpc>
            <a:spcBef>
              <a:spcPct val="0"/>
            </a:spcBef>
            <a:spcAft>
              <a:spcPct val="15000"/>
            </a:spcAft>
            <a:buNone/>
          </a:pPr>
          <a:endParaRPr lang="pt-PT" sz="3200" kern="1200">
            <a:solidFill>
              <a:srgbClr val="211F1B"/>
            </a:solidFill>
            <a:latin typeface="Roboto" panose="02000000000000000000" pitchFamily="2" charset="0"/>
            <a:ea typeface="Roboto" panose="02000000000000000000" pitchFamily="2" charset="0"/>
            <a:cs typeface="+mn-cs"/>
          </a:endParaRPr>
        </a:p>
        <a:p>
          <a:pPr marL="77788" lvl="1" indent="-23813" algn="l" defTabSz="1778000">
            <a:lnSpc>
              <a:spcPct val="90000"/>
            </a:lnSpc>
            <a:spcBef>
              <a:spcPct val="0"/>
            </a:spcBef>
            <a:spcAft>
              <a:spcPct val="15000"/>
            </a:spcAft>
            <a:buNone/>
          </a:pPr>
          <a:endParaRPr lang="pt-PT" sz="3200" kern="1200">
            <a:solidFill>
              <a:srgbClr val="211F1B"/>
            </a:solidFill>
            <a:latin typeface="Roboto" panose="02000000000000000000" pitchFamily="2" charset="0"/>
            <a:ea typeface="Roboto" panose="02000000000000000000" pitchFamily="2" charset="0"/>
            <a:cs typeface="+mn-cs"/>
          </a:endParaRPr>
        </a:p>
        <a:p>
          <a:pPr marL="77788" lvl="1" indent="-23813" algn="l" defTabSz="1778000">
            <a:lnSpc>
              <a:spcPct val="90000"/>
            </a:lnSpc>
            <a:spcBef>
              <a:spcPct val="0"/>
            </a:spcBef>
            <a:spcAft>
              <a:spcPct val="15000"/>
            </a:spcAft>
            <a:buNone/>
          </a:pPr>
          <a:r>
            <a:rPr lang="fr-FR" sz="4000" kern="1200">
              <a:solidFill>
                <a:srgbClr val="211F1B"/>
              </a:solidFill>
              <a:latin typeface="Roboto" panose="02000000000000000000" pitchFamily="2" charset="0"/>
              <a:ea typeface="Roboto" panose="02000000000000000000" pitchFamily="2" charset="0"/>
              <a:cs typeface="+mn-cs"/>
            </a:rPr>
            <a:t>Donner la méthode. Ne le faites pas avant qu’elle n’obtienne TOUTES les informations sur la méthode qu’elle a choisie. Il s’agirait d’une violation du choix éclairé.</a:t>
          </a:r>
          <a:endParaRPr lang="pt-PT" sz="3200" kern="1200">
            <a:solidFill>
              <a:srgbClr val="211F1B"/>
            </a:solidFill>
            <a:latin typeface="Roboto" panose="02000000000000000000" pitchFamily="2" charset="0"/>
            <a:ea typeface="Roboto" panose="02000000000000000000" pitchFamily="2" charset="0"/>
            <a:cs typeface="+mn-cs"/>
          </a:endParaRPr>
        </a:p>
        <a:p>
          <a:pPr marL="77788" lvl="1" indent="-23813" algn="l" defTabSz="1778000">
            <a:lnSpc>
              <a:spcPct val="90000"/>
            </a:lnSpc>
            <a:spcBef>
              <a:spcPct val="0"/>
            </a:spcBef>
            <a:spcAft>
              <a:spcPct val="15000"/>
            </a:spcAft>
            <a:buNone/>
          </a:pPr>
          <a:endParaRPr lang="fr-BI" sz="4000" kern="1200">
            <a:solidFill>
              <a:srgbClr val="211F1B"/>
            </a:solidFill>
            <a:latin typeface="Roboto" panose="02000000000000000000" pitchFamily="2" charset="0"/>
            <a:ea typeface="Roboto" panose="02000000000000000000" pitchFamily="2" charset="0"/>
            <a:cs typeface="+mn-cs"/>
          </a:endParaRPr>
        </a:p>
        <a:p>
          <a:pPr marL="77788" lvl="1" indent="-23813" algn="l" defTabSz="1778000">
            <a:lnSpc>
              <a:spcPct val="90000"/>
            </a:lnSpc>
            <a:spcBef>
              <a:spcPct val="0"/>
            </a:spcBef>
            <a:spcAft>
              <a:spcPct val="15000"/>
            </a:spcAft>
            <a:buNone/>
          </a:pPr>
          <a:endParaRPr lang="fr-BI" sz="4000" kern="1200">
            <a:solidFill>
              <a:srgbClr val="211F1B"/>
            </a:solidFill>
            <a:latin typeface="Roboto" panose="02000000000000000000" pitchFamily="2" charset="0"/>
            <a:ea typeface="Roboto" panose="02000000000000000000" pitchFamily="2" charset="0"/>
            <a:cs typeface="+mn-cs"/>
          </a:endParaRPr>
        </a:p>
      </dsp:txBody>
      <dsp:txXfrm rot="-5400000">
        <a:off x="1726997" y="4868683"/>
        <a:ext cx="15198400" cy="1768324"/>
      </dsp:txXfrm>
    </dsp:sp>
    <dsp:sp modelId="{20BDB1E8-04DC-4D4F-8D6B-94DC0F3B6334}">
      <dsp:nvSpPr>
        <dsp:cNvPr id="0" name=""/>
        <dsp:cNvSpPr/>
      </dsp:nvSpPr>
      <dsp:spPr>
        <a:xfrm rot="5400000">
          <a:off x="-370070" y="7546816"/>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040245"/>
        <a:ext cx="1726997" cy="740141"/>
      </dsp:txXfrm>
    </dsp:sp>
    <dsp:sp modelId="{560C338B-D1CE-4408-A02F-6C6B89E63521}">
      <dsp:nvSpPr>
        <dsp:cNvPr id="0" name=""/>
        <dsp:cNvSpPr/>
      </dsp:nvSpPr>
      <dsp:spPr>
        <a:xfrm rot="5400000">
          <a:off x="8572208" y="331534"/>
          <a:ext cx="1603640" cy="15294062"/>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Passez</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revue les 3Q </a:t>
          </a:r>
          <a:r>
            <a:rPr lang="en-US" sz="4400" kern="1200" err="1">
              <a:solidFill>
                <a:srgbClr val="211F1B"/>
              </a:solidFill>
              <a:latin typeface="Roboto" panose="02000000000000000000" pitchFamily="2" charset="0"/>
              <a:ea typeface="Roboto" panose="02000000000000000000" pitchFamily="2" charset="0"/>
              <a:cs typeface="+mn-cs"/>
            </a:rPr>
            <a:t>avant</a:t>
          </a:r>
          <a:r>
            <a:rPr lang="en-US" sz="4400" kern="1200">
              <a:solidFill>
                <a:srgbClr val="211F1B"/>
              </a:solidFill>
              <a:latin typeface="Roboto" panose="02000000000000000000" pitchFamily="2" charset="0"/>
              <a:ea typeface="Roboto" panose="02000000000000000000" pitchFamily="2" charset="0"/>
              <a:cs typeface="+mn-cs"/>
            </a:rPr>
            <a:t> la sortie.</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26998" y="7255028"/>
        <a:ext cx="15215779" cy="14470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230593" y="535722"/>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dsp:txBody>
      <dsp:txXfrm rot="-5400000">
        <a:off x="1" y="843180"/>
        <a:ext cx="1076104" cy="461187"/>
      </dsp:txXfrm>
    </dsp:sp>
    <dsp:sp modelId="{40675C9C-1DCE-4BE6-85DE-57CC7AD60E40}">
      <dsp:nvSpPr>
        <dsp:cNvPr id="0" name=""/>
        <dsp:cNvSpPr/>
      </dsp:nvSpPr>
      <dsp:spPr>
        <a:xfrm rot="5400000">
          <a:off x="9573386" y="-8479489"/>
          <a:ext cx="1593637" cy="18588201"/>
        </a:xfrm>
        <a:prstGeom prst="round2SameRect">
          <a:avLst/>
        </a:prstGeom>
        <a:solidFill>
          <a:schemeClr val="lt1">
            <a:alpha val="90000"/>
            <a:hueOff val="0"/>
            <a:satOff val="0"/>
            <a:lumOff val="0"/>
            <a:alphaOff val="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Allez directement à la page spécifique à la méthode et parlez des avantages et des inconvénients.</a:t>
          </a: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dsp:txBody>
      <dsp:txXfrm rot="-5400000">
        <a:off x="1076105" y="95587"/>
        <a:ext cx="18510406" cy="1438047"/>
      </dsp:txXfrm>
    </dsp:sp>
    <dsp:sp modelId="{85781EB7-F53C-4D54-A3CC-FF2391B62A05}">
      <dsp:nvSpPr>
        <dsp:cNvPr id="0" name=""/>
        <dsp:cNvSpPr/>
      </dsp:nvSpPr>
      <dsp:spPr>
        <a:xfrm rot="5400000">
          <a:off x="-230593" y="2076587"/>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2384045"/>
        <a:ext cx="1076104" cy="461187"/>
      </dsp:txXfrm>
    </dsp:sp>
    <dsp:sp modelId="{A8046533-50EC-4F50-A92A-8347A2C8EC55}">
      <dsp:nvSpPr>
        <dsp:cNvPr id="0" name=""/>
        <dsp:cNvSpPr/>
      </dsp:nvSpPr>
      <dsp:spPr>
        <a:xfrm rot="5400000">
          <a:off x="9789141" y="-6937047"/>
          <a:ext cx="1162127"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Vous pouvez lui proposer de lui parler d’autres méthodes qui répondent à ses besoins, mais si elle refuse, ce n’est pas grave !</a:t>
          </a: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sp:txBody>
      <dsp:txXfrm rot="-5400000">
        <a:off x="1076104" y="1832720"/>
        <a:ext cx="18531471" cy="1048667"/>
      </dsp:txXfrm>
    </dsp:sp>
    <dsp:sp modelId="{7813A6B1-5C22-4392-996A-C957796213F8}">
      <dsp:nvSpPr>
        <dsp:cNvPr id="0" name=""/>
        <dsp:cNvSpPr/>
      </dsp:nvSpPr>
      <dsp:spPr>
        <a:xfrm rot="5400000">
          <a:off x="-230593" y="4495795"/>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4803253"/>
        <a:ext cx="1076104" cy="461187"/>
      </dsp:txXfrm>
    </dsp:sp>
    <dsp:sp modelId="{41A8BB09-B9B3-4125-B61A-D557F7BDCCFE}">
      <dsp:nvSpPr>
        <dsp:cNvPr id="0" name=""/>
        <dsp:cNvSpPr/>
      </dsp:nvSpPr>
      <dsp:spPr>
        <a:xfrm rot="5400000">
          <a:off x="8911060" y="-4529278"/>
          <a:ext cx="2918289" cy="18588201"/>
        </a:xfrm>
        <a:prstGeom prst="round2SameRect">
          <a:avLst/>
        </a:prstGeom>
        <a:solidFill>
          <a:prstClr val="white">
            <a:alpha val="90000"/>
            <a:hueOff val="0"/>
            <a:satOff val="0"/>
            <a:lumOff val="0"/>
            <a:alphaOff val="0"/>
          </a:prstClr>
        </a:solidFill>
        <a:ln w="57150" cap="flat" cmpd="sng" algn="ctr">
          <a:solidFill>
            <a:schemeClr val="accent3">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0" indent="-285750" algn="l"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None/>
          </a:pPr>
          <a:r>
            <a:rPr lang="fr-FR" sz="4400" kern="1200">
              <a:solidFill>
                <a:srgbClr val="211F1B"/>
              </a:solidFill>
              <a:latin typeface="Roboto" panose="02000000000000000000" pitchFamily="2" charset="0"/>
              <a:ea typeface="Roboto" panose="02000000000000000000" pitchFamily="2" charset="0"/>
              <a:cs typeface="+mn-cs"/>
            </a:rPr>
            <a:t>Si elle n’a aucune inquiétude, qu’elle comprend les informations que vous avez fournies et qu’elle est satisfaite de son choix, vérifiez l’éligibilité médicale, examinez les 3Q de la méthode et demandez-lui de les répéter.</a:t>
          </a:r>
          <a:endParaRPr lang="pt-PT" sz="4400" kern="1200">
            <a:solidFill>
              <a:prstClr val="white"/>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None/>
          </a:pPr>
          <a:endParaRPr lang="fr-BI" sz="4400" kern="1200">
            <a:solidFill>
              <a:srgbClr val="211F1B"/>
            </a:solidFill>
            <a:latin typeface="Roboto" panose="02000000000000000000" pitchFamily="2" charset="0"/>
            <a:ea typeface="Roboto" panose="02000000000000000000" pitchFamily="2" charset="0"/>
            <a:cs typeface="+mn-cs"/>
          </a:endParaRPr>
        </a:p>
      </dsp:txBody>
      <dsp:txXfrm rot="-5400000">
        <a:off x="1076105" y="3448136"/>
        <a:ext cx="18445742" cy="2633371"/>
      </dsp:txXfrm>
    </dsp:sp>
    <dsp:sp modelId="{D4492016-2DBA-4C32-BF97-5103CCA64B4C}">
      <dsp:nvSpPr>
        <dsp:cNvPr id="0" name=""/>
        <dsp:cNvSpPr/>
      </dsp:nvSpPr>
      <dsp:spPr>
        <a:xfrm rot="5400000">
          <a:off x="-230593" y="6376952"/>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6684410"/>
        <a:ext cx="1076104" cy="461187"/>
      </dsp:txXfrm>
    </dsp:sp>
    <dsp:sp modelId="{4DBDF776-7B30-4A00-B50B-4BF40AC87122}">
      <dsp:nvSpPr>
        <dsp:cNvPr id="0" name=""/>
        <dsp:cNvSpPr/>
      </dsp:nvSpPr>
      <dsp:spPr>
        <a:xfrm rot="5400000">
          <a:off x="9871089" y="-2333601"/>
          <a:ext cx="998230"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Elaborer</a:t>
          </a:r>
          <a:r>
            <a:rPr lang="en-US" sz="4400" kern="1200">
              <a:solidFill>
                <a:srgbClr val="211F1B"/>
              </a:solidFill>
              <a:latin typeface="Roboto" panose="02000000000000000000" pitchFamily="2" charset="0"/>
              <a:ea typeface="Roboto" panose="02000000000000000000" pitchFamily="2" charset="0"/>
              <a:cs typeface="+mn-cs"/>
            </a:rPr>
            <a:t> un plan de gestion des </a:t>
          </a:r>
          <a:r>
            <a:rPr lang="en-US" sz="4400" kern="1200" err="1">
              <a:solidFill>
                <a:srgbClr val="211F1B"/>
              </a:solidFill>
              <a:latin typeface="Roboto" panose="02000000000000000000" pitchFamily="2" charset="0"/>
              <a:ea typeface="Roboto" panose="02000000000000000000" pitchFamily="2" charset="0"/>
              <a:cs typeface="+mn-cs"/>
            </a:rPr>
            <a:t>principaux</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effets</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secondaires</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076104" y="6510114"/>
        <a:ext cx="18539471" cy="900770"/>
      </dsp:txXfrm>
    </dsp:sp>
    <dsp:sp modelId="{2AEB21B7-F428-4AC6-AF4F-1755BF395D61}">
      <dsp:nvSpPr>
        <dsp:cNvPr id="0" name=""/>
        <dsp:cNvSpPr/>
      </dsp:nvSpPr>
      <dsp:spPr>
        <a:xfrm rot="5400000">
          <a:off x="-230593" y="7836636"/>
          <a:ext cx="1537291" cy="1076104"/>
        </a:xfrm>
        <a:prstGeom prst="chevron">
          <a:avLst/>
        </a:prstGeom>
        <a:solidFill>
          <a:schemeClr val="accent5">
            <a:lumMod val="75000"/>
            <a:alpha val="9000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 y="8144094"/>
        <a:ext cx="1076104" cy="461187"/>
      </dsp:txXfrm>
    </dsp:sp>
    <dsp:sp modelId="{9F2D8FD5-D4ED-4557-B6C7-735E06F2F748}">
      <dsp:nvSpPr>
        <dsp:cNvPr id="0" name=""/>
        <dsp:cNvSpPr/>
      </dsp:nvSpPr>
      <dsp:spPr>
        <a:xfrm rot="5400000">
          <a:off x="9870585" y="-1188438"/>
          <a:ext cx="999239"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955800">
            <a:lnSpc>
              <a:spcPct val="90000"/>
            </a:lnSpc>
            <a:spcBef>
              <a:spcPct val="0"/>
            </a:spcBef>
            <a:spcAft>
              <a:spcPct val="15000"/>
            </a:spcAft>
            <a:buNone/>
          </a:pPr>
          <a:r>
            <a:rPr lang="en-US" sz="4400" kern="1200">
              <a:solidFill>
                <a:schemeClr val="accent3">
                  <a:lumMod val="75000"/>
                </a:schemeClr>
              </a:solidFill>
              <a:latin typeface="Roboto" panose="02000000000000000000" pitchFamily="2" charset="0"/>
              <a:ea typeface="Roboto" panose="02000000000000000000" pitchFamily="2" charset="0"/>
              <a:cs typeface="+mn-cs"/>
            </a:rPr>
            <a:t>Donner la </a:t>
          </a:r>
          <a:r>
            <a:rPr lang="en-US" sz="4400" kern="1200" err="1">
              <a:solidFill>
                <a:schemeClr val="accent3">
                  <a:lumMod val="75000"/>
                </a:schemeClr>
              </a:solidFill>
              <a:latin typeface="Roboto" panose="02000000000000000000" pitchFamily="2" charset="0"/>
              <a:ea typeface="Roboto" panose="02000000000000000000" pitchFamily="2" charset="0"/>
              <a:cs typeface="+mn-cs"/>
            </a:rPr>
            <a:t>méthode</a:t>
          </a:r>
          <a:endParaRPr lang="pt-PT" sz="4400" kern="1200">
            <a:solidFill>
              <a:schemeClr val="accent3">
                <a:lumMod val="75000"/>
              </a:schemeClr>
            </a:solidFill>
            <a:latin typeface="Roboto" panose="02000000000000000000" pitchFamily="2" charset="0"/>
            <a:ea typeface="Roboto" panose="02000000000000000000" pitchFamily="2" charset="0"/>
            <a:cs typeface="+mn-cs"/>
          </a:endParaRPr>
        </a:p>
      </dsp:txBody>
      <dsp:txXfrm rot="-5400000">
        <a:off x="1076105" y="7654821"/>
        <a:ext cx="18539422" cy="901681"/>
      </dsp:txXfrm>
    </dsp:sp>
    <dsp:sp modelId="{93894FD8-836D-4D65-9A7C-3AF4DAF2D875}">
      <dsp:nvSpPr>
        <dsp:cNvPr id="0" name=""/>
        <dsp:cNvSpPr/>
      </dsp:nvSpPr>
      <dsp:spPr>
        <a:xfrm rot="5400000">
          <a:off x="-230593" y="9296320"/>
          <a:ext cx="1537291" cy="1076104"/>
        </a:xfrm>
        <a:prstGeom prst="chevron">
          <a:avLst/>
        </a:prstGeom>
        <a:solidFill>
          <a:schemeClr val="accent5">
            <a:lumMod val="75000"/>
            <a:alpha val="9000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5400" rIns="25400" bIns="25400" numCol="1" spcCol="1270" anchor="ctr" anchorCtr="0">
          <a:noAutofit/>
        </a:bodyPr>
        <a:lstStyle/>
        <a:p>
          <a:pPr marL="0" lvl="0" indent="0" algn="ctr" defTabSz="19558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9603778"/>
        <a:ext cx="1076104" cy="461187"/>
      </dsp:txXfrm>
    </dsp:sp>
    <dsp:sp modelId="{B2484777-1745-4187-9A97-864BC8481C7F}">
      <dsp:nvSpPr>
        <dsp:cNvPr id="0" name=""/>
        <dsp:cNvSpPr/>
      </dsp:nvSpPr>
      <dsp:spPr>
        <a:xfrm rot="5400000">
          <a:off x="9870585" y="271245"/>
          <a:ext cx="999239"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9558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Passez</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revue les Q3 de la </a:t>
          </a:r>
          <a:r>
            <a:rPr lang="en-US" sz="4400" kern="1200" err="1">
              <a:solidFill>
                <a:srgbClr val="211F1B"/>
              </a:solidFill>
              <a:latin typeface="Roboto" panose="02000000000000000000" pitchFamily="2" charset="0"/>
              <a:ea typeface="Roboto" panose="02000000000000000000" pitchFamily="2" charset="0"/>
              <a:cs typeface="+mn-cs"/>
            </a:rPr>
            <a:t>méthode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choisie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avant</a:t>
          </a:r>
          <a:r>
            <a:rPr lang="en-US" sz="4400" kern="1200">
              <a:solidFill>
                <a:srgbClr val="211F1B"/>
              </a:solidFill>
              <a:latin typeface="Roboto" panose="02000000000000000000" pitchFamily="2" charset="0"/>
              <a:ea typeface="Roboto" panose="02000000000000000000" pitchFamily="2" charset="0"/>
              <a:cs typeface="+mn-cs"/>
            </a:rPr>
            <a:t> la sortie de la </a:t>
          </a:r>
          <a:r>
            <a:rPr lang="en-US" sz="4400" kern="1200" err="1">
              <a:solidFill>
                <a:srgbClr val="211F1B"/>
              </a:solidFill>
              <a:latin typeface="Roboto" panose="02000000000000000000" pitchFamily="2" charset="0"/>
              <a:ea typeface="Roboto" panose="02000000000000000000" pitchFamily="2" charset="0"/>
              <a:cs typeface="+mn-cs"/>
            </a:rPr>
            <a:t>cliente</a:t>
          </a:r>
          <a:endParaRPr lang="en-US" sz="4400" kern="1200"/>
        </a:p>
      </dsp:txBody>
      <dsp:txXfrm rot="-5400000">
        <a:off x="1076105" y="9114505"/>
        <a:ext cx="18539422" cy="9016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54533" y="360500"/>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33212"/>
        <a:ext cx="1654489" cy="709067"/>
      </dsp:txXfrm>
    </dsp:sp>
    <dsp:sp modelId="{40675C9C-1DCE-4BE6-85DE-57CC7AD60E40}">
      <dsp:nvSpPr>
        <dsp:cNvPr id="0" name=""/>
        <dsp:cNvSpPr/>
      </dsp:nvSpPr>
      <dsp:spPr>
        <a:xfrm rot="5400000">
          <a:off x="8962149" y="-7286521"/>
          <a:ext cx="1537119" cy="16152440"/>
        </a:xfrm>
        <a:prstGeom prst="round2SameRect">
          <a:avLst/>
        </a:prstGeom>
        <a:solidFill>
          <a:schemeClr val="lt1">
            <a:alpha val="90000"/>
            <a:hueOff val="0"/>
            <a:satOff val="0"/>
            <a:lumOff val="0"/>
            <a:alphaOff val="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Consultez les pages de comparaison des méthodes pour voir quelle méthode pourrait mieux répondre à ses besoins.</a:t>
          </a: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89" y="96175"/>
        <a:ext cx="16077404" cy="1387047"/>
      </dsp:txXfrm>
    </dsp:sp>
    <dsp:sp modelId="{85781EB7-F53C-4D54-A3CC-FF2391B62A05}">
      <dsp:nvSpPr>
        <dsp:cNvPr id="0" name=""/>
        <dsp:cNvSpPr/>
      </dsp:nvSpPr>
      <dsp:spPr>
        <a:xfrm rot="5400000">
          <a:off x="-354533" y="2603581"/>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076293"/>
        <a:ext cx="1654489" cy="709067"/>
      </dsp:txXfrm>
    </dsp:sp>
    <dsp:sp modelId="{A8046533-50EC-4F50-A92A-8347A2C8EC55}">
      <dsp:nvSpPr>
        <dsp:cNvPr id="0" name=""/>
        <dsp:cNvSpPr/>
      </dsp:nvSpPr>
      <dsp:spPr>
        <a:xfrm rot="5400000">
          <a:off x="8951853" y="-5041839"/>
          <a:ext cx="1557712" cy="16152440"/>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Si nécessaire, utilisez la matrice pour comparer d’autres méthodes</a:t>
          </a: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90" y="2331565"/>
        <a:ext cx="16076399" cy="1405630"/>
      </dsp:txXfrm>
    </dsp:sp>
    <dsp:sp modelId="{D4492016-2DBA-4C32-BF97-5103CCA64B4C}">
      <dsp:nvSpPr>
        <dsp:cNvPr id="0" name=""/>
        <dsp:cNvSpPr/>
      </dsp:nvSpPr>
      <dsp:spPr>
        <a:xfrm rot="5400000">
          <a:off x="-354533" y="5404612"/>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5877324"/>
        <a:ext cx="1654489" cy="709067"/>
      </dsp:txXfrm>
    </dsp:sp>
    <dsp:sp modelId="{4DBDF776-7B30-4A00-B50B-4BF40AC87122}">
      <dsp:nvSpPr>
        <dsp:cNvPr id="0" name=""/>
        <dsp:cNvSpPr/>
      </dsp:nvSpPr>
      <dsp:spPr>
        <a:xfrm rot="5400000">
          <a:off x="8393903" y="-2257984"/>
          <a:ext cx="2673612" cy="16152440"/>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Comparez les 2-3 options en utilisant des pages spécifiques à ces méthodes en évitant trop de détails à cette étape pour aider le client à choisir une méthode.</a:t>
          </a: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90" y="4611944"/>
        <a:ext cx="16021925" cy="2412582"/>
      </dsp:txXfrm>
    </dsp:sp>
    <dsp:sp modelId="{20BDB1E8-04DC-4D4F-8D6B-94DC0F3B6334}">
      <dsp:nvSpPr>
        <dsp:cNvPr id="0" name=""/>
        <dsp:cNvSpPr/>
      </dsp:nvSpPr>
      <dsp:spPr>
        <a:xfrm rot="5400000">
          <a:off x="-354533" y="7636993"/>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109705"/>
        <a:ext cx="1654489" cy="709067"/>
      </dsp:txXfrm>
    </dsp:sp>
    <dsp:sp modelId="{560C338B-D1CE-4408-A02F-6C6B89E63521}">
      <dsp:nvSpPr>
        <dsp:cNvPr id="0" name=""/>
        <dsp:cNvSpPr/>
      </dsp:nvSpPr>
      <dsp:spPr>
        <a:xfrm rot="5400000">
          <a:off x="8962553" y="275697"/>
          <a:ext cx="1536311" cy="16152440"/>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Lorsqu’elle choisit une méthode, vérifiez l’éligibilité médicale</a:t>
          </a: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7780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dsp:txBody>
      <dsp:txXfrm rot="-5400000">
        <a:off x="1654489" y="7658759"/>
        <a:ext cx="16077443" cy="13863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72895" y="379306"/>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76500"/>
        <a:ext cx="1740180" cy="745792"/>
      </dsp:txXfrm>
    </dsp:sp>
    <dsp:sp modelId="{40675C9C-1DCE-4BE6-85DE-57CC7AD60E40}">
      <dsp:nvSpPr>
        <dsp:cNvPr id="0" name=""/>
        <dsp:cNvSpPr/>
      </dsp:nvSpPr>
      <dsp:spPr>
        <a:xfrm rot="5400000">
          <a:off x="8965189" y="-7202641"/>
          <a:ext cx="1616731" cy="16066749"/>
        </a:xfrm>
        <a:prstGeom prst="round2SameRect">
          <a:avLst/>
        </a:prstGeom>
        <a:solidFill>
          <a:schemeClr val="lt1">
            <a:alpha val="90000"/>
            <a:hueOff val="0"/>
            <a:satOff val="0"/>
            <a:lumOff val="0"/>
            <a:alphaOff val="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fr-FR" sz="4400" kern="1200">
              <a:solidFill>
                <a:srgbClr val="211F1B"/>
              </a:solidFill>
              <a:latin typeface="Roboto" panose="02000000000000000000" pitchFamily="2" charset="0"/>
              <a:ea typeface="Roboto" panose="02000000000000000000" pitchFamily="2" charset="0"/>
              <a:cs typeface="+mn-cs"/>
            </a:rPr>
            <a:t>Passez en revue les 3Q sur la méthode choisie et demandez-lui de les répéter</a:t>
          </a: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0" indent="-28575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40180" y="101290"/>
        <a:ext cx="15987827" cy="1458887"/>
      </dsp:txXfrm>
    </dsp:sp>
    <dsp:sp modelId="{85781EB7-F53C-4D54-A3CC-FF2391B62A05}">
      <dsp:nvSpPr>
        <dsp:cNvPr id="0" name=""/>
        <dsp:cNvSpPr/>
      </dsp:nvSpPr>
      <dsp:spPr>
        <a:xfrm rot="5400000">
          <a:off x="-372895" y="2738562"/>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235756"/>
        <a:ext cx="1740180" cy="745792"/>
      </dsp:txXfrm>
    </dsp:sp>
    <dsp:sp modelId="{A8046533-50EC-4F50-A92A-8347A2C8EC55}">
      <dsp:nvSpPr>
        <dsp:cNvPr id="0" name=""/>
        <dsp:cNvSpPr/>
      </dsp:nvSpPr>
      <dsp:spPr>
        <a:xfrm rot="5400000">
          <a:off x="8954359" y="-4841701"/>
          <a:ext cx="1638391" cy="16066749"/>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endParaRPr lang="pt-PT"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r>
            <a:rPr lang="fr-FR" sz="4400" kern="1200">
              <a:solidFill>
                <a:srgbClr val="211F1B"/>
              </a:solidFill>
              <a:latin typeface="Roboto" panose="02000000000000000000" pitchFamily="2" charset="0"/>
              <a:ea typeface="Roboto" panose="02000000000000000000" pitchFamily="2" charset="0"/>
              <a:cs typeface="+mn-cs"/>
            </a:rPr>
            <a:t>Élaborez un plan pour les principaux effets secondaires</a:t>
          </a: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endParaRPr lang="fr-BI" sz="4400" kern="1200">
            <a:solidFill>
              <a:srgbClr val="211F1B"/>
            </a:solidFill>
            <a:latin typeface="Roboto" panose="02000000000000000000" pitchFamily="2" charset="0"/>
            <a:ea typeface="Roboto" panose="02000000000000000000" pitchFamily="2" charset="0"/>
            <a:cs typeface="+mn-cs"/>
          </a:endParaRPr>
        </a:p>
        <a:p>
          <a:pPr marL="0" lvl="1" indent="0" algn="l" defTabSz="19558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40180" y="2452458"/>
        <a:ext cx="15986769" cy="1478431"/>
      </dsp:txXfrm>
    </dsp:sp>
    <dsp:sp modelId="{D4492016-2DBA-4C32-BF97-5103CCA64B4C}">
      <dsp:nvSpPr>
        <dsp:cNvPr id="0" name=""/>
        <dsp:cNvSpPr/>
      </dsp:nvSpPr>
      <dsp:spPr>
        <a:xfrm rot="5400000">
          <a:off x="-372895" y="5184495"/>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dsp:txBody>
      <dsp:txXfrm rot="-5400000">
        <a:off x="1" y="5681689"/>
        <a:ext cx="1740180" cy="745792"/>
      </dsp:txXfrm>
    </dsp:sp>
    <dsp:sp modelId="{4DBDF776-7B30-4A00-B50B-4BF40AC87122}">
      <dsp:nvSpPr>
        <dsp:cNvPr id="0" name=""/>
        <dsp:cNvSpPr/>
      </dsp:nvSpPr>
      <dsp:spPr>
        <a:xfrm rot="5400000">
          <a:off x="8867683" y="-2413834"/>
          <a:ext cx="1811742" cy="16066749"/>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Donner la </a:t>
          </a:r>
          <a:r>
            <a:rPr lang="en-US" sz="4400" kern="1200" err="1">
              <a:solidFill>
                <a:srgbClr val="211F1B"/>
              </a:solidFill>
              <a:latin typeface="Roboto" panose="02000000000000000000" pitchFamily="2" charset="0"/>
              <a:ea typeface="Roboto" panose="02000000000000000000" pitchFamily="2" charset="0"/>
              <a:cs typeface="+mn-cs"/>
            </a:rPr>
            <a:t>méthode</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40180" y="4802111"/>
        <a:ext cx="15978307" cy="1634858"/>
      </dsp:txXfrm>
    </dsp:sp>
    <dsp:sp modelId="{20BDB1E8-04DC-4D4F-8D6B-94DC0F3B6334}">
      <dsp:nvSpPr>
        <dsp:cNvPr id="0" name=""/>
        <dsp:cNvSpPr/>
      </dsp:nvSpPr>
      <dsp:spPr>
        <a:xfrm rot="5400000">
          <a:off x="-372895" y="7532497"/>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029691"/>
        <a:ext cx="1740180" cy="745792"/>
      </dsp:txXfrm>
    </dsp:sp>
    <dsp:sp modelId="{560C338B-D1CE-4408-A02F-6C6B89E63521}">
      <dsp:nvSpPr>
        <dsp:cNvPr id="0" name=""/>
        <dsp:cNvSpPr/>
      </dsp:nvSpPr>
      <dsp:spPr>
        <a:xfrm rot="5400000">
          <a:off x="8965614" y="251074"/>
          <a:ext cx="1615881" cy="16066749"/>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err="1">
              <a:solidFill>
                <a:srgbClr val="211F1B"/>
              </a:solidFill>
              <a:latin typeface="Roboto" panose="02000000000000000000" pitchFamily="2" charset="0"/>
              <a:ea typeface="Roboto" panose="02000000000000000000" pitchFamily="2" charset="0"/>
              <a:cs typeface="+mn-cs"/>
            </a:rPr>
            <a:t>Passez</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en</a:t>
          </a:r>
          <a:r>
            <a:rPr lang="en-US" sz="4400" kern="1200">
              <a:solidFill>
                <a:srgbClr val="211F1B"/>
              </a:solidFill>
              <a:latin typeface="Roboto" panose="02000000000000000000" pitchFamily="2" charset="0"/>
              <a:ea typeface="Roboto" panose="02000000000000000000" pitchFamily="2" charset="0"/>
              <a:cs typeface="+mn-cs"/>
            </a:rPr>
            <a:t> revue les 3Q de la </a:t>
          </a:r>
          <a:r>
            <a:rPr lang="en-US" sz="4400" kern="1200" err="1">
              <a:solidFill>
                <a:srgbClr val="211F1B"/>
              </a:solidFill>
              <a:latin typeface="Roboto" panose="02000000000000000000" pitchFamily="2" charset="0"/>
              <a:ea typeface="Roboto" panose="02000000000000000000" pitchFamily="2" charset="0"/>
              <a:cs typeface="+mn-cs"/>
            </a:rPr>
            <a:t>méthode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choisie</a:t>
          </a:r>
          <a:r>
            <a:rPr lang="en-US" sz="4400" kern="1200">
              <a:solidFill>
                <a:srgbClr val="211F1B"/>
              </a:solidFill>
              <a:latin typeface="Roboto" panose="02000000000000000000" pitchFamily="2" charset="0"/>
              <a:ea typeface="Roboto" panose="02000000000000000000" pitchFamily="2" charset="0"/>
              <a:cs typeface="+mn-cs"/>
            </a:rPr>
            <a:t> </a:t>
          </a:r>
          <a:r>
            <a:rPr lang="en-US" sz="4400" kern="1200" err="1">
              <a:solidFill>
                <a:srgbClr val="211F1B"/>
              </a:solidFill>
              <a:latin typeface="Roboto" panose="02000000000000000000" pitchFamily="2" charset="0"/>
              <a:ea typeface="Roboto" panose="02000000000000000000" pitchFamily="2" charset="0"/>
              <a:cs typeface="+mn-cs"/>
            </a:rPr>
            <a:t>avant</a:t>
          </a:r>
          <a:r>
            <a:rPr lang="en-US" sz="4400" kern="1200">
              <a:solidFill>
                <a:srgbClr val="211F1B"/>
              </a:solidFill>
              <a:latin typeface="Roboto" panose="02000000000000000000" pitchFamily="2" charset="0"/>
              <a:ea typeface="Roboto" panose="02000000000000000000" pitchFamily="2" charset="0"/>
              <a:cs typeface="+mn-cs"/>
            </a:rPr>
            <a:t> la sortie de la </a:t>
          </a:r>
          <a:r>
            <a:rPr lang="en-US" sz="4400" kern="1200" err="1">
              <a:solidFill>
                <a:srgbClr val="211F1B"/>
              </a:solidFill>
              <a:latin typeface="Roboto" panose="02000000000000000000" pitchFamily="2" charset="0"/>
              <a:ea typeface="Roboto" panose="02000000000000000000" pitchFamily="2" charset="0"/>
              <a:cs typeface="+mn-cs"/>
            </a:rPr>
            <a:t>cliente</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40181" y="7555389"/>
        <a:ext cx="15987868" cy="145811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t>Bienvenue au module 7, le dernier module du cours C4C. </a:t>
            </a:r>
          </a:p>
          <a:p>
            <a:r>
              <a:rPr lang="fr-FR"/>
              <a:t>Dans ce module, nous aborderons les points </a:t>
            </a:r>
            <a:r>
              <a:rPr lang="fr-FR" err="1"/>
              <a:t>suivantsLe</a:t>
            </a:r>
            <a:r>
              <a:rPr lang="fr-FR"/>
              <a:t> carnet de choix - un outil de travail que les prestataires peuvent utiliser lorsqu'ils conseillent les clients sur les méthodes de planification familiale à l'aide de l'approche C4C. </a:t>
            </a:r>
          </a:p>
          <a:p>
            <a:r>
              <a:rPr lang="fr-FR"/>
              <a:t>Veuillez télécharger le guide de choix, le sauvegarder sur votre téléphone ou votre ordinateur et l'utiliser comme outil de travail lorsque vous conseillez vos </a:t>
            </a:r>
            <a:r>
              <a:rPr lang="fr-FR" err="1"/>
              <a:t>clients.Vous</a:t>
            </a:r>
            <a:r>
              <a:rPr lang="fr-FR"/>
              <a:t> devrez vous référer au livret de choix pour compléter ce module. </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1978147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defTabSz="914400">
              <a:defRPr/>
            </a:pPr>
            <a:r>
              <a:rPr lang="fr-FR" sz="2400">
                <a:solidFill>
                  <a:srgbClr val="C00000"/>
                </a:solidFill>
                <a:latin typeface="Calibri"/>
                <a:cs typeface="Calibri"/>
              </a:rPr>
              <a:t>N'oubliez pas d'éviter la surcharge d'informations. </a:t>
            </a:r>
            <a:r>
              <a:rPr lang="fr-FR" sz="2400" b="1">
                <a:solidFill>
                  <a:srgbClr val="C00000"/>
                </a:solidFill>
                <a:latin typeface="Calibri"/>
                <a:cs typeface="Calibri"/>
              </a:rPr>
              <a:t>NE PAS PASSER EN REVUE CHAQUE PAGE DE COMPARAISON AVEC LE CLIENT</a:t>
            </a:r>
            <a:endParaRPr lang="en-US" sz="2400" b="1">
              <a:solidFill>
                <a:srgbClr val="C00000"/>
              </a:solidFill>
              <a:latin typeface="Calibri"/>
              <a:cs typeface="Calibri"/>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842421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Roboto Light"/>
                <a:ea typeface="Roboto Light"/>
                <a:cs typeface="Roboto Light"/>
              </a:rPr>
              <a:t>Outils NORMAL en général et pour chaque méthode</a:t>
            </a:r>
            <a:endParaRPr lang="fr-FR"/>
          </a:p>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11</a:t>
            </a:fld>
            <a:endParaRPr lang="en-US"/>
          </a:p>
        </p:txBody>
      </p:sp>
    </p:spTree>
    <p:extLst>
      <p:ext uri="{BB962C8B-B14F-4D97-AF65-F5344CB8AC3E}">
        <p14:creationId xmlns:p14="http://schemas.microsoft.com/office/powerpoint/2010/main" val="980772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t>Section 2 - Détails de la méthode</a:t>
            </a:r>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1515245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fr-FR">
                <a:latin typeface="Roboto Light"/>
                <a:ea typeface="Roboto Light"/>
                <a:cs typeface="Roboto Light"/>
              </a:rPr>
              <a:t>La section suivante du livre est constituée des pages spécifiques aux méthodes, qui contiennent des informations sur les différentes options contraceptives.</a:t>
            </a:r>
          </a:p>
          <a:p>
            <a:pPr>
              <a:defRPr/>
            </a:pPr>
            <a:r>
              <a:rPr lang="fr-FR">
                <a:latin typeface="Roboto Light"/>
                <a:ea typeface="Roboto Light"/>
                <a:cs typeface="Roboto Light"/>
              </a:rPr>
              <a:t>Une fois que la cliente a réduit son choix de méthode à l'aide des pages de comparaison, vous pouvez utiliser ces pages détaillées pour approfondir les informations sur ses 2 ou 3 options. </a:t>
            </a:r>
          </a:p>
          <a:p>
            <a:pPr>
              <a:defRPr/>
            </a:pPr>
            <a:r>
              <a:rPr lang="fr-FR">
                <a:latin typeface="Roboto Light"/>
                <a:ea typeface="Roboto Light"/>
                <a:cs typeface="Roboto Light"/>
              </a:rPr>
              <a:t>Ne passez pas en revue toutes les pages sur les méthodes avec chaque cliente !</a:t>
            </a:r>
          </a:p>
          <a:p>
            <a:pPr>
              <a:defRPr/>
            </a:pPr>
            <a:endParaRPr lang="fr-FR">
              <a:latin typeface="Roboto Light"/>
              <a:ea typeface="Roboto Light"/>
              <a:cs typeface="Roboto Light"/>
            </a:endParaRPr>
          </a:p>
          <a:p>
            <a:pPr>
              <a:defRPr/>
            </a:pPr>
            <a:r>
              <a:rPr lang="fr-FR" b="1">
                <a:latin typeface="Roboto Light"/>
                <a:ea typeface="Roboto Light"/>
                <a:cs typeface="Roboto Light"/>
              </a:rPr>
              <a:t>OU</a:t>
            </a:r>
          </a:p>
          <a:p>
            <a:pPr>
              <a:defRPr/>
            </a:pPr>
            <a:endParaRPr lang="fr-FR">
              <a:latin typeface="Roboto Light"/>
              <a:ea typeface="Roboto Light"/>
              <a:cs typeface="Roboto Light"/>
            </a:endParaRPr>
          </a:p>
          <a:p>
            <a:pPr>
              <a:defRPr/>
            </a:pPr>
            <a:r>
              <a:rPr lang="fr-FR">
                <a:latin typeface="Roboto Light"/>
                <a:ea typeface="Roboto Light"/>
                <a:cs typeface="Roboto Light"/>
              </a:rPr>
              <a:t>Si la cliente a déjà une méthode en tête, vous pouvez commencer directement par la page de cette section au lieu de la matrice de conseil ou des pages de comparaison des méthodes, afin de confirmer son choix. </a:t>
            </a:r>
            <a:r>
              <a:rPr lang="fr-FR" b="1">
                <a:latin typeface="Roboto Light"/>
                <a:ea typeface="Roboto Light"/>
                <a:cs typeface="Roboto Light"/>
              </a:rPr>
              <a:t>(PLUS D'INFORMATIONS À CE SUJET À LA FIN DE CE MODULE)</a:t>
            </a:r>
          </a:p>
          <a:p>
            <a:pPr>
              <a:defRPr/>
            </a:pPr>
            <a:endParaRPr lang="fr-FR">
              <a:latin typeface="Roboto Light"/>
              <a:ea typeface="Roboto Light"/>
              <a:cs typeface="Roboto Light"/>
            </a:endParaRPr>
          </a:p>
          <a:p>
            <a:pPr>
              <a:defRPr/>
            </a:pPr>
            <a:r>
              <a:rPr lang="fr-FR">
                <a:latin typeface="Roboto Light"/>
                <a:ea typeface="Roboto Light"/>
                <a:cs typeface="Roboto Light"/>
              </a:rPr>
              <a:t>La page présentée ici est destinée à la cliente. Les couleurs verte, rose et orange correspondent à celles de la matrice. Elle peut voir ce pour quoi cette méthode est bonne, bonne ou mauvaise. </a:t>
            </a: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923244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ea typeface="Roboto Light"/>
              </a:rPr>
              <a:t>Cette page présente également les principaux avantages et le profil des clients susceptibles d'utiliser cette méthode. Utilisez-la pour confirmer avec le client que cette méthode répond à ses attentes. </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426600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t>Chaque méthode est représentée par une couleur différente, ce qui permet de la retrouver plus facilement dans chaque page du livre. </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100459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Calibri"/>
                <a:cs typeface="Calibri"/>
              </a:rPr>
              <a:t>Les pages consacrées à la méthode LARC comprennent également une photo de la méthode avec les mains, à titre indicatif. Dans la mesure du possible, vous devriez disposer d'un échantillon réel que la cliente pourra toucher pendant la consultation. </a:t>
            </a:r>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532720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b="1">
                <a:latin typeface="Roboto Light"/>
                <a:ea typeface="Roboto Light"/>
              </a:rPr>
              <a:t>Cette page est destinée au prestataire. </a:t>
            </a:r>
          </a:p>
          <a:p>
            <a:r>
              <a:rPr lang="fr-FR" b="0">
                <a:latin typeface="Roboto Light"/>
                <a:ea typeface="Roboto Light"/>
              </a:rPr>
              <a:t>Le livre est conçu de manière à ce que vous puissiez regarder cette page pendant que le client regarde la page avec les visages colorés. </a:t>
            </a:r>
          </a:p>
          <a:p>
            <a:r>
              <a:rPr lang="fr-FR" b="0">
                <a:latin typeface="Roboto Light"/>
                <a:ea typeface="Roboto Light"/>
              </a:rPr>
              <a:t>Cette page vous sert de référence et de rappel pour transmettre les informations sur une méthode spécifique dont il est important que la cliente se souvienne. La cliente doit connaître ces informations avant de prendre la décision finale concernant sa méthode. Pour les méthodes qui entraînent des changements dans les règles, il y a un rappel pour revoir les messages de l'acronyme NORMAL (inclus dans le livret de choix).</a:t>
            </a:r>
          </a:p>
          <a:p>
            <a:endParaRPr lang="fr-FR" b="0">
              <a:latin typeface="Roboto Light"/>
              <a:ea typeface="Roboto Light"/>
            </a:endParaRPr>
          </a:p>
          <a:p>
            <a:r>
              <a:rPr lang="fr-FR" b="0">
                <a:latin typeface="Roboto Light"/>
                <a:ea typeface="Roboto Light"/>
              </a:rPr>
              <a:t>Cette page doit être utilisée à nouveau/répétée après que la cliente a adopté une méthode (avant qu'elle ne parte) pour réitérer les 3W importants dont elle doit se souvenir.</a:t>
            </a:r>
            <a:endParaRPr lang="en-US" b="0">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2256386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cs typeface="Roboto Light"/>
              </a:rPr>
              <a:t>Les informations les plus importantes à retenir pour le client sont les 3 W - ce qu'il faut faire, ce à quoi il faut s'attendre et quand il faut revenir. </a:t>
            </a:r>
          </a:p>
          <a:p>
            <a:endParaRPr lang="fr-FR">
              <a:latin typeface="Roboto Light"/>
              <a:ea typeface="Roboto Light"/>
              <a:cs typeface="Roboto Light"/>
            </a:endParaRPr>
          </a:p>
          <a:p>
            <a:r>
              <a:rPr lang="fr-FR">
                <a:latin typeface="Roboto Light"/>
                <a:ea typeface="Roboto Light"/>
                <a:cs typeface="Roboto Light"/>
              </a:rPr>
              <a:t>Aidez la cliente à s'en souvenir en lui demandant de vous répéter les 3 W de la méthode qu'elle a choisie. </a:t>
            </a: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2517158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fr-FR">
                <a:latin typeface="Roboto Light"/>
                <a:ea typeface="Roboto Light"/>
              </a:rPr>
              <a:t>Il y a également un rappel pour le prestataire : comment démarrer rapidement chaque méthode et vérifier l'éligibilité médicale, deux points qui se trouvent dans les aides à la tâche à la fin du cahier de choix.</a:t>
            </a:r>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19</a:t>
            </a:fld>
            <a:endParaRPr lang="pt-PT"/>
          </a:p>
        </p:txBody>
      </p:sp>
    </p:spTree>
    <p:extLst>
      <p:ext uri="{BB962C8B-B14F-4D97-AF65-F5344CB8AC3E}">
        <p14:creationId xmlns:p14="http://schemas.microsoft.com/office/powerpoint/2010/main" val="1912040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rPr>
              <a:t>Élaborer un plan :</a:t>
            </a:r>
          </a:p>
          <a:p>
            <a:endParaRPr lang="fr-FR">
              <a:latin typeface="Roboto Light"/>
              <a:ea typeface="Roboto Light"/>
            </a:endParaRPr>
          </a:p>
          <a:p>
            <a:r>
              <a:rPr lang="fr-FR">
                <a:latin typeface="Roboto Light"/>
                <a:ea typeface="Roboto Light"/>
              </a:rPr>
              <a:t>La recherche montre que le fait de réfléchir à la manière d'utiliser une méthode et de se préparer mentalement aux effets secondaires améliore la collecte d'informations et la poursuite de la méthode. </a:t>
            </a:r>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20</a:t>
            </a:fld>
            <a:endParaRPr lang="pt-PT"/>
          </a:p>
        </p:txBody>
      </p:sp>
    </p:spTree>
    <p:extLst>
      <p:ext uri="{BB962C8B-B14F-4D97-AF65-F5344CB8AC3E}">
        <p14:creationId xmlns:p14="http://schemas.microsoft.com/office/powerpoint/2010/main" val="1322025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rPr>
              <a:t>Pour chaque méthode, 2 ou 3 points clés à retenir pour une utilisation correcte et les effets secondaires sont inclus pour une discussion rapide entre le prestataire et le client.</a:t>
            </a:r>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21</a:t>
            </a:fld>
            <a:endParaRPr lang="pt-PT"/>
          </a:p>
        </p:txBody>
      </p:sp>
    </p:spTree>
    <p:extLst>
      <p:ext uri="{BB962C8B-B14F-4D97-AF65-F5344CB8AC3E}">
        <p14:creationId xmlns:p14="http://schemas.microsoft.com/office/powerpoint/2010/main" val="2607851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fr-FR"/>
              <a:t>Section 3 - Aides cliniques à l'emploi</a:t>
            </a:r>
            <a:endParaRPr lang="pt-PT"/>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22</a:t>
            </a:fld>
            <a:endParaRPr lang="pt-PT"/>
          </a:p>
        </p:txBody>
      </p:sp>
    </p:spTree>
    <p:extLst>
      <p:ext uri="{BB962C8B-B14F-4D97-AF65-F5344CB8AC3E}">
        <p14:creationId xmlns:p14="http://schemas.microsoft.com/office/powerpoint/2010/main" val="2369469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1828800" rtl="0" eaLnBrk="1" fontAlgn="auto" latinLnBrk="0" hangingPunct="1">
              <a:lnSpc>
                <a:spcPct val="100000"/>
              </a:lnSpc>
              <a:spcBef>
                <a:spcPts val="0"/>
              </a:spcBef>
              <a:spcAft>
                <a:spcPts val="0"/>
              </a:spcAft>
              <a:buClrTx/>
              <a:buSzTx/>
              <a:buFontTx/>
              <a:buNone/>
              <a:tabLst/>
              <a:defRPr/>
            </a:pPr>
            <a:r>
              <a:rPr lang="fr-FR" sz="1800" kern="100">
                <a:effectLst/>
                <a:latin typeface="Calibri" panose="020F0502020204030204" pitchFamily="34" charset="0"/>
                <a:ea typeface="Calibri" panose="020F0502020204030204" pitchFamily="34" charset="0"/>
                <a:cs typeface="Times New Roman" panose="02020603050405020304" pitchFamily="18" charset="0"/>
              </a:rPr>
              <a:t>Cette dernière section du livre est destinée au prestataire qui peut s’y référer au besoin. Le livret est censé être le seul outil dont vous avez besoin pour bien conseiller le client, mais si vous êtes plus à l’aise d’utiliser ces outils séparément (par exemple, si vous préférez l’outil MEC ), vous pouvez également l’utiliser !</a:t>
            </a:r>
          </a:p>
          <a:p>
            <a:pPr marL="342900" lvl="0" indent="-342900" algn="just">
              <a:lnSpc>
                <a:spcPct val="107000"/>
              </a:lnSpc>
              <a:spcAft>
                <a:spcPts val="800"/>
              </a:spcAft>
              <a:buFont typeface="Symbol" panose="05050102010706020507" pitchFamily="18" charset="2"/>
              <a:buChar char=""/>
            </a:pPr>
            <a:endParaRPr lang="fr-FR" sz="18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fr-FR" sz="1800" kern="100">
                <a:effectLst/>
                <a:latin typeface="Calibri" panose="020F0502020204030204" pitchFamily="34" charset="0"/>
                <a:ea typeface="Calibri" panose="020F0502020204030204" pitchFamily="34" charset="0"/>
                <a:cs typeface="Times New Roman" panose="02020603050405020304" pitchFamily="18" charset="0"/>
              </a:rPr>
              <a:t>Il n’est pas nécessaire de montrer l’un de ces outils aux clientes, à l’exception de la page d’instructions de réinjection de DMPA et du schéma de l’utérus sur la couverture arrière (qui peut être utilisé pour montrer où ira la contraception intra-utérine et pour expliquer les règles).</a:t>
            </a:r>
          </a:p>
          <a:p>
            <a:pPr marL="342900" lvl="0" indent="-342900" algn="just">
              <a:lnSpc>
                <a:spcPct val="107000"/>
              </a:lnSpc>
              <a:spcAft>
                <a:spcPts val="800"/>
              </a:spcAft>
              <a:buFont typeface="Symbol" panose="05050102010706020507" pitchFamily="18" charset="2"/>
              <a:buChar char=""/>
            </a:pPr>
            <a:endParaRPr lang="fr-FR" sz="1800" kern="10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07000"/>
              </a:lnSpc>
              <a:spcAft>
                <a:spcPts val="800"/>
              </a:spcAft>
              <a:buFont typeface="Symbol" panose="05050102010706020507" pitchFamily="18" charset="2"/>
              <a:buNone/>
            </a:pPr>
            <a:r>
              <a:rPr lang="fr-FR" sz="1800" kern="100">
                <a:effectLst/>
                <a:latin typeface="Calibri" panose="020F0502020204030204" pitchFamily="34" charset="0"/>
                <a:ea typeface="Calibri" panose="020F0502020204030204" pitchFamily="34" charset="0"/>
                <a:cs typeface="Times New Roman" panose="02020603050405020304" pitchFamily="18" charset="0"/>
              </a:rPr>
              <a:t>À la fin du livret de choix se trouvent un certain nombre d’outils de travail, notamment :</a:t>
            </a:r>
          </a:p>
          <a:p>
            <a:pPr marL="342900" lvl="0" indent="-342900" algn="just">
              <a:lnSpc>
                <a:spcPct val="107000"/>
              </a:lnSpc>
              <a:spcAft>
                <a:spcPts val="800"/>
              </a:spcAft>
              <a:buFont typeface="Symbol" panose="05050102010706020507" pitchFamily="18" charset="2"/>
              <a:buChar char=""/>
            </a:pPr>
            <a:r>
              <a:rPr lang="fr-FR" sz="1800" kern="100">
                <a:effectLst/>
                <a:latin typeface="Calibri" panose="020F0502020204030204" pitchFamily="34" charset="0"/>
                <a:ea typeface="Calibri" panose="020F0502020204030204" pitchFamily="34" charset="0"/>
                <a:cs typeface="Times New Roman" panose="02020603050405020304" pitchFamily="18" charset="0"/>
              </a:rPr>
              <a:t>Guide sur le moment où les femmes en post-partum peuvent commencer des méthodes</a:t>
            </a:r>
          </a:p>
          <a:p>
            <a:pPr marL="342900" lvl="0" indent="-342900" algn="just">
              <a:lnSpc>
                <a:spcPct val="107000"/>
              </a:lnSpc>
              <a:spcAft>
                <a:spcPts val="800"/>
              </a:spcAft>
              <a:buFont typeface="Symbol" panose="05050102010706020507" pitchFamily="18" charset="2"/>
              <a:buChar char=""/>
            </a:pPr>
            <a:r>
              <a:rPr lang="fr-FR" sz="1800" kern="100">
                <a:effectLst/>
                <a:latin typeface="Calibri" panose="020F0502020204030204" pitchFamily="34" charset="0"/>
                <a:ea typeface="Calibri" panose="020F0502020204030204" pitchFamily="34" charset="0"/>
                <a:cs typeface="Times New Roman" panose="02020603050405020304" pitchFamily="18" charset="0"/>
              </a:rPr>
              <a:t>Guide de la PF post-partum</a:t>
            </a:r>
          </a:p>
          <a:p>
            <a:pPr marL="342900" lvl="0" indent="-342900" algn="just">
              <a:lnSpc>
                <a:spcPct val="107000"/>
              </a:lnSpc>
              <a:spcAft>
                <a:spcPts val="800"/>
              </a:spcAft>
              <a:buFont typeface="Symbol" panose="05050102010706020507" pitchFamily="18" charset="2"/>
              <a:buChar char=""/>
            </a:pPr>
            <a:endParaRPr lang="fr-FR" sz="18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endParaRPr lang="pt-PT" sz="1800" kern="100">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en-US">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23</a:t>
            </a:fld>
            <a:endParaRPr lang="pt-PT"/>
          </a:p>
        </p:txBody>
      </p:sp>
    </p:spTree>
    <p:extLst>
      <p:ext uri="{BB962C8B-B14F-4D97-AF65-F5344CB8AC3E}">
        <p14:creationId xmlns:p14="http://schemas.microsoft.com/office/powerpoint/2010/main" val="2962619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Clr>
                <a:schemeClr val="dk1"/>
              </a:buClr>
              <a:buSzPts val="1200"/>
              <a:buFont typeface="Roboto Light"/>
              <a:buChar char="-"/>
            </a:pPr>
            <a:r>
              <a:rPr lang="fr-FR">
                <a:latin typeface="Roboto Light"/>
                <a:ea typeface="Roboto Light"/>
              </a:rPr>
              <a:t>Critères d’admissibilité médicale (MEC), vous pouvez également utiliser la roue MEC ou l’application pour téléphone intelligent MEC si vous préférez</a:t>
            </a:r>
          </a:p>
          <a:p>
            <a:pPr marL="171450" indent="-171450">
              <a:buClr>
                <a:schemeClr val="dk1"/>
              </a:buClr>
              <a:buSzPts val="1200"/>
              <a:buFont typeface="Roboto Light"/>
              <a:buChar char="-"/>
            </a:pPr>
            <a:endParaRPr lang="fr-FR">
              <a:latin typeface="Roboto Light"/>
              <a:ea typeface="Roboto Light"/>
            </a:endParaRPr>
          </a:p>
          <a:p>
            <a:pPr marL="171450" indent="-171450">
              <a:buClr>
                <a:schemeClr val="dk1"/>
              </a:buClr>
              <a:buSzPts val="1200"/>
              <a:buFont typeface="Roboto Light"/>
              <a:buChar char="-"/>
            </a:pPr>
            <a:endParaRPr lang="en-US">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24</a:t>
            </a:fld>
            <a:endParaRPr lang="pt-PT"/>
          </a:p>
        </p:txBody>
      </p:sp>
    </p:spTree>
    <p:extLst>
      <p:ext uri="{BB962C8B-B14F-4D97-AF65-F5344CB8AC3E}">
        <p14:creationId xmlns:p14="http://schemas.microsoft.com/office/powerpoint/2010/main" val="1388379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rPr>
              <a:t>- JOB AID pour la reinjection DMPA</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25</a:t>
            </a:fld>
            <a:endParaRPr lang="pt-PT"/>
          </a:p>
        </p:txBody>
      </p:sp>
    </p:spTree>
    <p:extLst>
      <p:ext uri="{BB962C8B-B14F-4D97-AF65-F5344CB8AC3E}">
        <p14:creationId xmlns:p14="http://schemas.microsoft.com/office/powerpoint/2010/main" val="6852421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indent="0">
              <a:buClr>
                <a:schemeClr val="dk1"/>
              </a:buClr>
              <a:buSzPts val="1200"/>
              <a:buFont typeface="Roboto Light"/>
              <a:buNone/>
            </a:pPr>
            <a:r>
              <a:rPr lang="en-US">
                <a:latin typeface="Roboto Light"/>
                <a:ea typeface="Roboto Light"/>
              </a:rPr>
              <a:t>Job aid pour </a:t>
            </a:r>
            <a:r>
              <a:rPr lang="en-US" err="1">
                <a:latin typeface="Roboto Light"/>
                <a:ea typeface="Roboto Light"/>
              </a:rPr>
              <a:t>l’auto</a:t>
            </a:r>
            <a:r>
              <a:rPr lang="en-US">
                <a:latin typeface="Roboto Light"/>
                <a:ea typeface="Roboto Light"/>
              </a:rPr>
              <a:t>-administration de DMPS-SC</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26</a:t>
            </a:fld>
            <a:endParaRPr lang="pt-PT"/>
          </a:p>
        </p:txBody>
      </p:sp>
    </p:spTree>
    <p:extLst>
      <p:ext uri="{BB962C8B-B14F-4D97-AF65-F5344CB8AC3E}">
        <p14:creationId xmlns:p14="http://schemas.microsoft.com/office/powerpoint/2010/main" val="1332550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rPr>
              <a:t>- </a:t>
            </a:r>
            <a:r>
              <a:rPr lang="fr-FR">
                <a:latin typeface="Roboto Light"/>
                <a:ea typeface="Roboto Light"/>
              </a:rPr>
              <a:t>un tableau de référence pour la prise en charge des changements dans les saignements menstruels</a:t>
            </a:r>
          </a:p>
          <a:p>
            <a:pPr>
              <a:defRPr/>
            </a:pPr>
            <a:endParaRPr lang="fr-FR">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27</a:t>
            </a:fld>
            <a:endParaRPr lang="pt-PT"/>
          </a:p>
        </p:txBody>
      </p:sp>
    </p:spTree>
    <p:extLst>
      <p:ext uri="{BB962C8B-B14F-4D97-AF65-F5344CB8AC3E}">
        <p14:creationId xmlns:p14="http://schemas.microsoft.com/office/powerpoint/2010/main" val="2984646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Clr>
                <a:schemeClr val="dk1"/>
              </a:buClr>
              <a:buSzPts val="1200"/>
              <a:buFont typeface="Roboto Light"/>
              <a:buChar char="-"/>
            </a:pPr>
            <a:r>
              <a:rPr lang="fr-FR">
                <a:latin typeface="Roboto Light"/>
                <a:ea typeface="Roboto Light"/>
              </a:rPr>
              <a:t>un tableau de référence pour la prise en charge des changements dans les saignements menstruels</a:t>
            </a:r>
          </a:p>
          <a:p>
            <a:pPr marL="171450" indent="-171450">
              <a:buClr>
                <a:schemeClr val="dk1"/>
              </a:buClr>
              <a:buSzPts val="1200"/>
              <a:buFont typeface="Roboto Light"/>
              <a:buChar char="-"/>
            </a:pPr>
            <a:endParaRPr lang="fr-FR">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28</a:t>
            </a:fld>
            <a:endParaRPr lang="pt-PT"/>
          </a:p>
        </p:txBody>
      </p:sp>
    </p:spTree>
    <p:extLst>
      <p:ext uri="{BB962C8B-B14F-4D97-AF65-F5344CB8AC3E}">
        <p14:creationId xmlns:p14="http://schemas.microsoft.com/office/powerpoint/2010/main" val="942181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indent="0">
              <a:buClr>
                <a:schemeClr val="dk1"/>
              </a:buClr>
              <a:buSzPts val="1200"/>
              <a:buFont typeface="Roboto Light"/>
              <a:buNone/>
            </a:pPr>
            <a:r>
              <a:rPr lang="fr-FR">
                <a:latin typeface="Roboto Light"/>
                <a:ea typeface="Roboto Light"/>
              </a:rPr>
              <a:t>Liste de contrôle pour écarter la possibilité d'une grossesse</a:t>
            </a:r>
            <a:endParaRPr lang="en-US">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29</a:t>
            </a:fld>
            <a:endParaRPr lang="pt-PT"/>
          </a:p>
        </p:txBody>
      </p:sp>
    </p:spTree>
    <p:extLst>
      <p:ext uri="{BB962C8B-B14F-4D97-AF65-F5344CB8AC3E}">
        <p14:creationId xmlns:p14="http://schemas.microsoft.com/office/powerpoint/2010/main" val="358287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cs typeface="Calibri" panose="020F0502020204030204"/>
              </a:rPr>
              <a:t>Le livre de choix est l'outil fondamental de l'approche C4C. Il s'agit d'un livre à feuilles mobiles tout-en-un destiné à faciliter la tâche du prestataire qui doit guider ses clientes tout au long d'une séance de conseil Le livre contient tous les outils dont vous avez besoin pour une séance de conseil approfondie, en particulier lorsqu'il est associé à des modèles réels de méthodes contraceptives que vous pouvez montrer aux clients.</a:t>
            </a:r>
          </a:p>
          <a:p>
            <a:endParaRPr lang="fr-FR">
              <a:cs typeface="Calibri" panose="020F0502020204030204"/>
            </a:endParaRPr>
          </a:p>
          <a:p>
            <a:r>
              <a:rPr lang="fr-FR">
                <a:cs typeface="Calibri" panose="020F0502020204030204"/>
              </a:rPr>
              <a:t>Il s'agit de tous les outils inclus dans le manuel de choix standard à partir de 2023. Il est possible que vous disposiez d'une version du manuel de choix légèrement différente. Cet outil est disponible en anglais, français, portugais et espagnol.</a:t>
            </a:r>
          </a:p>
          <a:p>
            <a:endParaRPr lang="fr-FR">
              <a:cs typeface="Calibri" panose="020F0502020204030204"/>
            </a:endParaRPr>
          </a:p>
          <a:p>
            <a:r>
              <a:rPr lang="fr-FR">
                <a:cs typeface="Calibri" panose="020F0502020204030204"/>
              </a:rPr>
              <a:t>Tous les apprenants doivent avoir leur propre exemplaire du Livre de Choix pour cette session, afin qu'ils puissent feuilleter les pages pendant que vous les expliquez. Laissez-leur le temps, si nécessaire, de préparer les livres. Faites une pause à chaque page où il y a des questions, parcourez le livre en détail et répondez aux questions tout au long du module.</a:t>
            </a:r>
            <a:endParaRPr lang="pt-PT">
              <a:cs typeface="Calibri" panose="020F0502020204030204"/>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3673219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lvl="0" indent="-171450" algn="l" rtl="0">
              <a:spcBef>
                <a:spcPts val="0"/>
              </a:spcBef>
              <a:spcAft>
                <a:spcPts val="0"/>
              </a:spcAft>
              <a:buClr>
                <a:schemeClr val="dk1"/>
              </a:buClr>
              <a:buSzPts val="1200"/>
              <a:buFont typeface="Roboto Light"/>
              <a:buChar char="-"/>
            </a:pPr>
            <a:r>
              <a:rPr lang="en-US">
                <a:latin typeface="Roboto Light"/>
                <a:ea typeface="Roboto Light"/>
              </a:rPr>
              <a:t>Image de </a:t>
            </a:r>
            <a:r>
              <a:rPr lang="en-US" err="1">
                <a:latin typeface="Roboto Light"/>
                <a:ea typeface="Roboto Light"/>
              </a:rPr>
              <a:t>l’utérus</a:t>
            </a:r>
            <a:endParaRPr lang="en-US">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30</a:t>
            </a:fld>
            <a:endParaRPr lang="pt-PT"/>
          </a:p>
        </p:txBody>
      </p:sp>
    </p:spTree>
    <p:extLst>
      <p:ext uri="{BB962C8B-B14F-4D97-AF65-F5344CB8AC3E}">
        <p14:creationId xmlns:p14="http://schemas.microsoft.com/office/powerpoint/2010/main" val="2813872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Clr>
                <a:srgbClr val="000000"/>
              </a:buClr>
              <a:buSzPts val="1200"/>
            </a:pPr>
            <a:r>
              <a:rPr lang="fr-FR">
                <a:latin typeface="Roboto Light"/>
                <a:ea typeface="Roboto Light"/>
                <a:cs typeface="Roboto Light"/>
              </a:rPr>
              <a:t>Les outils de travail surlignés en vert sont des outils de travail de référence du prestataire. Il n’est pas nécessaire de montrer l’un de ces outils aux clients.</a:t>
            </a:r>
          </a:p>
          <a:p>
            <a:pPr>
              <a:buClr>
                <a:srgbClr val="000000"/>
              </a:buClr>
              <a:buSzPts val="1200"/>
            </a:pPr>
            <a:endParaRPr lang="fr-FR">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31</a:t>
            </a:fld>
            <a:endParaRPr lang="pt-PT"/>
          </a:p>
        </p:txBody>
      </p:sp>
    </p:spTree>
    <p:extLst>
      <p:ext uri="{BB962C8B-B14F-4D97-AF65-F5344CB8AC3E}">
        <p14:creationId xmlns:p14="http://schemas.microsoft.com/office/powerpoint/2010/main" val="38338983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Clr>
                <a:srgbClr val="000000"/>
              </a:buClr>
              <a:buSzPts val="1200"/>
            </a:pPr>
            <a:r>
              <a:rPr lang="fr-FR">
                <a:latin typeface="Roboto Light"/>
                <a:ea typeface="Roboto Light"/>
                <a:cs typeface="Roboto Light"/>
              </a:rPr>
              <a:t>À l’exception de la page d’instructions de réinjection du DMPA et du schéma de l’utérus au dos de la couverture (qui peut être utilisé pour montrer où ira la contraception intra-utérine et pour aider à expliquer les règles).</a:t>
            </a: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32</a:t>
            </a:fld>
            <a:endParaRPr lang="pt-PT"/>
          </a:p>
        </p:txBody>
      </p:sp>
    </p:spTree>
    <p:extLst>
      <p:ext uri="{BB962C8B-B14F-4D97-AF65-F5344CB8AC3E}">
        <p14:creationId xmlns:p14="http://schemas.microsoft.com/office/powerpoint/2010/main" val="1449509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fr-FR"/>
              <a:t>Section 4 - Une session de conseil c4c utilisant le cahier de choix </a:t>
            </a:r>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33</a:t>
            </a:fld>
            <a:endParaRPr lang="pt-PT"/>
          </a:p>
        </p:txBody>
      </p:sp>
    </p:spTree>
    <p:extLst>
      <p:ext uri="{BB962C8B-B14F-4D97-AF65-F5344CB8AC3E}">
        <p14:creationId xmlns:p14="http://schemas.microsoft.com/office/powerpoint/2010/main" val="3900526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ea typeface="Roboto Light"/>
              </a:rPr>
              <a:t>Comment utiliser le livret de choix :</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34</a:t>
            </a:fld>
            <a:endParaRPr lang="pt-PT"/>
          </a:p>
        </p:txBody>
      </p:sp>
    </p:spTree>
    <p:extLst>
      <p:ext uri="{BB962C8B-B14F-4D97-AF65-F5344CB8AC3E}">
        <p14:creationId xmlns:p14="http://schemas.microsoft.com/office/powerpoint/2010/main" val="2837390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ea typeface="Roboto Light"/>
              </a:rPr>
              <a:t>Pour </a:t>
            </a:r>
            <a:r>
              <a:rPr lang="en-US" err="1">
                <a:ea typeface="Roboto Light"/>
              </a:rPr>
              <a:t>une</a:t>
            </a:r>
            <a:r>
              <a:rPr lang="en-US">
                <a:ea typeface="Roboto Light"/>
              </a:rPr>
              <a:t> </a:t>
            </a:r>
            <a:r>
              <a:rPr lang="en-US" err="1">
                <a:ea typeface="Roboto Light"/>
              </a:rPr>
              <a:t>cliente</a:t>
            </a:r>
            <a:r>
              <a:rPr lang="en-US">
                <a:ea typeface="Roboto Light"/>
              </a:rPr>
              <a:t> sans </a:t>
            </a:r>
            <a:r>
              <a:rPr lang="en-US" err="1">
                <a:ea typeface="Roboto Light"/>
              </a:rPr>
              <a:t>méthode</a:t>
            </a:r>
            <a:r>
              <a:rPr lang="en-US">
                <a:ea typeface="Roboto Light"/>
              </a:rPr>
              <a:t> </a:t>
            </a:r>
            <a:r>
              <a:rPr lang="en-US" err="1">
                <a:ea typeface="Roboto Light"/>
              </a:rPr>
              <a:t>en</a:t>
            </a:r>
            <a:r>
              <a:rPr lang="en-US">
                <a:ea typeface="Roboto Light"/>
              </a:rPr>
              <a:t> tête</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35</a:t>
            </a:fld>
            <a:endParaRPr lang="pt-PT"/>
          </a:p>
        </p:txBody>
      </p:sp>
    </p:spTree>
    <p:extLst>
      <p:ext uri="{BB962C8B-B14F-4D97-AF65-F5344CB8AC3E}">
        <p14:creationId xmlns:p14="http://schemas.microsoft.com/office/powerpoint/2010/main" val="12086839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cs typeface="Roboto Light"/>
              </a:rPr>
              <a:t>Dans le cadre du programme Choice, les prestataires ne suivent pas un scénario précis, car la séance doit être adaptée à chaque client ! </a:t>
            </a:r>
          </a:p>
          <a:p>
            <a:endParaRPr lang="fr-FR">
              <a:latin typeface="Roboto Light"/>
              <a:ea typeface="Roboto Light"/>
              <a:cs typeface="Roboto Light"/>
            </a:endParaRPr>
          </a:p>
          <a:p>
            <a:r>
              <a:rPr lang="fr-FR">
                <a:latin typeface="Roboto Light"/>
                <a:ea typeface="Roboto Light"/>
                <a:cs typeface="Roboto Light"/>
              </a:rPr>
              <a:t>Cependant, il existe une séquence générale d'événements, ou cheminement, qui se produit habituellement au cours de chaque séance, selon que le client a ou non une méthode en tête au début de la séance.</a:t>
            </a:r>
          </a:p>
          <a:p>
            <a:r>
              <a:rPr lang="fr-FR">
                <a:latin typeface="Roboto Light"/>
                <a:ea typeface="Roboto Light"/>
                <a:cs typeface="Roboto Light"/>
              </a:rPr>
              <a:t>Voici un résumé de la façon d'utiliser le livre de choix pour une nouvelle utilisatrice ou une utilisatrice régulière qui n'a pas de méthode en tête :</a:t>
            </a:r>
          </a:p>
          <a:p>
            <a:pPr marL="171450" indent="-171450">
              <a:buFont typeface="Arial" panose="020B0604020202020204" pitchFamily="34" charset="0"/>
              <a:buChar char="•"/>
            </a:pPr>
            <a:r>
              <a:rPr lang="fr-FR">
                <a:latin typeface="Roboto Light"/>
                <a:ea typeface="Roboto Light"/>
                <a:cs typeface="Roboto Light"/>
              </a:rPr>
              <a:t>Tout d'abord, posez-lui des questions sur son expérience en matière de contraception, ses préoccupations et les avantages les plus importants à ses yeux.</a:t>
            </a:r>
          </a:p>
          <a:p>
            <a:pPr marL="171450" indent="-171450">
              <a:buFont typeface="Arial" panose="020B0604020202020204" pitchFamily="34" charset="0"/>
              <a:buChar char="•"/>
            </a:pPr>
            <a:r>
              <a:rPr lang="fr-FR">
                <a:latin typeface="Roboto Light"/>
                <a:ea typeface="Roboto Light"/>
                <a:cs typeface="Roboto Light"/>
              </a:rPr>
              <a:t>Ensuite, utilisez la matrice et les pages de comparaison des méthodes pour réduire le nombre d'options à 2 ou 3 qui répondent le mieux à ses besoins.</a:t>
            </a:r>
          </a:p>
          <a:p>
            <a:pPr marL="171450" indent="-171450">
              <a:buFont typeface="Arial" panose="020B0604020202020204" pitchFamily="34" charset="0"/>
              <a:buChar char="•"/>
            </a:pPr>
            <a:r>
              <a:rPr lang="fr-FR">
                <a:latin typeface="Roboto Light"/>
                <a:ea typeface="Roboto Light"/>
                <a:cs typeface="Roboto Light"/>
              </a:rPr>
              <a:t>Comparez les 2 ou 3 options à l'aide des pages spécifiques aux méthodes en évitant de donner trop de détails à ce stade pour aider la cliente à choisir une méthode.</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36</a:t>
            </a:fld>
            <a:endParaRPr lang="pt-PT"/>
          </a:p>
        </p:txBody>
      </p:sp>
    </p:spTree>
    <p:extLst>
      <p:ext uri="{BB962C8B-B14F-4D97-AF65-F5344CB8AC3E}">
        <p14:creationId xmlns:p14="http://schemas.microsoft.com/office/powerpoint/2010/main" val="143693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fr-FR">
                <a:latin typeface="Roboto Light"/>
                <a:ea typeface="Roboto Light"/>
                <a:cs typeface="Roboto Light"/>
              </a:rPr>
              <a:t>Lorsqu'elle choisit une méthode, vérifiez qu'elle remplit les conditions médicales requises. </a:t>
            </a:r>
          </a:p>
          <a:p>
            <a:pPr marL="571500" indent="-571500">
              <a:buFont typeface="Wingdings,Sans-Serif"/>
              <a:buChar char="ü"/>
            </a:pPr>
            <a:r>
              <a:rPr lang="fr-FR">
                <a:latin typeface="Roboto Light"/>
                <a:ea typeface="Roboto Light"/>
                <a:cs typeface="Roboto Light"/>
              </a:rPr>
              <a:t>Passez en revue les 3W de la méthode choisie et demandez-lui de les répéter.</a:t>
            </a:r>
          </a:p>
          <a:p>
            <a:pPr marL="571500" indent="-571500">
              <a:buFont typeface="Wingdings,Sans-Serif"/>
              <a:buChar char="ü"/>
            </a:pPr>
            <a:r>
              <a:rPr lang="fr-FR">
                <a:latin typeface="Roboto Light"/>
                <a:ea typeface="Roboto Light"/>
                <a:cs typeface="Roboto Light"/>
              </a:rPr>
              <a:t>Établissez un plan pour les questions clés avec la cliente</a:t>
            </a:r>
            <a:endParaRPr lang="en-US" b="1">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37</a:t>
            </a:fld>
            <a:endParaRPr lang="pt-PT"/>
          </a:p>
        </p:txBody>
      </p:sp>
    </p:spTree>
    <p:extLst>
      <p:ext uri="{BB962C8B-B14F-4D97-AF65-F5344CB8AC3E}">
        <p14:creationId xmlns:p14="http://schemas.microsoft.com/office/powerpoint/2010/main" val="2445877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fr-FR">
                <a:latin typeface="Roboto Light"/>
                <a:ea typeface="Roboto Light"/>
                <a:cs typeface="Roboto Light"/>
              </a:rPr>
              <a:t>Enfin, passez à la procédure ou à l'insertion. Ne lui donnez pas la méthode avant qu'elle n'ait reçu TOUTES les informations sur la méthode qu'elle a CHOISIE ! Il s'agirait d'une violation du principe du choix éclairé.</a:t>
            </a: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38</a:t>
            </a:fld>
            <a:endParaRPr lang="pt-PT"/>
          </a:p>
        </p:txBody>
      </p:sp>
    </p:spTree>
    <p:extLst>
      <p:ext uri="{BB962C8B-B14F-4D97-AF65-F5344CB8AC3E}">
        <p14:creationId xmlns:p14="http://schemas.microsoft.com/office/powerpoint/2010/main" val="40382334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ea typeface="Roboto Light"/>
              </a:rPr>
              <a:t>Comment utiliser le livre de choix pour un client qui a une méthode en tête.</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39</a:t>
            </a:fld>
            <a:endParaRPr lang="pt-PT"/>
          </a:p>
        </p:txBody>
      </p:sp>
    </p:spTree>
    <p:extLst>
      <p:ext uri="{BB962C8B-B14F-4D97-AF65-F5344CB8AC3E}">
        <p14:creationId xmlns:p14="http://schemas.microsoft.com/office/powerpoint/2010/main" val="944239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t>Section 1 - Comparaison des méthodes</a:t>
            </a:r>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8840281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cs typeface="Roboto Light"/>
              </a:rPr>
              <a:t>Passons ensuite en revue le résumé de l'utilisation du livre des choix pour une cliente qui a déjà une méthode en tête :</a:t>
            </a:r>
          </a:p>
          <a:p>
            <a:r>
              <a:rPr lang="fr-FR">
                <a:latin typeface="Roboto Light"/>
                <a:ea typeface="Roboto Light"/>
                <a:cs typeface="Roboto Light"/>
              </a:rPr>
              <a:t>Allez directement à la page spécifique à la méthode et parlez des avantages et des inconvénients de la méthode qui l'intéresse</a:t>
            </a:r>
          </a:p>
          <a:p>
            <a:pPr marL="171450" indent="-171450">
              <a:buFont typeface="Arial" panose="020B0604020202020204" pitchFamily="34" charset="0"/>
              <a:buChar char="•"/>
            </a:pPr>
            <a:r>
              <a:rPr lang="fr-FR">
                <a:latin typeface="Roboto Light"/>
                <a:ea typeface="Roboto Light"/>
                <a:cs typeface="Roboto Light"/>
              </a:rPr>
              <a:t>Si elle n'a pas d'inquiétude et est satisfaite de son choix, vérifiez l'éligibilité médicale, </a:t>
            </a:r>
          </a:p>
          <a:p>
            <a:pPr marL="171450" indent="-171450">
              <a:buFont typeface="Arial" panose="020B0604020202020204" pitchFamily="34" charset="0"/>
              <a:buChar char="•"/>
            </a:pPr>
            <a:r>
              <a:rPr lang="fr-FR">
                <a:latin typeface="Roboto Light"/>
                <a:ea typeface="Roboto Light"/>
                <a:cs typeface="Roboto Light"/>
              </a:rPr>
              <a:t>passez en revue les 3W de la méthode et demandez-lui de les répéter.</a:t>
            </a:r>
          </a:p>
          <a:p>
            <a:pPr marL="171450" indent="-171450">
              <a:buFont typeface="Arial" panose="020B0604020202020204" pitchFamily="34" charset="0"/>
              <a:buChar char="•"/>
            </a:pPr>
            <a:r>
              <a:rPr lang="fr-FR">
                <a:latin typeface="Roboto Light"/>
                <a:ea typeface="Roboto Light"/>
                <a:cs typeface="Roboto Light"/>
              </a:rPr>
              <a:t>Établissez un plan pour les questions clés</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40</a:t>
            </a:fld>
            <a:endParaRPr lang="pt-PT"/>
          </a:p>
        </p:txBody>
      </p:sp>
    </p:spTree>
    <p:extLst>
      <p:ext uri="{BB962C8B-B14F-4D97-AF65-F5344CB8AC3E}">
        <p14:creationId xmlns:p14="http://schemas.microsoft.com/office/powerpoint/2010/main" val="25923505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fr-FR">
                <a:latin typeface="Roboto Light"/>
                <a:ea typeface="Roboto Light"/>
                <a:cs typeface="Roboto Light"/>
              </a:rPr>
              <a:t>Lorsqu'elle choisit une méthode, vérifier l'admissibilité médicale. </a:t>
            </a:r>
          </a:p>
          <a:p>
            <a:pPr marL="571500" indent="-571500">
              <a:buFont typeface="Wingdings,Sans-Serif"/>
              <a:buChar char="ü"/>
            </a:pPr>
            <a:r>
              <a:rPr lang="fr-FR">
                <a:latin typeface="Roboto Light"/>
                <a:ea typeface="Roboto Light"/>
                <a:cs typeface="Roboto Light"/>
              </a:rPr>
              <a:t>Passez en revue les 3W de la méthode choisie et demandez-lui de les répéter.</a:t>
            </a:r>
          </a:p>
          <a:p>
            <a:pPr marL="571500" indent="-571500">
              <a:buFont typeface="Wingdings,Sans-Serif"/>
              <a:buChar char="ü"/>
            </a:pPr>
            <a:r>
              <a:rPr lang="fr-FR">
                <a:latin typeface="Roboto Light"/>
                <a:ea typeface="Roboto Light"/>
                <a:cs typeface="Roboto Light"/>
              </a:rPr>
              <a:t>Établir un plan pour les questions clés</a:t>
            </a:r>
            <a:endParaRPr lang="en-US" b="1">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41</a:t>
            </a:fld>
            <a:endParaRPr lang="pt-PT"/>
          </a:p>
        </p:txBody>
      </p:sp>
    </p:spTree>
    <p:extLst>
      <p:ext uri="{BB962C8B-B14F-4D97-AF65-F5344CB8AC3E}">
        <p14:creationId xmlns:p14="http://schemas.microsoft.com/office/powerpoint/2010/main" val="1716870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cs typeface="Roboto Light"/>
              </a:rPr>
              <a:t>Vous vous demandez peut-être ce que signifie pour un client d'avoir une « méthode en tête ». </a:t>
            </a:r>
          </a:p>
          <a:p>
            <a:r>
              <a:rPr lang="fr-FR">
                <a:latin typeface="Roboto Light"/>
                <a:ea typeface="Roboto Light"/>
                <a:cs typeface="Roboto Light"/>
              </a:rPr>
              <a:t>Qu'entendons-nous par là ? Les clients viennent nous voir avec une compréhension différente des méthodes à leur disposition. </a:t>
            </a:r>
          </a:p>
          <a:p>
            <a:r>
              <a:rPr lang="fr-FR">
                <a:latin typeface="Roboto Light"/>
                <a:ea typeface="Roboto Light"/>
                <a:cs typeface="Roboto Light"/>
              </a:rPr>
              <a:t>Certaines ont déjà utilisé des méthodes, d'autres en ont entendu parler par un ami ou un membre de leur famille, ou peut-être même ont-elles été orientées par un agent de santé communautaire. </a:t>
            </a:r>
          </a:p>
          <a:p>
            <a:endParaRPr lang="fr-FR">
              <a:latin typeface="Roboto Light"/>
              <a:ea typeface="Roboto Light"/>
              <a:cs typeface="Roboto Light"/>
            </a:endParaRPr>
          </a:p>
          <a:p>
            <a:r>
              <a:rPr lang="fr-FR">
                <a:latin typeface="Roboto Light"/>
                <a:ea typeface="Roboto Light"/>
                <a:cs typeface="Roboto Light"/>
              </a:rPr>
              <a:t>Qu'entendons-nous par une cliente qui a une méthode en tête ? Le facteur clé ici est que la cliente est claire et déterminée dans ce qu'elle veut. Peut-être a-t-elle été orientée par un agent de santé communautaire de confiance qui lui a déjà parlé des méthodes possibles ? Elle a peut-être essayé d'autres méthodes dans le passé et est déterminée à en essayer une nouvelle. </a:t>
            </a:r>
          </a:p>
          <a:p>
            <a:endParaRPr lang="fr-FR">
              <a:latin typeface="Roboto Light"/>
              <a:ea typeface="Roboto Light"/>
              <a:cs typeface="Roboto Light"/>
            </a:endParaRPr>
          </a:p>
          <a:p>
            <a:r>
              <a:rPr lang="fr-FR">
                <a:latin typeface="Roboto Light"/>
                <a:ea typeface="Roboto Light"/>
                <a:cs typeface="Roboto Light"/>
              </a:rPr>
              <a:t>Si une cliente a simplement entendu parler d'une méthode auparavant et souhaite en savoir plus, ce n'est pas ce que nous considérons comme une « méthode en tête ». Elle doit néanmoins être conseillée sur les divers avantages que cette méthode et d'autres méthodes disponibles ont à offrir. </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42</a:t>
            </a:fld>
            <a:endParaRPr lang="pt-PT"/>
          </a:p>
        </p:txBody>
      </p:sp>
    </p:spTree>
    <p:extLst>
      <p:ext uri="{BB962C8B-B14F-4D97-AF65-F5344CB8AC3E}">
        <p14:creationId xmlns:p14="http://schemas.microsoft.com/office/powerpoint/2010/main" val="39916250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Calibri"/>
                <a:cs typeface="Calibri"/>
              </a:rPr>
              <a:t>Maintenant que nous avons compris la différence, récapitulons comment utiliser le carnet de choix pour une nouvelle utilisatrice ou une utilisatrice régulière qui n'a pas de méthode à l'esprit :</a:t>
            </a:r>
          </a:p>
          <a:p>
            <a:pPr marL="171450" indent="-171450">
              <a:buFont typeface="Arial" panose="020B0604020202020204" pitchFamily="34" charset="0"/>
              <a:buChar char="•"/>
            </a:pPr>
            <a:r>
              <a:rPr lang="fr-FR">
                <a:latin typeface="Calibri"/>
                <a:cs typeface="Calibri"/>
              </a:rPr>
              <a:t>Tout d'abord, demandez-lui quelle est son expérience en matière de contraception, quelles sont ses préoccupations et quels sont les avantages les plus importants pour elle</a:t>
            </a:r>
          </a:p>
          <a:p>
            <a:pPr marL="171450" indent="-171450">
              <a:buFont typeface="Arial" panose="020B0604020202020204" pitchFamily="34" charset="0"/>
              <a:buChar char="•"/>
            </a:pPr>
            <a:r>
              <a:rPr lang="fr-FR">
                <a:latin typeface="Calibri"/>
                <a:cs typeface="Calibri"/>
              </a:rPr>
              <a:t>Ensuite, utilisez la matrice et les pages de comparaison des méthodes pour réduire le nombre d'options à 2 ou 3 qui répondent le mieux à ses besoins.</a:t>
            </a:r>
          </a:p>
          <a:p>
            <a:pPr marL="171450" indent="-171450">
              <a:buFont typeface="Arial" panose="020B0604020202020204" pitchFamily="34" charset="0"/>
              <a:buChar char="•"/>
            </a:pPr>
            <a:r>
              <a:rPr lang="fr-FR">
                <a:latin typeface="Calibri"/>
                <a:cs typeface="Calibri"/>
              </a:rPr>
              <a:t>Comparez les 2 ou 3 options à l'aide des pages spécifiques aux méthodes en évitant de donner trop de détails à ce stade pour aider la cliente à choisir une méthode.</a:t>
            </a:r>
          </a:p>
          <a:p>
            <a:pPr marL="171450" indent="-171450">
              <a:buFont typeface="Arial" panose="020B0604020202020204" pitchFamily="34" charset="0"/>
              <a:buChar char="•"/>
            </a:pPr>
            <a:r>
              <a:rPr lang="fr-FR">
                <a:latin typeface="Calibri"/>
                <a:cs typeface="Calibri"/>
              </a:rPr>
              <a:t>Lorsqu'il a choisi une méthode, vérifiez l'éligibilité médicale. </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43</a:t>
            </a:fld>
            <a:endParaRPr lang="pt-PT"/>
          </a:p>
        </p:txBody>
      </p:sp>
    </p:spTree>
    <p:extLst>
      <p:ext uri="{BB962C8B-B14F-4D97-AF65-F5344CB8AC3E}">
        <p14:creationId xmlns:p14="http://schemas.microsoft.com/office/powerpoint/2010/main" val="7270221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fr-FR">
                <a:latin typeface="Roboto Light"/>
                <a:ea typeface="Roboto Light"/>
                <a:cs typeface="Roboto Light"/>
              </a:rPr>
              <a:t>Revoir les 3W de la méthode choisie et les lui faire répéter.</a:t>
            </a:r>
          </a:p>
          <a:p>
            <a:pPr marL="571500" indent="-571500">
              <a:buFont typeface="Wingdings,Sans-Serif"/>
              <a:buChar char="ü"/>
            </a:pPr>
            <a:r>
              <a:rPr lang="fr-FR">
                <a:latin typeface="Roboto Light"/>
                <a:ea typeface="Roboto Light"/>
                <a:cs typeface="Roboto Light"/>
              </a:rPr>
              <a:t>Etablissez un plan pour les questions clés avec le client.</a:t>
            </a:r>
          </a:p>
          <a:p>
            <a:pPr marL="571500" indent="-571500">
              <a:buFont typeface="Wingdings,Sans-Serif"/>
              <a:buChar char="ü"/>
            </a:pPr>
            <a:r>
              <a:rPr lang="fr-FR">
                <a:latin typeface="Roboto Light"/>
                <a:ea typeface="Roboto Light"/>
                <a:cs typeface="Roboto Light"/>
              </a:rPr>
              <a:t>Enfin, passez à la procédure ou à l'insertion. Ne lui donnez pas la méthode avant qu'elle n'ait reçu TOUTES les informations sur la méthode qu'elle a CHOISIE ! Il s'agirait d'une violation du principe du choix éclairé.</a:t>
            </a:r>
          </a:p>
          <a:p>
            <a:pPr marL="571500" indent="-571500">
              <a:buFont typeface="Wingdings,Sans-Serif"/>
              <a:buChar char="ü"/>
            </a:pPr>
            <a:r>
              <a:rPr lang="fr-FR">
                <a:latin typeface="Roboto Light"/>
                <a:ea typeface="Roboto Light"/>
                <a:cs typeface="Roboto Light"/>
              </a:rPr>
              <a:t>Passez à nouveau en revue les 3 W avant que la cliente ne parte.</a:t>
            </a:r>
            <a:endParaRPr lang="en-US">
              <a:latin typeface="Roboto Light"/>
              <a:ea typeface="Roboto Light"/>
              <a:cs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44</a:t>
            </a:fld>
            <a:endParaRPr lang="pt-PT"/>
          </a:p>
        </p:txBody>
      </p:sp>
    </p:spTree>
    <p:extLst>
      <p:ext uri="{BB962C8B-B14F-4D97-AF65-F5344CB8AC3E}">
        <p14:creationId xmlns:p14="http://schemas.microsoft.com/office/powerpoint/2010/main" val="5226635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cs typeface="Roboto Light"/>
              </a:rPr>
              <a:t>Passons ensuite en revue le résumé de l'utilisation du livre des choix pour une cliente qui a déjà une méthode en tête :</a:t>
            </a:r>
          </a:p>
          <a:p>
            <a:pPr marL="171450" indent="-171450">
              <a:buFont typeface="Arial" panose="020B0604020202020204" pitchFamily="34" charset="0"/>
              <a:buChar char="•"/>
            </a:pPr>
            <a:r>
              <a:rPr lang="fr-FR">
                <a:latin typeface="Roboto Light"/>
                <a:ea typeface="Roboto Light"/>
                <a:cs typeface="Roboto Light"/>
              </a:rPr>
              <a:t>Allez directement à la page spécifique à la méthode et parlez des avantages et des inconvénients de la méthode qu'elle désire</a:t>
            </a:r>
          </a:p>
          <a:p>
            <a:pPr marL="171450" indent="-171450">
              <a:buFont typeface="Arial" panose="020B0604020202020204" pitchFamily="34" charset="0"/>
              <a:buChar char="•"/>
            </a:pPr>
            <a:r>
              <a:rPr lang="fr-FR">
                <a:latin typeface="Roboto Light"/>
                <a:ea typeface="Roboto Light"/>
                <a:cs typeface="Roboto Light"/>
              </a:rPr>
              <a:t>Vous pouvez lui proposer de lui parler d'autres méthodes qui répondent à ses besoins, mais si elle refuse, ce n'est pas grave !Si elle n'a pas d'inquiétude, qu'elle comprend les informations que vous lui avez fournies et qu'elle est satisfaite de son choix, vérifiez son éligibilité médicale, passez en revue les 3W de la méthode et demandez-lui de les répéter.</a:t>
            </a:r>
          </a:p>
          <a:p>
            <a:pPr marL="171450" indent="-171450">
              <a:buFont typeface="Arial" panose="020B0604020202020204" pitchFamily="34" charset="0"/>
              <a:buChar char="•"/>
            </a:pPr>
            <a:r>
              <a:rPr lang="fr-FR">
                <a:latin typeface="Roboto Light"/>
                <a:ea typeface="Roboto Light"/>
                <a:cs typeface="Roboto Light"/>
              </a:rPr>
              <a:t>Établissez un plan pour les questions clés</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45</a:t>
            </a:fld>
            <a:endParaRPr lang="pt-PT"/>
          </a:p>
        </p:txBody>
      </p:sp>
    </p:spTree>
    <p:extLst>
      <p:ext uri="{BB962C8B-B14F-4D97-AF65-F5344CB8AC3E}">
        <p14:creationId xmlns:p14="http://schemas.microsoft.com/office/powerpoint/2010/main" val="25302506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u="sng">
                <a:latin typeface="Roboto Light"/>
                <a:ea typeface="Roboto Light"/>
                <a:cs typeface="Roboto Light"/>
              </a:rPr>
              <a:t>MAIS si elle a maintenant des inquiétudes au sujet de l’une des informations que vous lui avez données sur la méthode qu’elle pensait vouloir, par exemple, si elle a appris une limitation négative de cette méthode et qu’elle n’est pas certaine que ce soit bon pour elle, </a:t>
            </a:r>
          </a:p>
          <a:p>
            <a:endParaRPr lang="fr-FR" u="sng">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46</a:t>
            </a:fld>
            <a:endParaRPr lang="pt-PT"/>
          </a:p>
        </p:txBody>
      </p:sp>
    </p:spTree>
    <p:extLst>
      <p:ext uri="{BB962C8B-B14F-4D97-AF65-F5344CB8AC3E}">
        <p14:creationId xmlns:p14="http://schemas.microsoft.com/office/powerpoint/2010/main" val="5254363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fr-FR">
                <a:latin typeface="Roboto Light"/>
                <a:ea typeface="Roboto Light"/>
                <a:cs typeface="Roboto Light"/>
              </a:rPr>
              <a:t>Allez sur les pages de comparaison de méthodes (celles qui suivent la matrice) pour voir quelle méthode pourrait mieux répondre à ses besoins (par exemple, si elle veut une méthode plus efficace, allez dans « efficacité »). Comme elle avait déjà une méthode en tête, vous pourriez essayer de lui trouver une autre option qui lui offre des avantages similaires</a:t>
            </a:r>
          </a:p>
          <a:p>
            <a:pPr marL="571500" indent="-571500">
              <a:buFont typeface="Wingdings,Sans-Serif"/>
              <a:buChar char="ü"/>
            </a:pPr>
            <a:r>
              <a:rPr lang="fr-FR">
                <a:latin typeface="Roboto Light"/>
                <a:ea typeface="Roboto Light"/>
                <a:cs typeface="Roboto Light"/>
              </a:rPr>
              <a:t>Si nécessaire, utilisez la matrice pour comparer d’autres méthodes </a:t>
            </a:r>
          </a:p>
          <a:p>
            <a:pPr marL="571500" indent="-571500">
              <a:buFont typeface="Wingdings,Sans-Serif"/>
              <a:buChar char="ü"/>
            </a:pPr>
            <a:r>
              <a:rPr lang="fr-FR">
                <a:latin typeface="Roboto Light"/>
                <a:ea typeface="Roboto Light"/>
                <a:cs typeface="Roboto Light"/>
              </a:rPr>
              <a:t>Comparez les 2-3 options en utilisant des pages spécifiques aux méthodes en évitant trop de détails à cette étape pour aider le client à choisir une méthode</a:t>
            </a:r>
          </a:p>
          <a:p>
            <a:pPr marL="571500" indent="-571500">
              <a:buFont typeface="Wingdings,Sans-Serif"/>
              <a:buChar char="ü"/>
            </a:pPr>
            <a:r>
              <a:rPr lang="fr-FR">
                <a:latin typeface="Roboto Light"/>
                <a:ea typeface="Roboto Light"/>
                <a:cs typeface="Roboto Light"/>
              </a:rPr>
              <a:t>Lorsqu’elle choisit une méthode, vérifiez l’admissibilité médicale </a:t>
            </a:r>
          </a:p>
          <a:p>
            <a:pPr marL="571500" indent="-571500">
              <a:buFont typeface="Wingdings,Sans-Serif"/>
              <a:buChar char="ü"/>
            </a:pPr>
            <a:endParaRPr lang="fr-FR">
              <a:latin typeface="Roboto Light"/>
              <a:ea typeface="Roboto Light"/>
              <a:cs typeface="Roboto Light"/>
            </a:endParaRPr>
          </a:p>
          <a:p>
            <a:pPr marL="571500" indent="-571500">
              <a:buFont typeface="Wingdings,Sans-Serif"/>
              <a:buChar char="ü"/>
            </a:pPr>
            <a:endParaRPr lang="en-US" b="1">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47</a:t>
            </a:fld>
            <a:endParaRPr lang="pt-PT"/>
          </a:p>
        </p:txBody>
      </p:sp>
    </p:spTree>
    <p:extLst>
      <p:ext uri="{BB962C8B-B14F-4D97-AF65-F5344CB8AC3E}">
        <p14:creationId xmlns:p14="http://schemas.microsoft.com/office/powerpoint/2010/main" val="31801653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a:latin typeface="Roboto Light"/>
                <a:ea typeface="Roboto Light"/>
                <a:cs typeface="Roboto Light"/>
              </a:rPr>
              <a:t>Revue des 3Q de la </a:t>
            </a:r>
            <a:r>
              <a:rPr lang="en-US" err="1">
                <a:latin typeface="Roboto Light"/>
                <a:ea typeface="Roboto Light"/>
                <a:cs typeface="Roboto Light"/>
              </a:rPr>
              <a:t>methode</a:t>
            </a:r>
            <a:r>
              <a:rPr lang="en-US">
                <a:latin typeface="Roboto Light"/>
                <a:ea typeface="Roboto Light"/>
                <a:cs typeface="Roboto Light"/>
              </a:rPr>
              <a:t> </a:t>
            </a:r>
            <a:r>
              <a:rPr lang="en-US" err="1">
                <a:latin typeface="Roboto Light"/>
                <a:ea typeface="Roboto Light"/>
                <a:cs typeface="Roboto Light"/>
              </a:rPr>
              <a:t>choisie</a:t>
            </a:r>
            <a:r>
              <a:rPr lang="en-US">
                <a:latin typeface="Roboto Light"/>
                <a:ea typeface="Roboto Light"/>
                <a:cs typeface="Roboto Light"/>
              </a:rPr>
              <a:t> and la faire </a:t>
            </a:r>
            <a:r>
              <a:rPr lang="en-US" err="1">
                <a:latin typeface="Roboto Light"/>
                <a:ea typeface="Roboto Light"/>
                <a:cs typeface="Roboto Light"/>
              </a:rPr>
              <a:t>répétée</a:t>
            </a:r>
            <a:endParaRPr lang="en-US">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Faire un plan sur les grand défis l'utilisation de la </a:t>
            </a:r>
            <a:r>
              <a:rPr lang="en-US" err="1">
                <a:latin typeface="Roboto Light"/>
                <a:ea typeface="Roboto Light"/>
                <a:cs typeface="Roboto Light"/>
              </a:rPr>
              <a:t>methode</a:t>
            </a:r>
            <a:endParaRPr lang="en-US">
              <a:latin typeface="Roboto Light"/>
              <a:ea typeface="Roboto Light"/>
              <a:cs typeface="Roboto Light"/>
            </a:endParaRPr>
          </a:p>
          <a:p>
            <a:pPr marL="571500" indent="-571500">
              <a:buFont typeface="Wingdings,Sans-Serif"/>
              <a:buChar char="ü"/>
            </a:pPr>
            <a:r>
              <a:rPr lang="en-US" err="1">
                <a:latin typeface="Roboto Light"/>
                <a:ea typeface="Roboto Light"/>
                <a:cs typeface="Roboto Light"/>
              </a:rPr>
              <a:t>Offre</a:t>
            </a:r>
            <a:r>
              <a:rPr lang="en-US">
                <a:latin typeface="Roboto Light"/>
                <a:ea typeface="Roboto Light"/>
                <a:cs typeface="Roboto Light"/>
              </a:rPr>
              <a:t> de la </a:t>
            </a:r>
            <a:r>
              <a:rPr lang="en-US" err="1">
                <a:latin typeface="Roboto Light"/>
                <a:ea typeface="Roboto Light"/>
                <a:cs typeface="Roboto Light"/>
              </a:rPr>
              <a:t>méthode</a:t>
            </a:r>
            <a:endParaRPr lang="en-US">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Revue des 3Q avant que la </a:t>
            </a:r>
            <a:r>
              <a:rPr lang="en-US" err="1">
                <a:latin typeface="Roboto Light"/>
                <a:ea typeface="Roboto Light"/>
                <a:cs typeface="Roboto Light"/>
              </a:rPr>
              <a:t>cliente</a:t>
            </a:r>
            <a:r>
              <a:rPr lang="en-US">
                <a:latin typeface="Roboto Light"/>
                <a:ea typeface="Roboto Light"/>
                <a:cs typeface="Roboto Light"/>
              </a:rPr>
              <a:t> ne quitte</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48</a:t>
            </a:fld>
            <a:endParaRPr lang="pt-PT"/>
          </a:p>
        </p:txBody>
      </p:sp>
    </p:spTree>
    <p:extLst>
      <p:ext uri="{BB962C8B-B14F-4D97-AF65-F5344CB8AC3E}">
        <p14:creationId xmlns:p14="http://schemas.microsoft.com/office/powerpoint/2010/main" val="40904799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49</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latin typeface="Roboto Light"/>
                <a:ea typeface="Roboto Light"/>
              </a:rPr>
              <a:t>Pour la plupart des séances de conseil, la matrice de conseil de la première page sera le premier outil utilisé dans le Livre de choix</a:t>
            </a:r>
          </a:p>
          <a:p>
            <a:r>
              <a:rPr lang="fr-FR">
                <a:latin typeface="Roboto Light"/>
                <a:ea typeface="Roboto Light"/>
              </a:rPr>
              <a:t>Même si les clientes connaissent les options qui s'offrent à elles, elles ne sont pas toujours conscientes des avantages et des limites des différentes méthodes. </a:t>
            </a:r>
          </a:p>
          <a:p>
            <a:endParaRPr lang="fr-FR">
              <a:latin typeface="Roboto Light"/>
              <a:ea typeface="Roboto Light"/>
            </a:endParaRPr>
          </a:p>
          <a:p>
            <a:r>
              <a:rPr lang="fr-FR">
                <a:latin typeface="Roboto Light"/>
                <a:ea typeface="Roboto Light"/>
              </a:rPr>
              <a:t>Par exemple, elles ne savent peut-être pas qu'elles ont la possibilité de choisir entre une méthode qui leur permet d'avoir des règles plus légères et une méthode qui ne le permet pas. </a:t>
            </a:r>
          </a:p>
          <a:p>
            <a:endParaRPr lang="fr-FR">
              <a:latin typeface="Roboto Light"/>
              <a:ea typeface="Roboto Light"/>
            </a:endParaRPr>
          </a:p>
          <a:p>
            <a:r>
              <a:rPr lang="fr-FR">
                <a:latin typeface="Roboto Light"/>
                <a:ea typeface="Roboto Light"/>
              </a:rPr>
              <a:t>Utilisez la matrice pour aider la cliente à comprendre les différentes caractéristiques qui pourraient être importantes pour elle.</a:t>
            </a:r>
          </a:p>
          <a:p>
            <a:endParaRPr lang="fr-FR">
              <a:latin typeface="Roboto Light"/>
              <a:ea typeface="Roboto Light"/>
            </a:endParaRPr>
          </a:p>
          <a:p>
            <a:r>
              <a:rPr lang="fr-FR">
                <a:latin typeface="Roboto Light"/>
                <a:ea typeface="Roboto Light"/>
              </a:rPr>
              <a:t>En posant à votre cliente des questions sur son expérience antérieure, ses préoccupations, ce qu'elle a entendu dire sur d'autres méthodes et ses objectifs en matière de procréation (en utilisant les techniques dont nous avons parlé), vous pouvez l'aider à se familiariser avec ces différents avantages. </a:t>
            </a:r>
            <a:r>
              <a:rPr lang="en-US">
                <a:latin typeface="Roboto Light"/>
                <a:ea typeface="Roboto Light"/>
              </a:rPr>
              <a:t>​</a:t>
            </a:r>
          </a:p>
          <a:p>
            <a:pPr>
              <a:lnSpc>
                <a:spcPct val="120000"/>
              </a:lnSpc>
            </a:pP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3022097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nSpc>
                <a:spcPct val="120000"/>
              </a:lnSpc>
            </a:pPr>
            <a:r>
              <a:rPr lang="en-US">
                <a:latin typeface="Roboto Light"/>
                <a:ea typeface="Roboto Light"/>
              </a:rPr>
              <a:t>​</a:t>
            </a:r>
            <a:r>
              <a:rPr lang="fr-FR">
                <a:latin typeface="Roboto Light"/>
                <a:ea typeface="Roboto Light"/>
                <a:cs typeface="Roboto Light"/>
              </a:rPr>
              <a:t>Après avoir discuté des différents avantages susceptibles d'intéresser votre cliente, en vous concentrant sur son mode de vie, ses besoins et ses préférences, utilisez la matrice pour vous concentrer sur 2 ou 3 méthodes qui, selon vous, pourraient répondre à ses besoins (rappelez-vous que nous savons maintenant qu'il est plus facile de prendre une décision entre 2 ou 3 options plutôt qu'entre 8 ou 9).  Dans les pages suivantes, lorsque vous conseillerez votre cliente, concentrez-vous sur ces 2 ou 3 méthodes.</a:t>
            </a:r>
            <a:endParaRPr lang="en-US">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3532122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nSpc>
                <a:spcPct val="115000"/>
              </a:lnSpc>
              <a:buClr>
                <a:schemeClr val="dk1"/>
              </a:buClr>
              <a:buSzPts val="1100"/>
            </a:pPr>
            <a:r>
              <a:rPr lang="fr-FR" sz="4400" b="1">
                <a:solidFill>
                  <a:schemeClr val="tx1"/>
                </a:solidFill>
                <a:latin typeface="Roboto Light"/>
                <a:ea typeface="Roboto Light"/>
              </a:rPr>
              <a:t>Sourire vert </a:t>
            </a:r>
            <a:r>
              <a:rPr lang="fr-FR" sz="4400" b="0">
                <a:solidFill>
                  <a:schemeClr val="tx1"/>
                </a:solidFill>
                <a:latin typeface="Roboto Light"/>
                <a:ea typeface="Roboto Light"/>
              </a:rPr>
              <a:t>: indique qu'une méthode est </a:t>
            </a:r>
            <a:r>
              <a:rPr lang="fr-FR" sz="4400" b="1">
                <a:solidFill>
                  <a:schemeClr val="tx1"/>
                </a:solidFill>
                <a:latin typeface="Roboto Light"/>
                <a:ea typeface="Roboto Light"/>
              </a:rPr>
              <a:t>excellente </a:t>
            </a:r>
            <a:r>
              <a:rPr lang="fr-FR" sz="4400" b="0">
                <a:solidFill>
                  <a:schemeClr val="tx1"/>
                </a:solidFill>
                <a:latin typeface="Roboto Light"/>
                <a:ea typeface="Roboto Light"/>
              </a:rPr>
              <a:t>pour offrir cette prestation.</a:t>
            </a:r>
          </a:p>
          <a:p>
            <a:pPr>
              <a:lnSpc>
                <a:spcPct val="115000"/>
              </a:lnSpc>
              <a:buClr>
                <a:schemeClr val="dk1"/>
              </a:buClr>
              <a:buSzPts val="1100"/>
            </a:pPr>
            <a:r>
              <a:rPr lang="fr-FR" sz="4400" b="1">
                <a:solidFill>
                  <a:schemeClr val="tx1"/>
                </a:solidFill>
                <a:latin typeface="Roboto Light"/>
                <a:ea typeface="Roboto Light"/>
              </a:rPr>
              <a:t>Rose : </a:t>
            </a:r>
            <a:r>
              <a:rPr lang="fr-FR" sz="4400" b="0">
                <a:solidFill>
                  <a:schemeClr val="tx1"/>
                </a:solidFill>
                <a:latin typeface="Roboto Light"/>
                <a:ea typeface="Roboto Light"/>
              </a:rPr>
              <a:t>indique qu'une méthode est </a:t>
            </a:r>
            <a:r>
              <a:rPr lang="fr-FR" sz="4400" b="1">
                <a:solidFill>
                  <a:schemeClr val="tx1"/>
                </a:solidFill>
                <a:latin typeface="Roboto Light"/>
                <a:ea typeface="Roboto Light"/>
              </a:rPr>
              <a:t>bonne </a:t>
            </a:r>
            <a:r>
              <a:rPr lang="fr-FR" sz="4400" b="0">
                <a:solidFill>
                  <a:schemeClr val="tx1"/>
                </a:solidFill>
                <a:latin typeface="Roboto Light"/>
                <a:ea typeface="Roboto Light"/>
              </a:rPr>
              <a:t>pour cet avantage, mais qu'il peut y avoir des considérations supplémentaires. Par exemple, un implant peut offrir de l'intimité </a:t>
            </a:r>
            <a:r>
              <a:rPr lang="fr-FR" sz="4400" b="1">
                <a:solidFill>
                  <a:schemeClr val="tx1"/>
                </a:solidFill>
                <a:latin typeface="Roboto Light"/>
                <a:ea typeface="Roboto Light"/>
              </a:rPr>
              <a:t>MAIS</a:t>
            </a:r>
            <a:r>
              <a:rPr lang="fr-FR" sz="4400" b="0">
                <a:solidFill>
                  <a:schemeClr val="tx1"/>
                </a:solidFill>
                <a:latin typeface="Roboto Light"/>
                <a:ea typeface="Roboto Light"/>
              </a:rPr>
              <a:t> il faut tenir compte du fait qu'un partenaire pourrait le sentir dans votre bras s'il sait où regarder.</a:t>
            </a:r>
          </a:p>
          <a:p>
            <a:pPr>
              <a:lnSpc>
                <a:spcPct val="115000"/>
              </a:lnSpc>
              <a:buClr>
                <a:schemeClr val="dk1"/>
              </a:buClr>
              <a:buSzPts val="1100"/>
            </a:pPr>
            <a:r>
              <a:rPr lang="fr-FR" sz="4400" b="1">
                <a:solidFill>
                  <a:schemeClr val="tx1"/>
                </a:solidFill>
                <a:latin typeface="Roboto Light"/>
                <a:ea typeface="Roboto Light"/>
              </a:rPr>
              <a:t>Orange : </a:t>
            </a:r>
            <a:r>
              <a:rPr lang="fr-FR" sz="4400" b="0">
                <a:solidFill>
                  <a:schemeClr val="tx1"/>
                </a:solidFill>
                <a:latin typeface="Roboto Light"/>
                <a:ea typeface="Roboto Light"/>
              </a:rPr>
              <a:t>indique que cette méthode </a:t>
            </a:r>
            <a:r>
              <a:rPr lang="fr-FR" sz="4400" b="1">
                <a:solidFill>
                  <a:schemeClr val="tx1"/>
                </a:solidFill>
                <a:latin typeface="Roboto Light"/>
                <a:ea typeface="Roboto Light"/>
              </a:rPr>
              <a:t>ne permet pas d'offrir cet avantage. </a:t>
            </a:r>
            <a:r>
              <a:rPr lang="fr-FR" sz="4400" b="0">
                <a:solidFill>
                  <a:schemeClr val="tx1"/>
                </a:solidFill>
                <a:latin typeface="Roboto Light"/>
                <a:ea typeface="Roboto Light"/>
              </a:rPr>
              <a:t>S'il s'agit d'un avantage essentiel ou très important pour le client, il devrait probablement choisir une autre méthode. Rappelez-vous que si une cliente estime qu'un avantage est très important pour elle, l'encourager à choisir une méthode qui n'offre pas cet avantage risque de la laisser insatisfaite.</a:t>
            </a:r>
            <a:endParaRPr lang="en-US">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180835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nSpc>
                <a:spcPct val="120000"/>
              </a:lnSpc>
            </a:pPr>
            <a:r>
              <a:rPr lang="fr-FR"/>
              <a:t>Si la cliente dit </a:t>
            </a:r>
            <a:r>
              <a:rPr lang="fr-FR" b="1"/>
              <a:t>:« J'aimerais que mes règles soient plus légères </a:t>
            </a:r>
            <a:r>
              <a:rPr lang="fr-FR"/>
              <a:t>»</a:t>
            </a:r>
          </a:p>
          <a:p>
            <a:pPr>
              <a:lnSpc>
                <a:spcPct val="120000"/>
              </a:lnSpc>
            </a:pPr>
            <a:endParaRPr lang="fr-FR"/>
          </a:p>
          <a:p>
            <a:pPr>
              <a:lnSpc>
                <a:spcPct val="120000"/>
              </a:lnSpc>
            </a:pPr>
            <a:r>
              <a:rPr lang="fr-FR"/>
              <a:t>Quelles questions pourriez-vous poser pour réduire davantage les options ? </a:t>
            </a:r>
          </a:p>
          <a:p>
            <a:pPr>
              <a:lnSpc>
                <a:spcPct val="120000"/>
              </a:lnSpc>
            </a:pPr>
            <a:r>
              <a:rPr lang="fr-FR"/>
              <a:t>Quelles sont les meilleures méthodes pour cette cliente ?</a:t>
            </a:r>
          </a:p>
          <a:p>
            <a:pPr>
              <a:lnSpc>
                <a:spcPct val="120000"/>
              </a:lnSpc>
            </a:pPr>
            <a:r>
              <a:rPr lang="fr-FR"/>
              <a:t>Si elle souhaite tomber enceinte rapidement après l'arrêt de ses règles ou si elle est préoccupée par les effets secondaires, écartez les contraceptifs injectables.</a:t>
            </a:r>
          </a:p>
          <a:p>
            <a:pPr>
              <a:lnSpc>
                <a:spcPct val="120000"/>
              </a:lnSpc>
            </a:pPr>
            <a:r>
              <a:rPr lang="fr-FR"/>
              <a:t>Si le fait d'être enceinte maintenant serait vraiment mauvais, ou si elle veut quelque chose de facile à utiliser, écartez les pilules.</a:t>
            </a:r>
          </a:p>
          <a:p>
            <a:pPr>
              <a:lnSpc>
                <a:spcPct val="120000"/>
              </a:lnSpc>
            </a:pPr>
            <a:r>
              <a:rPr lang="fr-FR"/>
              <a:t>Si la vie privée est importante pour elle, discutez des personnes qui pourraient éventuellement découvrir qu'elle utilise chacune des méthodes.</a:t>
            </a:r>
          </a:p>
          <a:p>
            <a:pPr>
              <a:lnSpc>
                <a:spcPct val="120000"/>
              </a:lnSpc>
            </a:pPr>
            <a:endParaRPr lang="fr-FR"/>
          </a:p>
          <a:p>
            <a:pPr>
              <a:lnSpc>
                <a:spcPct val="120000"/>
              </a:lnSpc>
            </a:pPr>
            <a:r>
              <a:rPr lang="fr-FR"/>
              <a:t>Ces boîtes noires ne servent qu'à illustrer l'idée ; il n'est pas nécessaire de dissimuler les options.</a:t>
            </a:r>
          </a:p>
          <a:p>
            <a:pPr>
              <a:lnSpc>
                <a:spcPct val="120000"/>
              </a:lnSpc>
            </a:pPr>
            <a:endParaRPr lang="fr-FR"/>
          </a:p>
          <a:p>
            <a:pPr>
              <a:lnSpc>
                <a:spcPct val="120000"/>
              </a:lnSpc>
            </a:pPr>
            <a:r>
              <a:rPr lang="fr-FR"/>
              <a:t>Profitez de l'occasion pour pratiquer ce processus avec plusieurs autres avantages. Cette page peut précéder une activité où les apprenants travaillent en petits groupes et s'entraînent à tenir la première partie de la discussion sur le conseil en utilisant la page de la matrice.</a:t>
            </a:r>
            <a:endParaRPr lang="en-US"/>
          </a:p>
          <a:p>
            <a:pPr eaLnBrk="0" fontAlgn="base" hangingPunct="0">
              <a:spcBef>
                <a:spcPct val="30000"/>
              </a:spcBef>
              <a:spcAft>
                <a:spcPct val="0"/>
              </a:spcAft>
              <a:defRPr/>
            </a:pPr>
            <a:endParaRPr lang="en-US" noProof="0">
              <a:latin typeface="Roboto Light"/>
              <a:ea typeface="Roboto Light"/>
            </a:endParaRPr>
          </a:p>
          <a:p>
            <a:pPr eaLnBrk="0" fontAlgn="base" hangingPunct="0">
              <a:spcBef>
                <a:spcPct val="30000"/>
              </a:spcBef>
              <a:spcAft>
                <a:spcPct val="0"/>
              </a:spcAft>
              <a:defRPr/>
            </a:pPr>
            <a:endParaRPr lang="en-US" noProof="0">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1910939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a:t>La matrice de conseil permet de réduire le nombre d'options, mais elle n'aboutit pas forcément à un choix unique et optimal.</a:t>
            </a:r>
          </a:p>
          <a:p>
            <a:r>
              <a:rPr lang="fr-FR"/>
              <a:t>Parfois, il n'existe pas de méthode qui réponde à TOUTES les préférences d'un client. </a:t>
            </a:r>
          </a:p>
          <a:p>
            <a:r>
              <a:rPr lang="fr-FR"/>
              <a:t>Dans ce cas, travaillez avec le client pour comprendre quels sont les avantages les plus importants.</a:t>
            </a:r>
          </a:p>
          <a:p>
            <a:r>
              <a:rPr lang="fr-FR"/>
              <a:t>La section suivante du livre - les pages sur les avantages - vous donne une comparaison de chaque méthode par rapport à l'avantage ou au problème spécifique auquel le client s'intéresse. </a:t>
            </a:r>
          </a:p>
          <a:p>
            <a:r>
              <a:rPr lang="fr-FR"/>
              <a:t>Utilisez-les si le client a d'autres questions sur un certain avantage. Ces pages sont particulièrement utiles si le client a en tête un avantage particulier que la méthode doit offrir.</a:t>
            </a:r>
          </a:p>
          <a:p>
            <a:endParaRPr lang="fr-FR"/>
          </a:p>
          <a:p>
            <a:r>
              <a:rPr lang="fr-FR"/>
              <a:t>Vous pouvez prendre le temps de parcourir chacune des pages sur les avantages avec les apprenants. Elles sont toutes formatées de manière légèrement différente. </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7028101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2.emf"/><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22.jpeg"/><Relationship Id="rId7"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4.emf"/><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5.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22.jpeg"/><Relationship Id="rId7" Type="http://schemas.openxmlformats.org/officeDocument/2006/relationships/image" Target="../media/image2.emf"/><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2.emf"/><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2.emf"/><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1.pn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1.pn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0.png"/><Relationship Id="rId7"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23.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10.pn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35.jpeg"/><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33.jpe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10.pn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11.png"/></Relationships>
</file>

<file path=ppt/slides/_rels/slide32.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10.pn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39.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4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0.png"/><Relationship Id="rId7"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4.emf"/></Relationships>
</file>

<file path=ppt/slides/_rels/slide4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0.png"/><Relationship Id="rId7"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3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43.xml"/><Relationship Id="rId1" Type="http://schemas.openxmlformats.org/officeDocument/2006/relationships/slideLayout" Target="../slideLayouts/slideLayout1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1.png"/></Relationships>
</file>

<file path=ppt/slides/_rels/slide4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png"/><Relationship Id="rId7" Type="http://schemas.openxmlformats.org/officeDocument/2006/relationships/diagramColors" Target="../diagrams/colors2.xml"/><Relationship Id="rId2" Type="http://schemas.openxmlformats.org/officeDocument/2006/relationships/notesSlide" Target="../notesSlides/notesSlide44.xml"/><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1.png"/></Relationships>
</file>

<file path=ppt/slides/_rels/slide4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0.png"/><Relationship Id="rId7" Type="http://schemas.openxmlformats.org/officeDocument/2006/relationships/diagramColors" Target="../diagrams/colors3.xml"/><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0.png"/><Relationship Id="rId7" Type="http://schemas.openxmlformats.org/officeDocument/2006/relationships/diagramColors" Target="../diagrams/colors4.xml"/><Relationship Id="rId2" Type="http://schemas.openxmlformats.org/officeDocument/2006/relationships/notesSlide" Target="../notesSlides/notesSlide47.xml"/><Relationship Id="rId1" Type="http://schemas.openxmlformats.org/officeDocument/2006/relationships/slideLayout" Target="../slideLayouts/slideLayout1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11.png"/></Relationships>
</file>

<file path=ppt/slides/_rels/slide4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0.png"/><Relationship Id="rId7" Type="http://schemas.openxmlformats.org/officeDocument/2006/relationships/diagramColors" Target="../diagrams/colors5.xml"/><Relationship Id="rId2" Type="http://schemas.openxmlformats.org/officeDocument/2006/relationships/notesSlide" Target="../notesSlides/notesSlide48.xml"/><Relationship Id="rId1" Type="http://schemas.openxmlformats.org/officeDocument/2006/relationships/slideLayout" Target="../slideLayouts/slideLayout1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9.xml"/><Relationship Id="rId4" Type="http://schemas.openxmlformats.org/officeDocument/2006/relationships/image" Target="../media/image43.em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jpe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2.emf"/><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 Id="rId9"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descr="Uma imagem com pessoa, Cara humana, parede, vestuário&#10;&#10;Descrição gerada automaticamente">
            <a:extLst>
              <a:ext uri="{FF2B5EF4-FFF2-40B4-BE49-F238E27FC236}">
                <a16:creationId xmlns:a16="http://schemas.microsoft.com/office/drawing/2014/main" id="{EABFA7BB-635F-1C0D-A34A-77B495C54D3C}"/>
              </a:ext>
            </a:extLst>
          </p:cNvPr>
          <p:cNvPicPr>
            <a:picLocks noChangeAspect="1"/>
          </p:cNvPicPr>
          <p:nvPr/>
        </p:nvPicPr>
        <p:blipFill rotWithShape="1">
          <a:blip r:embed="rId3">
            <a:extLst>
              <a:ext uri="{28A0092B-C50C-407E-A947-70E740481C1C}">
                <a14:useLocalDpi xmlns:a14="http://schemas.microsoft.com/office/drawing/2010/main" val="0"/>
              </a:ext>
            </a:extLst>
          </a:blip>
          <a:srcRect r="16417" b="16529"/>
          <a:stretch/>
        </p:blipFill>
        <p:spPr>
          <a:xfrm>
            <a:off x="0" y="-1"/>
            <a:ext cx="24416846" cy="13716001"/>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32846" y="-1"/>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0" y="0"/>
            <a:ext cx="1219200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7</a:t>
            </a:r>
          </a:p>
        </p:txBody>
      </p:sp>
      <p:sp>
        <p:nvSpPr>
          <p:cNvPr id="5" name="TextBox 1">
            <a:extLst>
              <a:ext uri="{FF2B5EF4-FFF2-40B4-BE49-F238E27FC236}">
                <a16:creationId xmlns:a16="http://schemas.microsoft.com/office/drawing/2014/main" id="{987F04DB-2B20-845B-5C51-DE62EBCE9A97}"/>
              </a:ext>
            </a:extLst>
          </p:cNvPr>
          <p:cNvSpPr txBox="1"/>
          <p:nvPr/>
        </p:nvSpPr>
        <p:spPr>
          <a:xfrm>
            <a:off x="2892255" y="9988895"/>
            <a:ext cx="18665182" cy="1323439"/>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Le livret du choix</a:t>
            </a:r>
          </a:p>
        </p:txBody>
      </p:sp>
    </p:spTree>
    <p:extLst>
      <p:ext uri="{BB962C8B-B14F-4D97-AF65-F5344CB8AC3E}">
        <p14:creationId xmlns:p14="http://schemas.microsoft.com/office/powerpoint/2010/main" val="2279506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TextBox 1">
            <a:extLst>
              <a:ext uri="{FF2B5EF4-FFF2-40B4-BE49-F238E27FC236}">
                <a16:creationId xmlns:a16="http://schemas.microsoft.com/office/drawing/2014/main" id="{06E6339D-FC9B-2E91-4EBF-69F377526695}"/>
              </a:ext>
            </a:extLst>
          </p:cNvPr>
          <p:cNvSpPr txBox="1"/>
          <p:nvPr/>
        </p:nvSpPr>
        <p:spPr>
          <a:xfrm>
            <a:off x="1423909" y="1110676"/>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NEED MORE DETAILS?</a:t>
            </a:r>
          </a:p>
        </p:txBody>
      </p:sp>
      <p:sp>
        <p:nvSpPr>
          <p:cNvPr id="7" name="CaixaDeTexto 6">
            <a:extLst>
              <a:ext uri="{FF2B5EF4-FFF2-40B4-BE49-F238E27FC236}">
                <a16:creationId xmlns:a16="http://schemas.microsoft.com/office/drawing/2014/main" id="{DF91201B-946A-3B77-F2F6-201B2FA2D9F3}"/>
              </a:ext>
            </a:extLst>
          </p:cNvPr>
          <p:cNvSpPr txBox="1"/>
          <p:nvPr/>
        </p:nvSpPr>
        <p:spPr>
          <a:xfrm>
            <a:off x="924225" y="3313440"/>
            <a:ext cx="9087706" cy="8104783"/>
          </a:xfrm>
          <a:prstGeom prst="rect">
            <a:avLst/>
          </a:prstGeom>
          <a:noFill/>
        </p:spPr>
        <p:txBody>
          <a:bodyPr wrap="square">
            <a:spAutoFit/>
          </a:bodyPr>
          <a:lstStyle/>
          <a:p>
            <a:pPr marL="1028700" lvl="1" indent="-571500">
              <a:lnSpc>
                <a:spcPct val="150000"/>
              </a:lnSpc>
              <a:buBlip>
                <a:blip r:embed="rId4"/>
              </a:buBlip>
            </a:pPr>
            <a:r>
              <a:rPr lang="en-US" sz="4400">
                <a:latin typeface="Roboto" panose="02000000000000000000" pitchFamily="2" charset="0"/>
                <a:ea typeface="Roboto" panose="02000000000000000000" pitchFamily="2" charset="0"/>
              </a:rPr>
              <a:t>The </a:t>
            </a:r>
            <a:r>
              <a:rPr lang="en-US" sz="4400" b="1">
                <a:solidFill>
                  <a:srgbClr val="16AD6A"/>
                </a:solidFill>
                <a:latin typeface="Roboto" panose="02000000000000000000" pitchFamily="2" charset="0"/>
                <a:ea typeface="Roboto" panose="02000000000000000000" pitchFamily="2" charset="0"/>
              </a:rPr>
              <a:t>benefits pages</a:t>
            </a:r>
            <a:r>
              <a:rPr lang="en-US" sz="4400">
                <a:latin typeface="Roboto" panose="02000000000000000000" pitchFamily="2" charset="0"/>
                <a:ea typeface="Roboto" panose="02000000000000000000" pitchFamily="2" charset="0"/>
              </a:rPr>
              <a:t> give you a </a:t>
            </a:r>
            <a:r>
              <a:rPr lang="en-US" sz="4400" b="1">
                <a:latin typeface="Roboto" panose="02000000000000000000" pitchFamily="2" charset="0"/>
                <a:ea typeface="Roboto" panose="02000000000000000000" pitchFamily="2" charset="0"/>
              </a:rPr>
              <a:t>comparison of each method </a:t>
            </a:r>
            <a:r>
              <a:rPr lang="en-US" sz="4400">
                <a:latin typeface="Roboto" panose="02000000000000000000" pitchFamily="2" charset="0"/>
                <a:ea typeface="Roboto" panose="02000000000000000000" pitchFamily="2" charset="0"/>
              </a:rPr>
              <a:t>relative to the specific benefit or concern that the client is interested in;</a:t>
            </a:r>
          </a:p>
          <a:p>
            <a:pPr marL="1028700" lvl="1" indent="-571500">
              <a:lnSpc>
                <a:spcPct val="150000"/>
              </a:lnSpc>
              <a:buBlip>
                <a:blip r:embed="rId4"/>
              </a:buBlip>
            </a:pPr>
            <a:r>
              <a:rPr lang="en-US" sz="4400">
                <a:latin typeface="Roboto" panose="02000000000000000000" pitchFamily="2" charset="0"/>
                <a:ea typeface="Roboto" panose="02000000000000000000" pitchFamily="2" charset="0"/>
              </a:rPr>
              <a:t>Use them if the client has more questions about a certain benefit. </a:t>
            </a:r>
          </a:p>
        </p:txBody>
      </p:sp>
      <p:pic>
        <p:nvPicPr>
          <p:cNvPr id="10" name="Imagem 9">
            <a:extLst>
              <a:ext uri="{FF2B5EF4-FFF2-40B4-BE49-F238E27FC236}">
                <a16:creationId xmlns:a16="http://schemas.microsoft.com/office/drawing/2014/main" id="{B0CB4BC1-CE93-6412-82FD-E7C2DA279F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2654" y="2311005"/>
            <a:ext cx="8229600" cy="8229600"/>
          </a:xfrm>
          <a:prstGeom prst="rect">
            <a:avLst/>
          </a:prstGeom>
          <a:ln>
            <a:noFill/>
          </a:ln>
          <a:effectLst>
            <a:outerShdw blurRad="292100" dist="139700" dir="2700000" algn="tl" rotWithShape="0">
              <a:srgbClr val="333333">
                <a:alpha val="65000"/>
              </a:srgbClr>
            </a:outerShdw>
          </a:effectLst>
        </p:spPr>
      </p:pic>
      <p:pic>
        <p:nvPicPr>
          <p:cNvPr id="6" name="Imagem 5">
            <a:extLst>
              <a:ext uri="{FF2B5EF4-FFF2-40B4-BE49-F238E27FC236}">
                <a16:creationId xmlns:a16="http://schemas.microsoft.com/office/drawing/2014/main" id="{B6EFE31E-F592-A05D-40AA-C4A49D73C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97847" y="4895823"/>
            <a:ext cx="8229600" cy="8229600"/>
          </a:xfrm>
          <a:prstGeom prst="rect">
            <a:avLst/>
          </a:prstGeom>
          <a:ln>
            <a:noFill/>
          </a:ln>
          <a:effectLst>
            <a:outerShdw blurRad="292100" dist="139700" dir="2700000" algn="tl" rotWithShape="0">
              <a:srgbClr val="333333">
                <a:alpha val="65000"/>
              </a:srgbClr>
            </a:outerShdw>
          </a:effectLst>
        </p:spPr>
      </p:pic>
      <p:sp>
        <p:nvSpPr>
          <p:cNvPr id="4" name="Retângulo 3">
            <a:extLst>
              <a:ext uri="{FF2B5EF4-FFF2-40B4-BE49-F238E27FC236}">
                <a16:creationId xmlns:a16="http://schemas.microsoft.com/office/drawing/2014/main" id="{F4151BA0-4E81-250A-7EB2-6BC25DE4954F}"/>
              </a:ext>
            </a:extLst>
          </p:cNvPr>
          <p:cNvSpPr/>
          <p:nvPr/>
        </p:nvSpPr>
        <p:spPr>
          <a:xfrm>
            <a:off x="0" y="-2"/>
            <a:ext cx="24394794" cy="1371600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descr="Aviso com preenchimento sólido">
            <a:extLst>
              <a:ext uri="{FF2B5EF4-FFF2-40B4-BE49-F238E27FC236}">
                <a16:creationId xmlns:a16="http://schemas.microsoft.com/office/drawing/2014/main" id="{DF80A4D1-8BFE-2122-DDBC-CE226FF71C1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95338" y="2722863"/>
            <a:ext cx="2758766" cy="2758766"/>
          </a:xfrm>
          <a:prstGeom prst="rect">
            <a:avLst/>
          </a:prstGeom>
        </p:spPr>
      </p:pic>
      <p:grpSp>
        <p:nvGrpSpPr>
          <p:cNvPr id="9" name="Agrupar 8">
            <a:extLst>
              <a:ext uri="{FF2B5EF4-FFF2-40B4-BE49-F238E27FC236}">
                <a16:creationId xmlns:a16="http://schemas.microsoft.com/office/drawing/2014/main" id="{69A584D8-2494-0364-65BC-41C14F00EC7A}"/>
              </a:ext>
            </a:extLst>
          </p:cNvPr>
          <p:cNvGrpSpPr/>
          <p:nvPr/>
        </p:nvGrpSpPr>
        <p:grpSpPr>
          <a:xfrm>
            <a:off x="6709675" y="6314532"/>
            <a:ext cx="11530091" cy="4062922"/>
            <a:chOff x="1465470" y="10075035"/>
            <a:chExt cx="4727509" cy="4062922"/>
          </a:xfrm>
        </p:grpSpPr>
        <p:sp>
          <p:nvSpPr>
            <p:cNvPr id="11" name="Retângulo: Cantos Arredondados 10">
              <a:extLst>
                <a:ext uri="{FF2B5EF4-FFF2-40B4-BE49-F238E27FC236}">
                  <a16:creationId xmlns:a16="http://schemas.microsoft.com/office/drawing/2014/main" id="{954B2C02-F901-09AA-873E-DD81C55B46C9}"/>
                </a:ext>
              </a:extLst>
            </p:cNvPr>
            <p:cNvSpPr/>
            <p:nvPr/>
          </p:nvSpPr>
          <p:spPr>
            <a:xfrm>
              <a:off x="1465470" y="10075035"/>
              <a:ext cx="4727509" cy="4062922"/>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CaixaDeTexto 11">
              <a:extLst>
                <a:ext uri="{FF2B5EF4-FFF2-40B4-BE49-F238E27FC236}">
                  <a16:creationId xmlns:a16="http://schemas.microsoft.com/office/drawing/2014/main" id="{5727BAAA-FDAF-B77A-730C-4F58FF76B39E}"/>
                </a:ext>
              </a:extLst>
            </p:cNvPr>
            <p:cNvSpPr txBox="1"/>
            <p:nvPr/>
          </p:nvSpPr>
          <p:spPr>
            <a:xfrm>
              <a:off x="1705246" y="10508842"/>
              <a:ext cx="4247956" cy="2800767"/>
            </a:xfrm>
            <a:prstGeom prst="rect">
              <a:avLst/>
            </a:prstGeom>
            <a:noFill/>
          </p:spPr>
          <p:txBody>
            <a:bodyPr wrap="square">
              <a:spAutoFit/>
            </a:bodyPr>
            <a:lstStyle/>
            <a:p>
              <a:pPr algn="ctr"/>
              <a:r>
                <a:rPr lang="fr-FR" sz="4400" b="1">
                  <a:solidFill>
                    <a:schemeClr val="bg1"/>
                  </a:solidFill>
                  <a:latin typeface="Roboto" panose="02000000000000000000" pitchFamily="2" charset="0"/>
                  <a:ea typeface="Roboto" panose="02000000000000000000" pitchFamily="2" charset="0"/>
                </a:rPr>
                <a:t>Évitez la surcharge d'informations :</a:t>
              </a:r>
            </a:p>
            <a:p>
              <a:pPr algn="ctr"/>
              <a:endParaRPr lang="fr-FR" sz="4400" b="1">
                <a:solidFill>
                  <a:schemeClr val="bg1"/>
                </a:solidFill>
                <a:latin typeface="Roboto" panose="02000000000000000000" pitchFamily="2" charset="0"/>
                <a:ea typeface="Roboto" panose="02000000000000000000" pitchFamily="2" charset="0"/>
              </a:endParaRPr>
            </a:p>
            <a:p>
              <a:pPr algn="ctr"/>
              <a:r>
                <a:rPr lang="fr-FR" sz="4400" b="1">
                  <a:solidFill>
                    <a:schemeClr val="bg1"/>
                  </a:solidFill>
                  <a:latin typeface="Roboto" panose="02000000000000000000" pitchFamily="2" charset="0"/>
                  <a:ea typeface="Roboto" panose="02000000000000000000" pitchFamily="2" charset="0"/>
                </a:rPr>
                <a:t>NE CONSULTEZ PAS CHAQUE PAGE DE COMPARAISON AVEC CHAQUE CLIENT.</a:t>
              </a:r>
              <a:endParaRPr lang="en-US" sz="4400" b="1">
                <a:solidFill>
                  <a:schemeClr val="bg1"/>
                </a:solidFill>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341772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22461CB-85FE-4C52-B9A3-A95768B1BC72}"/>
              </a:ext>
            </a:extLst>
          </p:cNvPr>
          <p:cNvPicPr>
            <a:picLocks noChangeAspect="1"/>
          </p:cNvPicPr>
          <p:nvPr/>
        </p:nvPicPr>
        <p:blipFill>
          <a:blip r:embed="rId3"/>
          <a:stretch>
            <a:fillRect/>
          </a:stretch>
        </p:blipFill>
        <p:spPr>
          <a:xfrm>
            <a:off x="9984401" y="2539808"/>
            <a:ext cx="12159509" cy="9501693"/>
          </a:xfrm>
          <a:prstGeom prst="rect">
            <a:avLst/>
          </a:prstGeom>
        </p:spPr>
      </p:pic>
      <p:pic>
        <p:nvPicPr>
          <p:cNvPr id="2" name="Imagem 6" descr="Uma imagem com texto, computador, captura de ecrã, número&#10;&#10;Descrição gerada automaticamente">
            <a:extLst>
              <a:ext uri="{FF2B5EF4-FFF2-40B4-BE49-F238E27FC236}">
                <a16:creationId xmlns:a16="http://schemas.microsoft.com/office/drawing/2014/main" id="{CD4A23B9-DF11-8A04-23D2-49265BA59833}"/>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526704" y="1896966"/>
            <a:ext cx="7976022" cy="104947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1302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7083831"/>
            <a:ext cx="18793493" cy="2554545"/>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2</a:t>
            </a:r>
          </a:p>
          <a:p>
            <a:r>
              <a:rPr lang="en-US" sz="8000" b="1">
                <a:solidFill>
                  <a:srgbClr val="211F1B"/>
                </a:solidFill>
                <a:latin typeface="Poppins" pitchFamily="2" charset="77"/>
                <a:cs typeface="Poppins" pitchFamily="2" charset="77"/>
              </a:rPr>
              <a:t>DETAILS DES METHODES</a:t>
            </a: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3620665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11145106" y="1067195"/>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cxnSp>
        <p:nvCxnSpPr>
          <p:cNvPr id="11" name="Conexão reta unidirecional 10">
            <a:extLst>
              <a:ext uri="{FF2B5EF4-FFF2-40B4-BE49-F238E27FC236}">
                <a16:creationId xmlns:a16="http://schemas.microsoft.com/office/drawing/2014/main" id="{6C61F10C-935F-ED0B-D3E1-8D876C9A33D5}"/>
              </a:ext>
            </a:extLst>
          </p:cNvPr>
          <p:cNvCxnSpPr>
            <a:cxnSpLocks/>
          </p:cNvCxnSpPr>
          <p:nvPr/>
        </p:nvCxnSpPr>
        <p:spPr>
          <a:xfrm flipH="1">
            <a:off x="10058400" y="6526875"/>
            <a:ext cx="2133600"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sp>
        <p:nvSpPr>
          <p:cNvPr id="5" name="CaixaDeTexto 4">
            <a:extLst>
              <a:ext uri="{FF2B5EF4-FFF2-40B4-BE49-F238E27FC236}">
                <a16:creationId xmlns:a16="http://schemas.microsoft.com/office/drawing/2014/main" id="{32492809-408B-2987-2A47-F32C53709523}"/>
              </a:ext>
            </a:extLst>
          </p:cNvPr>
          <p:cNvSpPr txBox="1"/>
          <p:nvPr/>
        </p:nvSpPr>
        <p:spPr>
          <a:xfrm>
            <a:off x="970694" y="3092914"/>
            <a:ext cx="9087706" cy="7089120"/>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Cette page s’adresse au client :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Les couleurs verte, rose et orange correspondent à celles de la matrice.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Elle peut voir à quoi sert cette méthode, à quoi elle sert et à quoi elle ne sert pas. </a:t>
            </a:r>
            <a:endParaRPr lang="en-US" sz="4400">
              <a:latin typeface="Roboto" panose="02000000000000000000" pitchFamily="2" charset="0"/>
              <a:ea typeface="Roboto" panose="02000000000000000000" pitchFamily="2" charset="0"/>
            </a:endParaRPr>
          </a:p>
        </p:txBody>
      </p:sp>
      <p:grpSp>
        <p:nvGrpSpPr>
          <p:cNvPr id="10" name="Agrupar 9">
            <a:extLst>
              <a:ext uri="{FF2B5EF4-FFF2-40B4-BE49-F238E27FC236}">
                <a16:creationId xmlns:a16="http://schemas.microsoft.com/office/drawing/2014/main" id="{6B00BF31-411F-7E13-FBD6-DA9DC74ABA59}"/>
              </a:ext>
            </a:extLst>
          </p:cNvPr>
          <p:cNvGrpSpPr/>
          <p:nvPr/>
        </p:nvGrpSpPr>
        <p:grpSpPr>
          <a:xfrm>
            <a:off x="-45720" y="11430000"/>
            <a:ext cx="4572001" cy="2361941"/>
            <a:chOff x="-45720" y="11430000"/>
            <a:chExt cx="4572001" cy="2361941"/>
          </a:xfrm>
        </p:grpSpPr>
        <p:pic>
          <p:nvPicPr>
            <p:cNvPr id="12" name="Picture 5">
              <a:extLst>
                <a:ext uri="{FF2B5EF4-FFF2-40B4-BE49-F238E27FC236}">
                  <a16:creationId xmlns:a16="http://schemas.microsoft.com/office/drawing/2014/main" id="{FC852C7C-79B1-A2BA-A1B2-252EDDBF7AE3}"/>
                </a:ext>
              </a:extLst>
            </p:cNvPr>
            <p:cNvPicPr>
              <a:picLocks noChangeAspect="1"/>
            </p:cNvPicPr>
            <p:nvPr/>
          </p:nvPicPr>
          <p:blipFill>
            <a:blip r:embed="rId5"/>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9B888EDC-D85C-CC3B-40B3-F907EE10C04E}"/>
                </a:ext>
              </a:extLst>
            </p:cNvPr>
            <p:cNvPicPr>
              <a:picLocks noChangeAspect="1"/>
            </p:cNvPicPr>
            <p:nvPr/>
          </p:nvPicPr>
          <p:blipFill>
            <a:blip r:embed="rId6"/>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593346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2161582" y="1142210"/>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cxnSp>
        <p:nvCxnSpPr>
          <p:cNvPr id="11" name="Conexão reta unidirecional 10">
            <a:extLst>
              <a:ext uri="{FF2B5EF4-FFF2-40B4-BE49-F238E27FC236}">
                <a16:creationId xmlns:a16="http://schemas.microsoft.com/office/drawing/2014/main" id="{6C61F10C-935F-ED0B-D3E1-8D876C9A33D5}"/>
              </a:ext>
            </a:extLst>
          </p:cNvPr>
          <p:cNvCxnSpPr>
            <a:cxnSpLocks/>
          </p:cNvCxnSpPr>
          <p:nvPr/>
        </p:nvCxnSpPr>
        <p:spPr>
          <a:xfrm>
            <a:off x="14234463" y="5290457"/>
            <a:ext cx="1334636"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sp>
        <p:nvSpPr>
          <p:cNvPr id="5" name="CaixaDeTexto 4">
            <a:extLst>
              <a:ext uri="{FF2B5EF4-FFF2-40B4-BE49-F238E27FC236}">
                <a16:creationId xmlns:a16="http://schemas.microsoft.com/office/drawing/2014/main" id="{32492809-408B-2987-2A47-F32C53709523}"/>
              </a:ext>
            </a:extLst>
          </p:cNvPr>
          <p:cNvSpPr txBox="1"/>
          <p:nvPr/>
        </p:nvSpPr>
        <p:spPr>
          <a:xfrm>
            <a:off x="15569099" y="2442854"/>
            <a:ext cx="8367689" cy="10136108"/>
          </a:xfrm>
          <a:prstGeom prst="rect">
            <a:avLst/>
          </a:prstGeom>
          <a:noFill/>
        </p:spPr>
        <p:txBody>
          <a:bodyPr wrap="square">
            <a:spAutoFit/>
          </a:bodyPr>
          <a:lstStyle/>
          <a:p>
            <a:pPr marL="1028700" lvl="1" indent="-571500">
              <a:lnSpc>
                <a:spcPct val="150000"/>
              </a:lnSpc>
              <a:buBlip>
                <a:blip r:embed="rId5"/>
              </a:buBlip>
            </a:pPr>
            <a:r>
              <a:rPr lang="fr-FR" sz="4400">
                <a:solidFill>
                  <a:srgbClr val="00B050"/>
                </a:solidFill>
                <a:latin typeface="Roboto" panose="02000000000000000000" pitchFamily="2" charset="0"/>
                <a:ea typeface="Roboto" panose="02000000000000000000" pitchFamily="2" charset="0"/>
              </a:rPr>
              <a:t>Cette page présente </a:t>
            </a:r>
            <a:r>
              <a:rPr lang="fr-FR" sz="4400">
                <a:latin typeface="Roboto" panose="02000000000000000000" pitchFamily="2" charset="0"/>
                <a:ea typeface="Roboto" panose="02000000000000000000" pitchFamily="2" charset="0"/>
              </a:rPr>
              <a:t>également les principaux avantages et le profil des clients qui pourraient aimer utiliser cette méthode. </a:t>
            </a:r>
          </a:p>
          <a:p>
            <a:pPr marL="1028700" lvl="1" indent="-571500">
              <a:lnSpc>
                <a:spcPct val="150000"/>
              </a:lnSpc>
              <a:buBlip>
                <a:blip r:embed="rId5"/>
              </a:buBlip>
            </a:pPr>
            <a:r>
              <a:rPr lang="fr-FR" sz="4400">
                <a:solidFill>
                  <a:srgbClr val="00B050"/>
                </a:solidFill>
                <a:latin typeface="Roboto" panose="02000000000000000000" pitchFamily="2" charset="0"/>
                <a:ea typeface="Roboto" panose="02000000000000000000" pitchFamily="2" charset="0"/>
              </a:rPr>
              <a:t>Utilisez-le</a:t>
            </a:r>
            <a:r>
              <a:rPr lang="fr-FR" sz="4400">
                <a:latin typeface="Roboto" panose="02000000000000000000" pitchFamily="2" charset="0"/>
                <a:ea typeface="Roboto" panose="02000000000000000000" pitchFamily="2" charset="0"/>
              </a:rPr>
              <a:t> pour confirmer avec la cliente que cette méthode répond à ses attentes. </a:t>
            </a:r>
          </a:p>
          <a:p>
            <a:pPr lvl="1">
              <a:lnSpc>
                <a:spcPct val="150000"/>
              </a:lnSpc>
            </a:pPr>
            <a:endParaRPr lang="fr-FR" sz="4400">
              <a:latin typeface="Roboto" panose="02000000000000000000" pitchFamily="2" charset="0"/>
              <a:ea typeface="Roboto" panose="02000000000000000000" pitchFamily="2" charset="0"/>
            </a:endParaRPr>
          </a:p>
        </p:txBody>
      </p:sp>
      <p:sp>
        <p:nvSpPr>
          <p:cNvPr id="7" name="Retângulo 6">
            <a:extLst>
              <a:ext uri="{FF2B5EF4-FFF2-40B4-BE49-F238E27FC236}">
                <a16:creationId xmlns:a16="http://schemas.microsoft.com/office/drawing/2014/main" id="{C9908D10-082B-6EE9-2D3D-11BE30757CB9}"/>
              </a:ext>
            </a:extLst>
          </p:cNvPr>
          <p:cNvSpPr/>
          <p:nvPr/>
        </p:nvSpPr>
        <p:spPr>
          <a:xfrm>
            <a:off x="10056082" y="2738056"/>
            <a:ext cx="4178381" cy="8040779"/>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Imagem 7" descr="Uma imagem com Gráficos, Tipo de letra, design gráfico, círculo&#10;&#10;Descrição gerada automaticamente">
            <a:extLst>
              <a:ext uri="{FF2B5EF4-FFF2-40B4-BE49-F238E27FC236}">
                <a16:creationId xmlns:a16="http://schemas.microsoft.com/office/drawing/2014/main" id="{0C302E41-8A01-12D8-0987-A68882B154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9" name="Agrupar 8">
            <a:extLst>
              <a:ext uri="{FF2B5EF4-FFF2-40B4-BE49-F238E27FC236}">
                <a16:creationId xmlns:a16="http://schemas.microsoft.com/office/drawing/2014/main" id="{67E361F6-14D1-7113-E1DB-64CBC9483443}"/>
              </a:ext>
            </a:extLst>
          </p:cNvPr>
          <p:cNvGrpSpPr/>
          <p:nvPr/>
        </p:nvGrpSpPr>
        <p:grpSpPr>
          <a:xfrm flipH="1">
            <a:off x="19793547" y="11427148"/>
            <a:ext cx="4572001" cy="2361941"/>
            <a:chOff x="-45720" y="11430000"/>
            <a:chExt cx="4572001" cy="2361941"/>
          </a:xfrm>
        </p:grpSpPr>
        <p:pic>
          <p:nvPicPr>
            <p:cNvPr id="10" name="Picture 5">
              <a:extLst>
                <a:ext uri="{FF2B5EF4-FFF2-40B4-BE49-F238E27FC236}">
                  <a16:creationId xmlns:a16="http://schemas.microsoft.com/office/drawing/2014/main" id="{6E747D65-22CE-7854-7B6C-FE4A2150B7EE}"/>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2" name="Picture 7">
              <a:extLst>
                <a:ext uri="{FF2B5EF4-FFF2-40B4-BE49-F238E27FC236}">
                  <a16:creationId xmlns:a16="http://schemas.microsoft.com/office/drawing/2014/main" id="{46130554-C822-1E17-547F-965FEE9CCD69}"/>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673086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11265945" y="1142209"/>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0" name="Retângulo 9">
            <a:extLst>
              <a:ext uri="{FF2B5EF4-FFF2-40B4-BE49-F238E27FC236}">
                <a16:creationId xmlns:a16="http://schemas.microsoft.com/office/drawing/2014/main" id="{8927D103-4C6A-6DC1-3C88-3C538BF042AC}"/>
              </a:ext>
            </a:extLst>
          </p:cNvPr>
          <p:cNvSpPr/>
          <p:nvPr/>
        </p:nvSpPr>
        <p:spPr>
          <a:xfrm>
            <a:off x="14889339" y="1067195"/>
            <a:ext cx="1732523" cy="1632451"/>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390742" y="5883348"/>
            <a:ext cx="9087706" cy="4042132"/>
          </a:xfrm>
          <a:prstGeom prst="rect">
            <a:avLst/>
          </a:prstGeom>
          <a:noFill/>
        </p:spPr>
        <p:txBody>
          <a:bodyPr wrap="square">
            <a:spAutoFit/>
          </a:bodyPr>
          <a:lstStyle/>
          <a:p>
            <a:pPr marL="1028700" lvl="1" indent="-571500">
              <a:lnSpc>
                <a:spcPct val="150000"/>
              </a:lnSpc>
              <a:buBlip>
                <a:blip r:embed="rId5"/>
              </a:buBlip>
            </a:pPr>
            <a:r>
              <a:rPr lang="fr-FR" sz="4400">
                <a:latin typeface="Roboto" panose="02000000000000000000" pitchFamily="2" charset="0"/>
                <a:ea typeface="Roboto" panose="02000000000000000000" pitchFamily="2" charset="0"/>
              </a:rPr>
              <a:t>Chaque méthode est représentée par une couleur différente.</a:t>
            </a:r>
          </a:p>
          <a:p>
            <a:pPr lvl="1">
              <a:lnSpc>
                <a:spcPct val="150000"/>
              </a:lnSpc>
            </a:pPr>
            <a:endParaRPr lang="fr-FR" sz="4400">
              <a:latin typeface="Roboto" panose="02000000000000000000" pitchFamily="2" charset="0"/>
              <a:ea typeface="Roboto" panose="02000000000000000000" pitchFamily="2" charset="0"/>
            </a:endParaRPr>
          </a:p>
        </p:txBody>
      </p:sp>
      <p:cxnSp>
        <p:nvCxnSpPr>
          <p:cNvPr id="11" name="Conexão reta unidirecional 10">
            <a:extLst>
              <a:ext uri="{FF2B5EF4-FFF2-40B4-BE49-F238E27FC236}">
                <a16:creationId xmlns:a16="http://schemas.microsoft.com/office/drawing/2014/main" id="{6C61F10C-935F-ED0B-D3E1-8D876C9A33D5}"/>
              </a:ext>
            </a:extLst>
          </p:cNvPr>
          <p:cNvCxnSpPr>
            <a:cxnSpLocks/>
            <a:stCxn id="10" idx="1"/>
          </p:cNvCxnSpPr>
          <p:nvPr/>
        </p:nvCxnSpPr>
        <p:spPr>
          <a:xfrm flipH="1">
            <a:off x="5934595" y="1883421"/>
            <a:ext cx="8954744" cy="3999927"/>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nvGrpSpPr>
          <p:cNvPr id="9" name="Agrupar 8">
            <a:extLst>
              <a:ext uri="{FF2B5EF4-FFF2-40B4-BE49-F238E27FC236}">
                <a16:creationId xmlns:a16="http://schemas.microsoft.com/office/drawing/2014/main" id="{6291E6D7-CF93-6FFB-BE15-1F328F3EA773}"/>
              </a:ext>
            </a:extLst>
          </p:cNvPr>
          <p:cNvGrpSpPr/>
          <p:nvPr/>
        </p:nvGrpSpPr>
        <p:grpSpPr>
          <a:xfrm>
            <a:off x="-45720" y="11430000"/>
            <a:ext cx="4572001" cy="2361941"/>
            <a:chOff x="-45720" y="11430000"/>
            <a:chExt cx="4572001" cy="2361941"/>
          </a:xfrm>
        </p:grpSpPr>
        <p:pic>
          <p:nvPicPr>
            <p:cNvPr id="12" name="Picture 5">
              <a:extLst>
                <a:ext uri="{FF2B5EF4-FFF2-40B4-BE49-F238E27FC236}">
                  <a16:creationId xmlns:a16="http://schemas.microsoft.com/office/drawing/2014/main" id="{D53954E3-E119-3BCC-E70F-D8CE08BA2F61}"/>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40D5AF12-D0D1-237B-77D4-19D224DE4011}"/>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42528151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3060540" y="1173638"/>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0" name="Retângulo 9">
            <a:extLst>
              <a:ext uri="{FF2B5EF4-FFF2-40B4-BE49-F238E27FC236}">
                <a16:creationId xmlns:a16="http://schemas.microsoft.com/office/drawing/2014/main" id="{8927D103-4C6A-6DC1-3C88-3C538BF042AC}"/>
              </a:ext>
            </a:extLst>
          </p:cNvPr>
          <p:cNvSpPr/>
          <p:nvPr/>
        </p:nvSpPr>
        <p:spPr>
          <a:xfrm>
            <a:off x="8211572" y="1171619"/>
            <a:ext cx="1732523" cy="1632451"/>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5610927" y="4329101"/>
            <a:ext cx="8120397" cy="8104783"/>
          </a:xfrm>
          <a:prstGeom prst="rect">
            <a:avLst/>
          </a:prstGeom>
          <a:noFill/>
        </p:spPr>
        <p:txBody>
          <a:bodyPr wrap="square">
            <a:spAutoFit/>
          </a:bodyPr>
          <a:lstStyle/>
          <a:p>
            <a:pPr marL="1028700" lvl="1" indent="-571500">
              <a:lnSpc>
                <a:spcPct val="150000"/>
              </a:lnSpc>
              <a:buBlip>
                <a:blip r:embed="rId5"/>
              </a:buBlip>
            </a:pPr>
            <a:r>
              <a:rPr lang="fr-FR" sz="4400">
                <a:latin typeface="Roboto" panose="02000000000000000000" pitchFamily="2" charset="0"/>
                <a:ea typeface="Roboto" panose="02000000000000000000" pitchFamily="2" charset="0"/>
              </a:rPr>
              <a:t>Les pages des MLDA comprennent également une </a:t>
            </a:r>
            <a:r>
              <a:rPr lang="fr-FR" sz="4400">
                <a:solidFill>
                  <a:srgbClr val="00B050"/>
                </a:solidFill>
                <a:latin typeface="Roboto" panose="02000000000000000000" pitchFamily="2" charset="0"/>
                <a:ea typeface="Roboto" panose="02000000000000000000" pitchFamily="2" charset="0"/>
              </a:rPr>
              <a:t>photo de la méthode </a:t>
            </a:r>
            <a:r>
              <a:rPr lang="fr-FR" sz="4400">
                <a:latin typeface="Roboto" panose="02000000000000000000" pitchFamily="2" charset="0"/>
                <a:ea typeface="Roboto" panose="02000000000000000000" pitchFamily="2" charset="0"/>
              </a:rPr>
              <a:t>avec les mains pour l’échelle ;</a:t>
            </a:r>
          </a:p>
          <a:p>
            <a:pPr marL="1028700" lvl="1" indent="-571500">
              <a:lnSpc>
                <a:spcPct val="150000"/>
              </a:lnSpc>
              <a:buBlip>
                <a:blip r:embed="rId5"/>
              </a:buBlip>
            </a:pPr>
            <a:r>
              <a:rPr lang="fr-FR" sz="4400">
                <a:latin typeface="Roboto" panose="02000000000000000000" pitchFamily="2" charset="0"/>
                <a:ea typeface="Roboto" panose="02000000000000000000" pitchFamily="2" charset="0"/>
              </a:rPr>
              <a:t>Si possible, vous devriez avoir </a:t>
            </a:r>
            <a:r>
              <a:rPr lang="fr-FR" sz="4400">
                <a:solidFill>
                  <a:srgbClr val="00B050"/>
                </a:solidFill>
                <a:latin typeface="Roboto" panose="02000000000000000000" pitchFamily="2" charset="0"/>
                <a:ea typeface="Roboto" panose="02000000000000000000" pitchFamily="2" charset="0"/>
              </a:rPr>
              <a:t>un échantillon réel</a:t>
            </a:r>
            <a:r>
              <a:rPr lang="fr-FR" sz="4400">
                <a:latin typeface="Roboto" panose="02000000000000000000" pitchFamily="2" charset="0"/>
                <a:ea typeface="Roboto" panose="02000000000000000000" pitchFamily="2" charset="0"/>
              </a:rPr>
              <a:t>. </a:t>
            </a:r>
          </a:p>
          <a:p>
            <a:pPr marL="1028700" lvl="1" indent="-571500">
              <a:lnSpc>
                <a:spcPct val="150000"/>
              </a:lnSpc>
              <a:buBlip>
                <a:blip r:embed="rId5"/>
              </a:buBlip>
            </a:pPr>
            <a:endParaRPr lang="fr-FR" sz="4400">
              <a:latin typeface="Roboto" panose="02000000000000000000" pitchFamily="2" charset="0"/>
              <a:ea typeface="Roboto" panose="02000000000000000000" pitchFamily="2" charset="0"/>
            </a:endParaRPr>
          </a:p>
        </p:txBody>
      </p:sp>
      <p:cxnSp>
        <p:nvCxnSpPr>
          <p:cNvPr id="12" name="Conexão reta unidirecional 11">
            <a:extLst>
              <a:ext uri="{FF2B5EF4-FFF2-40B4-BE49-F238E27FC236}">
                <a16:creationId xmlns:a16="http://schemas.microsoft.com/office/drawing/2014/main" id="{BD75285D-3DBE-3B35-222C-CB65B2A9702E}"/>
              </a:ext>
            </a:extLst>
          </p:cNvPr>
          <p:cNvCxnSpPr>
            <a:cxnSpLocks/>
            <a:stCxn id="10" idx="3"/>
          </p:cNvCxnSpPr>
          <p:nvPr/>
        </p:nvCxnSpPr>
        <p:spPr>
          <a:xfrm>
            <a:off x="9944095" y="1987845"/>
            <a:ext cx="6319162" cy="2173109"/>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5" name="Imagem 4" descr="Uma imagem com Gráficos, Tipo de letra, design gráfico, círculo&#10;&#10;Descrição gerada automaticamente">
            <a:extLst>
              <a:ext uri="{FF2B5EF4-FFF2-40B4-BE49-F238E27FC236}">
                <a16:creationId xmlns:a16="http://schemas.microsoft.com/office/drawing/2014/main" id="{193361E7-8E37-95AE-8162-0B486B0591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11" name="Agrupar 10">
            <a:extLst>
              <a:ext uri="{FF2B5EF4-FFF2-40B4-BE49-F238E27FC236}">
                <a16:creationId xmlns:a16="http://schemas.microsoft.com/office/drawing/2014/main" id="{C6E55124-F332-144B-38E7-EAE9A97A28CF}"/>
              </a:ext>
            </a:extLst>
          </p:cNvPr>
          <p:cNvGrpSpPr/>
          <p:nvPr/>
        </p:nvGrpSpPr>
        <p:grpSpPr>
          <a:xfrm flipH="1">
            <a:off x="19793547" y="11467834"/>
            <a:ext cx="4572001" cy="2361941"/>
            <a:chOff x="-45720" y="11430000"/>
            <a:chExt cx="4572001" cy="2361941"/>
          </a:xfrm>
        </p:grpSpPr>
        <p:pic>
          <p:nvPicPr>
            <p:cNvPr id="13" name="Picture 5">
              <a:extLst>
                <a:ext uri="{FF2B5EF4-FFF2-40B4-BE49-F238E27FC236}">
                  <a16:creationId xmlns:a16="http://schemas.microsoft.com/office/drawing/2014/main" id="{689AC862-C544-228B-5081-3C45F782165D}"/>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5" name="Picture 7">
              <a:extLst>
                <a:ext uri="{FF2B5EF4-FFF2-40B4-BE49-F238E27FC236}">
                  <a16:creationId xmlns:a16="http://schemas.microsoft.com/office/drawing/2014/main" id="{ACC6858E-242C-B8F9-DDDD-AEA0B0DE9E18}"/>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4170836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60695" y="0"/>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10297949" y="109985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10636407" y="2713612"/>
            <a:ext cx="8158842" cy="34663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041014" y="1884599"/>
            <a:ext cx="9087706" cy="8104783"/>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Messages clés </a:t>
            </a:r>
            <a:r>
              <a:rPr lang="fr-FR" sz="4400">
                <a:latin typeface="Roboto" panose="02000000000000000000" pitchFamily="2" charset="0"/>
                <a:ea typeface="Roboto" panose="02000000000000000000" pitchFamily="2" charset="0"/>
              </a:rPr>
              <a:t>avant le choix :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C’est ce que le client doit savoir avant de prendre sa décision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Pour les méthodes qui entraînent des changements de périodes :</a:t>
            </a:r>
          </a:p>
          <a:p>
            <a:pPr>
              <a:lnSpc>
                <a:spcPct val="150000"/>
              </a:lnSpc>
            </a:pPr>
            <a:r>
              <a:rPr lang="fr-FR" sz="4400">
                <a:latin typeface="Roboto" panose="02000000000000000000" pitchFamily="2" charset="0"/>
                <a:ea typeface="Roboto" panose="02000000000000000000" pitchFamily="2" charset="0"/>
              </a:rPr>
              <a:t>Rappel pour revoir les messages dans l’outil </a:t>
            </a:r>
            <a:r>
              <a:rPr lang="fr-FR" sz="4400" b="1">
                <a:solidFill>
                  <a:srgbClr val="16AD6A"/>
                </a:solidFill>
                <a:latin typeface="Roboto" panose="02000000000000000000" pitchFamily="2" charset="0"/>
                <a:ea typeface="Roboto" panose="02000000000000000000" pitchFamily="2" charset="0"/>
              </a:rPr>
              <a:t>NORMAL.</a:t>
            </a:r>
          </a:p>
          <a:p>
            <a:pPr>
              <a:lnSpc>
                <a:spcPct val="150000"/>
              </a:lnSpc>
            </a:pPr>
            <a:endParaRPr lang="fr-FR" sz="4400" b="1">
              <a:solidFill>
                <a:srgbClr val="16AD6A"/>
              </a:solidFill>
              <a:latin typeface="Roboto" panose="02000000000000000000" pitchFamily="2" charset="0"/>
              <a:ea typeface="Roboto" panose="02000000000000000000" pitchFamily="2" charset="0"/>
            </a:endParaRPr>
          </a:p>
        </p:txBody>
      </p:sp>
      <p:cxnSp>
        <p:nvCxnSpPr>
          <p:cNvPr id="17" name="Conexão reta unidirecional 16">
            <a:extLst>
              <a:ext uri="{FF2B5EF4-FFF2-40B4-BE49-F238E27FC236}">
                <a16:creationId xmlns:a16="http://schemas.microsoft.com/office/drawing/2014/main" id="{10CA3A93-279D-8455-278A-2BB146B68C25}"/>
              </a:ext>
            </a:extLst>
          </p:cNvPr>
          <p:cNvCxnSpPr>
            <a:cxnSpLocks/>
          </p:cNvCxnSpPr>
          <p:nvPr/>
        </p:nvCxnSpPr>
        <p:spPr>
          <a:xfrm flipH="1" flipV="1">
            <a:off x="8980714" y="2710956"/>
            <a:ext cx="1655693" cy="522181"/>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nvGrpSpPr>
          <p:cNvPr id="6" name="Agrupar 5">
            <a:extLst>
              <a:ext uri="{FF2B5EF4-FFF2-40B4-BE49-F238E27FC236}">
                <a16:creationId xmlns:a16="http://schemas.microsoft.com/office/drawing/2014/main" id="{A0823D2D-F2F4-24E6-0E36-2788E55EA51C}"/>
              </a:ext>
            </a:extLst>
          </p:cNvPr>
          <p:cNvGrpSpPr/>
          <p:nvPr/>
        </p:nvGrpSpPr>
        <p:grpSpPr>
          <a:xfrm>
            <a:off x="-45720" y="11430000"/>
            <a:ext cx="4572001" cy="2361941"/>
            <a:chOff x="-45720" y="11430000"/>
            <a:chExt cx="4572001" cy="2361941"/>
          </a:xfrm>
        </p:grpSpPr>
        <p:pic>
          <p:nvPicPr>
            <p:cNvPr id="9" name="Picture 5">
              <a:extLst>
                <a:ext uri="{FF2B5EF4-FFF2-40B4-BE49-F238E27FC236}">
                  <a16:creationId xmlns:a16="http://schemas.microsoft.com/office/drawing/2014/main" id="{1EC2F09D-ACC6-B6C9-2EB2-323CA571FAF4}"/>
                </a:ext>
              </a:extLst>
            </p:cNvPr>
            <p:cNvPicPr>
              <a:picLocks noChangeAspect="1"/>
            </p:cNvPicPr>
            <p:nvPr/>
          </p:nvPicPr>
          <p:blipFill>
            <a:blip r:embed="rId5"/>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9CEE4549-71D3-850E-2CDA-9583925550C7}"/>
                </a:ext>
              </a:extLst>
            </p:cNvPr>
            <p:cNvPicPr>
              <a:picLocks noChangeAspect="1"/>
            </p:cNvPicPr>
            <p:nvPr/>
          </p:nvPicPr>
          <p:blipFill>
            <a:blip r:embed="rId6"/>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3317436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10297949" y="109985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10745503" y="6207926"/>
            <a:ext cx="8498049" cy="6375565"/>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712237" y="1647703"/>
            <a:ext cx="9357627" cy="11151771"/>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3	Q - Demandez au client de </a:t>
            </a:r>
            <a:r>
              <a:rPr lang="fr-FR" sz="4400">
                <a:latin typeface="Roboto" panose="02000000000000000000" pitchFamily="2" charset="0"/>
                <a:ea typeface="Roboto" panose="02000000000000000000" pitchFamily="2" charset="0"/>
              </a:rPr>
              <a:t>répéter : </a:t>
            </a:r>
          </a:p>
          <a:p>
            <a:pPr>
              <a:lnSpc>
                <a:spcPct val="150000"/>
              </a:lnSpc>
            </a:pPr>
            <a:r>
              <a:rPr lang="fr-FR" sz="4400">
                <a:latin typeface="Roboto" panose="02000000000000000000" pitchFamily="2" charset="0"/>
                <a:ea typeface="Roboto" panose="02000000000000000000" pitchFamily="2" charset="0"/>
              </a:rPr>
              <a:t>Le plus important pour le client est les 3 Q :</a:t>
            </a:r>
          </a:p>
          <a:p>
            <a:pPr>
              <a:lnSpc>
                <a:spcPct val="150000"/>
              </a:lnSpc>
            </a:pPr>
            <a:r>
              <a:rPr lang="fr-FR" sz="4400">
                <a:latin typeface="Roboto" panose="02000000000000000000" pitchFamily="2" charset="0"/>
                <a:ea typeface="Roboto" panose="02000000000000000000" pitchFamily="2" charset="0"/>
              </a:rPr>
              <a:t>Ce qu’il faut faire ;</a:t>
            </a:r>
          </a:p>
          <a:p>
            <a:pPr>
              <a:lnSpc>
                <a:spcPct val="150000"/>
              </a:lnSpc>
            </a:pPr>
            <a:r>
              <a:rPr lang="fr-FR" sz="4400">
                <a:latin typeface="Roboto" panose="02000000000000000000" pitchFamily="2" charset="0"/>
                <a:ea typeface="Roboto" panose="02000000000000000000" pitchFamily="2" charset="0"/>
              </a:rPr>
              <a:t>À quoi s’attendre ;</a:t>
            </a:r>
          </a:p>
          <a:p>
            <a:pPr>
              <a:lnSpc>
                <a:spcPct val="150000"/>
              </a:lnSpc>
            </a:pPr>
            <a:r>
              <a:rPr lang="fr-FR" sz="4400">
                <a:latin typeface="Roboto" panose="02000000000000000000" pitchFamily="2" charset="0"/>
                <a:ea typeface="Roboto" panose="02000000000000000000" pitchFamily="2" charset="0"/>
              </a:rPr>
              <a:t>Quand revenir. </a:t>
            </a:r>
          </a:p>
          <a:p>
            <a:pPr>
              <a:lnSpc>
                <a:spcPct val="150000"/>
              </a:lnSpc>
            </a:pPr>
            <a:r>
              <a:rPr lang="fr-FR" sz="4400">
                <a:latin typeface="Roboto" panose="02000000000000000000" pitchFamily="2" charset="0"/>
                <a:ea typeface="Roboto" panose="02000000000000000000" pitchFamily="2" charset="0"/>
              </a:rPr>
              <a:t>Aidez le client à se souvenir en lui demandant de vous</a:t>
            </a:r>
            <a:r>
              <a:rPr lang="fr-FR" sz="4400" b="1">
                <a:solidFill>
                  <a:srgbClr val="16AD6A"/>
                </a:solidFill>
                <a:latin typeface="Roboto" panose="02000000000000000000" pitchFamily="2" charset="0"/>
                <a:ea typeface="Roboto" panose="02000000000000000000" pitchFamily="2" charset="0"/>
              </a:rPr>
              <a:t> répéter les 3 Q </a:t>
            </a:r>
            <a:r>
              <a:rPr lang="fr-FR" sz="4400">
                <a:latin typeface="Roboto" panose="02000000000000000000" pitchFamily="2" charset="0"/>
                <a:ea typeface="Roboto" panose="02000000000000000000" pitchFamily="2" charset="0"/>
              </a:rPr>
              <a:t>de la méthode qu’il a choisie</a:t>
            </a:r>
            <a:r>
              <a:rPr lang="fr-FR" sz="4400" b="1">
                <a:solidFill>
                  <a:srgbClr val="16AD6A"/>
                </a:solidFill>
                <a:latin typeface="Roboto" panose="02000000000000000000" pitchFamily="2" charset="0"/>
                <a:ea typeface="Roboto" panose="02000000000000000000" pitchFamily="2" charset="0"/>
              </a:rPr>
              <a:t>. </a:t>
            </a:r>
          </a:p>
          <a:p>
            <a:pPr>
              <a:lnSpc>
                <a:spcPct val="150000"/>
              </a:lnSpc>
            </a:pPr>
            <a:endParaRPr lang="fr-FR" sz="4400" b="1">
              <a:solidFill>
                <a:srgbClr val="16AD6A"/>
              </a:solidFill>
              <a:latin typeface="Roboto" panose="02000000000000000000" pitchFamily="2" charset="0"/>
              <a:ea typeface="Roboto" panose="02000000000000000000" pitchFamily="2" charset="0"/>
            </a:endParaRPr>
          </a:p>
        </p:txBody>
      </p:sp>
      <p:cxnSp>
        <p:nvCxnSpPr>
          <p:cNvPr id="5" name="Conexão reta unidirecional 4">
            <a:extLst>
              <a:ext uri="{FF2B5EF4-FFF2-40B4-BE49-F238E27FC236}">
                <a16:creationId xmlns:a16="http://schemas.microsoft.com/office/drawing/2014/main" id="{E80FA021-CAAE-0776-DC98-440623E53DEF}"/>
              </a:ext>
            </a:extLst>
          </p:cNvPr>
          <p:cNvCxnSpPr>
            <a:cxnSpLocks/>
          </p:cNvCxnSpPr>
          <p:nvPr/>
        </p:nvCxnSpPr>
        <p:spPr>
          <a:xfrm flipH="1" flipV="1">
            <a:off x="9111343" y="6207926"/>
            <a:ext cx="1634160" cy="345708"/>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nvGrpSpPr>
          <p:cNvPr id="6" name="Agrupar 5">
            <a:extLst>
              <a:ext uri="{FF2B5EF4-FFF2-40B4-BE49-F238E27FC236}">
                <a16:creationId xmlns:a16="http://schemas.microsoft.com/office/drawing/2014/main" id="{C7FCC1A9-7FD9-1180-39A4-F0025AE4269B}"/>
              </a:ext>
            </a:extLst>
          </p:cNvPr>
          <p:cNvGrpSpPr/>
          <p:nvPr/>
        </p:nvGrpSpPr>
        <p:grpSpPr>
          <a:xfrm>
            <a:off x="-45720" y="11430000"/>
            <a:ext cx="4572001" cy="2361941"/>
            <a:chOff x="-45720" y="11430000"/>
            <a:chExt cx="4572001" cy="2361941"/>
          </a:xfrm>
        </p:grpSpPr>
        <p:pic>
          <p:nvPicPr>
            <p:cNvPr id="7" name="Picture 5">
              <a:extLst>
                <a:ext uri="{FF2B5EF4-FFF2-40B4-BE49-F238E27FC236}">
                  <a16:creationId xmlns:a16="http://schemas.microsoft.com/office/drawing/2014/main" id="{AC538390-FA05-EBF5-A378-B77F9EE1DDDA}"/>
                </a:ext>
              </a:extLst>
            </p:cNvPr>
            <p:cNvPicPr>
              <a:picLocks noChangeAspect="1"/>
            </p:cNvPicPr>
            <p:nvPr/>
          </p:nvPicPr>
          <p:blipFill>
            <a:blip r:embed="rId5"/>
            <a:stretch>
              <a:fillRect/>
            </a:stretch>
          </p:blipFill>
          <p:spPr>
            <a:xfrm>
              <a:off x="2240281" y="11505668"/>
              <a:ext cx="2286000" cy="2286273"/>
            </a:xfrm>
            <a:prstGeom prst="rect">
              <a:avLst/>
            </a:prstGeom>
          </p:spPr>
        </p:pic>
        <p:pic>
          <p:nvPicPr>
            <p:cNvPr id="9" name="Picture 7">
              <a:extLst>
                <a:ext uri="{FF2B5EF4-FFF2-40B4-BE49-F238E27FC236}">
                  <a16:creationId xmlns:a16="http://schemas.microsoft.com/office/drawing/2014/main" id="{C81FE8C3-8C03-9B2D-7B8A-579FE5A17517}"/>
                </a:ext>
              </a:extLst>
            </p:cNvPr>
            <p:cNvPicPr>
              <a:picLocks noChangeAspect="1"/>
            </p:cNvPicPr>
            <p:nvPr/>
          </p:nvPicPr>
          <p:blipFill>
            <a:blip r:embed="rId6"/>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958962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900414" y="102286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9494180" y="2736098"/>
            <a:ext cx="4025877" cy="28482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4684242" y="3916413"/>
            <a:ext cx="9087706" cy="7089120"/>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Rappel pour le prestataire :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Comment démarrer rapidement chaque méthode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Vérifier l’éligibilité médicale ; </a:t>
            </a:r>
          </a:p>
          <a:p>
            <a:pPr>
              <a:lnSpc>
                <a:spcPct val="150000"/>
              </a:lnSpc>
            </a:pPr>
            <a:r>
              <a:rPr lang="fr-FR" sz="4400">
                <a:latin typeface="Roboto" panose="02000000000000000000" pitchFamily="2" charset="0"/>
                <a:ea typeface="Roboto" panose="02000000000000000000" pitchFamily="2" charset="0"/>
              </a:rPr>
              <a:t>Les deux se trouvent dans les outils de travail à la fin du livret de choix.</a:t>
            </a:r>
          </a:p>
          <a:p>
            <a:pPr>
              <a:lnSpc>
                <a:spcPct val="150000"/>
              </a:lnSpc>
            </a:pPr>
            <a:endParaRPr lang="fr-FR" sz="4400" b="1">
              <a:solidFill>
                <a:srgbClr val="16AD6A"/>
              </a:solidFill>
              <a:latin typeface="Roboto" panose="02000000000000000000" pitchFamily="2" charset="0"/>
              <a:ea typeface="Roboto" panose="02000000000000000000" pitchFamily="2" charset="0"/>
            </a:endParaRPr>
          </a:p>
        </p:txBody>
      </p:sp>
      <p:cxnSp>
        <p:nvCxnSpPr>
          <p:cNvPr id="5" name="Conexão reta unidirecional 4">
            <a:extLst>
              <a:ext uri="{FF2B5EF4-FFF2-40B4-BE49-F238E27FC236}">
                <a16:creationId xmlns:a16="http://schemas.microsoft.com/office/drawing/2014/main" id="{734A9F60-0EA3-D270-6F57-EF95349324AF}"/>
              </a:ext>
            </a:extLst>
          </p:cNvPr>
          <p:cNvCxnSpPr>
            <a:cxnSpLocks/>
          </p:cNvCxnSpPr>
          <p:nvPr/>
        </p:nvCxnSpPr>
        <p:spPr>
          <a:xfrm>
            <a:off x="13520057" y="3136117"/>
            <a:ext cx="1521285" cy="780296"/>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6" name="Imagem 5" descr="Uma imagem com Gráficos, Tipo de letra, design gráfico, círculo&#10;&#10;Descrição gerada automaticamente">
            <a:extLst>
              <a:ext uri="{FF2B5EF4-FFF2-40B4-BE49-F238E27FC236}">
                <a16:creationId xmlns:a16="http://schemas.microsoft.com/office/drawing/2014/main" id="{98D59610-CD29-4724-6B7F-31FDED323C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4" name="Agrupar 3">
            <a:extLst>
              <a:ext uri="{FF2B5EF4-FFF2-40B4-BE49-F238E27FC236}">
                <a16:creationId xmlns:a16="http://schemas.microsoft.com/office/drawing/2014/main" id="{1E5EA4DB-B836-299F-059C-4BBCD85DBBE3}"/>
              </a:ext>
            </a:extLst>
          </p:cNvPr>
          <p:cNvGrpSpPr/>
          <p:nvPr/>
        </p:nvGrpSpPr>
        <p:grpSpPr>
          <a:xfrm flipH="1">
            <a:off x="19793547" y="11467834"/>
            <a:ext cx="4572001" cy="2361941"/>
            <a:chOff x="-45720" y="11430000"/>
            <a:chExt cx="4572001" cy="2361941"/>
          </a:xfrm>
        </p:grpSpPr>
        <p:pic>
          <p:nvPicPr>
            <p:cNvPr id="9" name="Picture 5">
              <a:extLst>
                <a:ext uri="{FF2B5EF4-FFF2-40B4-BE49-F238E27FC236}">
                  <a16:creationId xmlns:a16="http://schemas.microsoft.com/office/drawing/2014/main" id="{6C93E503-569E-697C-7845-0187E2918CE1}"/>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9D2FD14D-3E46-EE45-C774-712F775B4F89}"/>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27133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OBJECTIFS:</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1" y="6007727"/>
            <a:ext cx="9190109" cy="6186309"/>
          </a:xfrm>
          <a:prstGeom prst="rect">
            <a:avLst/>
          </a:prstGeom>
        </p:spPr>
        <p:txBody>
          <a:bodyPr wrap="square">
            <a:spAutoFit/>
          </a:bodyPr>
          <a:lstStyle/>
          <a:p>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 la fin de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ce</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module,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vous</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serez</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capables</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de:</a:t>
            </a: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Comprendre</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les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différentes</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sections du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livret</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de choix</a:t>
            </a:r>
          </a:p>
          <a:p>
            <a:pPr marL="571500" indent="-571500">
              <a:buBlip>
                <a:blip r:embed="rId4"/>
              </a:buBlip>
            </a:pPr>
            <a:endParaRPr lang="fr-FR"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fr-FR"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Mettre en pratique les compétences appropriées dans les séances de jeu de rôle à l’aide du livret de choix</a:t>
            </a:r>
          </a:p>
          <a:p>
            <a:pPr marL="571500" indent="-571500">
              <a:buBlip>
                <a:blip r:embed="rId4"/>
              </a:buBlip>
            </a:pPr>
            <a:endParaRPr lang="fr-FR"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71502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900414" y="102286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9526837" y="5684614"/>
            <a:ext cx="4025877" cy="28482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4748769" y="3375749"/>
            <a:ext cx="9087706" cy="8104783"/>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Faites un plan : </a:t>
            </a:r>
          </a:p>
          <a:p>
            <a:pPr>
              <a:lnSpc>
                <a:spcPct val="150000"/>
              </a:lnSpc>
            </a:pPr>
            <a:r>
              <a:rPr lang="fr-FR" sz="4400">
                <a:latin typeface="Roboto" panose="02000000000000000000" pitchFamily="2" charset="0"/>
                <a:ea typeface="Roboto" panose="02000000000000000000" pitchFamily="2" charset="0"/>
              </a:rPr>
              <a:t>La recherche montre que la réflexion sur la façon d’utiliser et la préparation mentale aux effets secondaires améliorent la mémorisation de l’information et la continuation.</a:t>
            </a:r>
          </a:p>
          <a:p>
            <a:pPr>
              <a:lnSpc>
                <a:spcPct val="150000"/>
              </a:lnSpc>
            </a:pPr>
            <a:endParaRPr lang="fr-FR" sz="4400" b="1">
              <a:solidFill>
                <a:srgbClr val="16AD6A"/>
              </a:solidFill>
              <a:latin typeface="Roboto" panose="02000000000000000000" pitchFamily="2" charset="0"/>
              <a:ea typeface="Roboto" panose="02000000000000000000" pitchFamily="2" charset="0"/>
            </a:endParaRPr>
          </a:p>
        </p:txBody>
      </p:sp>
      <p:cxnSp>
        <p:nvCxnSpPr>
          <p:cNvPr id="5" name="Conexão reta unidirecional 4">
            <a:extLst>
              <a:ext uri="{FF2B5EF4-FFF2-40B4-BE49-F238E27FC236}">
                <a16:creationId xmlns:a16="http://schemas.microsoft.com/office/drawing/2014/main" id="{993105AC-73EB-855A-F6B7-063043EF3BFB}"/>
              </a:ext>
            </a:extLst>
          </p:cNvPr>
          <p:cNvCxnSpPr>
            <a:cxnSpLocks/>
          </p:cNvCxnSpPr>
          <p:nvPr/>
        </p:nvCxnSpPr>
        <p:spPr>
          <a:xfrm>
            <a:off x="13496830" y="7108750"/>
            <a:ext cx="1601929"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6" name="Imagem 5" descr="Uma imagem com Gráficos, Tipo de letra, design gráfico, círculo&#10;&#10;Descrição gerada automaticamente">
            <a:extLst>
              <a:ext uri="{FF2B5EF4-FFF2-40B4-BE49-F238E27FC236}">
                <a16:creationId xmlns:a16="http://schemas.microsoft.com/office/drawing/2014/main" id="{EB9F9FC0-EFF1-2C09-2EF9-20CAABC8E4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7" name="Agrupar 6">
            <a:extLst>
              <a:ext uri="{FF2B5EF4-FFF2-40B4-BE49-F238E27FC236}">
                <a16:creationId xmlns:a16="http://schemas.microsoft.com/office/drawing/2014/main" id="{79E6D0EE-2D7B-A732-78EC-0676C2457D61}"/>
              </a:ext>
            </a:extLst>
          </p:cNvPr>
          <p:cNvGrpSpPr/>
          <p:nvPr/>
        </p:nvGrpSpPr>
        <p:grpSpPr>
          <a:xfrm flipH="1">
            <a:off x="19793547" y="11467834"/>
            <a:ext cx="4572001" cy="2361941"/>
            <a:chOff x="-45720" y="11430000"/>
            <a:chExt cx="4572001" cy="2361941"/>
          </a:xfrm>
        </p:grpSpPr>
        <p:pic>
          <p:nvPicPr>
            <p:cNvPr id="9" name="Picture 5">
              <a:extLst>
                <a:ext uri="{FF2B5EF4-FFF2-40B4-BE49-F238E27FC236}">
                  <a16:creationId xmlns:a16="http://schemas.microsoft.com/office/drawing/2014/main" id="{1FD8D421-A287-1EE6-3A08-4B9EF1E8C661}"/>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A2000741-B8D7-3077-1A4A-EDFAADDF783D}"/>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3374908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900414" y="102286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9526837" y="5684614"/>
            <a:ext cx="4025877" cy="28482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4748769" y="4579852"/>
            <a:ext cx="9087706" cy="7089120"/>
          </a:xfrm>
          <a:prstGeom prst="rect">
            <a:avLst/>
          </a:prstGeom>
          <a:noFill/>
        </p:spPr>
        <p:txBody>
          <a:bodyPr wrap="square">
            <a:spAutoFit/>
          </a:bodyPr>
          <a:lstStyle/>
          <a:p>
            <a:pPr lvl="1">
              <a:lnSpc>
                <a:spcPct val="150000"/>
              </a:lnSpc>
            </a:pPr>
            <a:r>
              <a:rPr lang="fr-FR" sz="4400" b="1">
                <a:solidFill>
                  <a:schemeClr val="accent4"/>
                </a:solidFill>
                <a:latin typeface="Roboto" panose="02000000000000000000" pitchFamily="2" charset="0"/>
                <a:ea typeface="Roboto" panose="02000000000000000000" pitchFamily="2" charset="0"/>
              </a:rPr>
              <a:t>Faites un plan </a:t>
            </a:r>
            <a:r>
              <a:rPr lang="fr-FR" sz="4400">
                <a:latin typeface="Roboto" panose="02000000000000000000" pitchFamily="2" charset="0"/>
                <a:ea typeface="Roboto" panose="02000000000000000000" pitchFamily="2" charset="0"/>
              </a:rPr>
              <a:t>: </a:t>
            </a:r>
          </a:p>
          <a:p>
            <a:pPr marL="1028700" lvl="1" indent="-571500">
              <a:lnSpc>
                <a:spcPct val="150000"/>
              </a:lnSpc>
              <a:buBlip>
                <a:blip r:embed="rId5"/>
              </a:buBlip>
            </a:pPr>
            <a:r>
              <a:rPr lang="fr-FR" sz="4400">
                <a:latin typeface="Roboto" panose="02000000000000000000" pitchFamily="2" charset="0"/>
                <a:ea typeface="Roboto" panose="02000000000000000000" pitchFamily="2" charset="0"/>
              </a:rPr>
              <a:t>Pour chaque méthode, </a:t>
            </a:r>
            <a:r>
              <a:rPr lang="fr-FR" sz="4400">
                <a:solidFill>
                  <a:schemeClr val="accent4"/>
                </a:solidFill>
                <a:latin typeface="Roboto" panose="02000000000000000000" pitchFamily="2" charset="0"/>
                <a:ea typeface="Roboto" panose="02000000000000000000" pitchFamily="2" charset="0"/>
              </a:rPr>
              <a:t>2 à 3 éléments clés à retenir pour une utilisation correcte</a:t>
            </a:r>
            <a:r>
              <a:rPr lang="fr-FR" sz="4400">
                <a:latin typeface="Roboto" panose="02000000000000000000" pitchFamily="2" charset="0"/>
                <a:ea typeface="Roboto" panose="02000000000000000000" pitchFamily="2" charset="0"/>
              </a:rPr>
              <a:t> et les </a:t>
            </a:r>
            <a:r>
              <a:rPr lang="fr-FR" sz="4400" b="1">
                <a:latin typeface="Roboto" panose="02000000000000000000" pitchFamily="2" charset="0"/>
                <a:ea typeface="Roboto" panose="02000000000000000000" pitchFamily="2" charset="0"/>
              </a:rPr>
              <a:t>effets secondaires </a:t>
            </a:r>
            <a:r>
              <a:rPr lang="fr-FR" sz="4400">
                <a:latin typeface="Roboto" panose="02000000000000000000" pitchFamily="2" charset="0"/>
                <a:ea typeface="Roboto" panose="02000000000000000000" pitchFamily="2" charset="0"/>
              </a:rPr>
              <a:t>sont inclus pour la discussion.</a:t>
            </a:r>
          </a:p>
          <a:p>
            <a:pPr lvl="1">
              <a:lnSpc>
                <a:spcPct val="150000"/>
              </a:lnSpc>
            </a:pPr>
            <a:endParaRPr lang="en-US" sz="4400">
              <a:latin typeface="Roboto" panose="02000000000000000000" pitchFamily="2" charset="0"/>
              <a:ea typeface="Roboto" panose="02000000000000000000" pitchFamily="2" charset="0"/>
            </a:endParaRPr>
          </a:p>
        </p:txBody>
      </p:sp>
      <p:cxnSp>
        <p:nvCxnSpPr>
          <p:cNvPr id="5" name="Conexão reta unidirecional 4">
            <a:extLst>
              <a:ext uri="{FF2B5EF4-FFF2-40B4-BE49-F238E27FC236}">
                <a16:creationId xmlns:a16="http://schemas.microsoft.com/office/drawing/2014/main" id="{993105AC-73EB-855A-F6B7-063043EF3BFB}"/>
              </a:ext>
            </a:extLst>
          </p:cNvPr>
          <p:cNvCxnSpPr>
            <a:cxnSpLocks/>
          </p:cNvCxnSpPr>
          <p:nvPr/>
        </p:nvCxnSpPr>
        <p:spPr>
          <a:xfrm>
            <a:off x="13552714" y="7202425"/>
            <a:ext cx="1546045"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6" name="Imagem 5" descr="Uma imagem com Gráficos, Tipo de letra, design gráfico, círculo&#10;&#10;Descrição gerada automaticamente">
            <a:extLst>
              <a:ext uri="{FF2B5EF4-FFF2-40B4-BE49-F238E27FC236}">
                <a16:creationId xmlns:a16="http://schemas.microsoft.com/office/drawing/2014/main" id="{EB9F9FC0-EFF1-2C09-2EF9-20CAABC8E4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7" name="Agrupar 6">
            <a:extLst>
              <a:ext uri="{FF2B5EF4-FFF2-40B4-BE49-F238E27FC236}">
                <a16:creationId xmlns:a16="http://schemas.microsoft.com/office/drawing/2014/main" id="{26DEEB5B-CD86-EEB1-C720-5551A32354CB}"/>
              </a:ext>
            </a:extLst>
          </p:cNvPr>
          <p:cNvGrpSpPr/>
          <p:nvPr/>
        </p:nvGrpSpPr>
        <p:grpSpPr>
          <a:xfrm flipH="1">
            <a:off x="19793547" y="11467834"/>
            <a:ext cx="4572001" cy="2361941"/>
            <a:chOff x="-45720" y="11430000"/>
            <a:chExt cx="4572001" cy="2361941"/>
          </a:xfrm>
        </p:grpSpPr>
        <p:pic>
          <p:nvPicPr>
            <p:cNvPr id="9" name="Picture 5">
              <a:extLst>
                <a:ext uri="{FF2B5EF4-FFF2-40B4-BE49-F238E27FC236}">
                  <a16:creationId xmlns:a16="http://schemas.microsoft.com/office/drawing/2014/main" id="{AD5AB8C7-AF72-8739-9716-EC8FCE23841F}"/>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D181ADC6-51AB-A8F9-0177-67A1840049EF}"/>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917684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7083831"/>
            <a:ext cx="18793493" cy="3785652"/>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3</a:t>
            </a:r>
            <a:endParaRPr lang="en-US" sz="8000" b="1">
              <a:solidFill>
                <a:srgbClr val="211F1B"/>
              </a:solidFill>
              <a:latin typeface="Poppins" pitchFamily="2" charset="77"/>
              <a:cs typeface="Poppins" pitchFamily="2" charset="77"/>
            </a:endParaRPr>
          </a:p>
          <a:p>
            <a:r>
              <a:rPr lang="en-US" sz="8000" b="1">
                <a:solidFill>
                  <a:srgbClr val="211F1B"/>
                </a:solidFill>
                <a:latin typeface="Poppins" pitchFamily="2" charset="77"/>
                <a:cs typeface="Poppins" pitchFamily="2" charset="77"/>
              </a:rPr>
              <a:t>AIDE-MEMOIRES(OUTILS DE TRAVAIL) CLINIQUES</a:t>
            </a:r>
            <a:endParaRPr lang="en-US" sz="8000" b="1">
              <a:solidFill>
                <a:srgbClr val="4EA4A2"/>
              </a:solidFill>
              <a:latin typeface="Poppins" pitchFamily="2" charset="77"/>
              <a:cs typeface="Poppins" pitchFamily="2" charset="77"/>
            </a:endParaRP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186900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3" name="Imagem 12">
            <a:extLst>
              <a:ext uri="{FF2B5EF4-FFF2-40B4-BE49-F238E27FC236}">
                <a16:creationId xmlns:a16="http://schemas.microsoft.com/office/drawing/2014/main" id="{5CD98D55-21EE-BCBC-78EC-A41C8D950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44517" y="8165533"/>
            <a:ext cx="4439791" cy="4439791"/>
          </a:xfrm>
          <a:prstGeom prst="rect">
            <a:avLst/>
          </a:prstGeom>
          <a:ln>
            <a:noFill/>
          </a:ln>
          <a:effectLst>
            <a:outerShdw blurRad="292100" dist="139700" dir="2700000" algn="tl" rotWithShape="0">
              <a:srgbClr val="333333">
                <a:alpha val="65000"/>
              </a:srgbClr>
            </a:outerShdw>
          </a:effectLst>
        </p:spPr>
      </p:pic>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084" y="2983881"/>
            <a:ext cx="4439791" cy="443979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0125" y="2983882"/>
            <a:ext cx="4439791" cy="4439791"/>
          </a:xfrm>
          <a:prstGeom prst="rect">
            <a:avLst/>
          </a:prstGeom>
          <a:ln>
            <a:noFill/>
          </a:ln>
          <a:effectLst>
            <a:outerShdw blurRad="292100" dist="139700" dir="2700000" algn="tl" rotWithShape="0">
              <a:srgbClr val="333333">
                <a:alpha val="65000"/>
              </a:srgbClr>
            </a:outerShdw>
          </a:effectLst>
        </p:spPr>
      </p:pic>
      <p:pic>
        <p:nvPicPr>
          <p:cNvPr id="19" name="Imagem 18">
            <a:extLst>
              <a:ext uri="{FF2B5EF4-FFF2-40B4-BE49-F238E27FC236}">
                <a16:creationId xmlns:a16="http://schemas.microsoft.com/office/drawing/2014/main" id="{AA9874CE-0434-582D-C624-E9C2301DCB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43166" y="2979306"/>
            <a:ext cx="4439791" cy="4439791"/>
          </a:xfrm>
          <a:prstGeom prst="rect">
            <a:avLst/>
          </a:prstGeom>
          <a:ln>
            <a:noFill/>
          </a:ln>
          <a:effectLst>
            <a:outerShdw blurRad="292100" dist="139700" dir="2700000" algn="tl" rotWithShape="0">
              <a:srgbClr val="333333">
                <a:alpha val="65000"/>
              </a:srgbClr>
            </a:outerShdw>
          </a:effectLst>
        </p:spPr>
      </p:pic>
      <p:pic>
        <p:nvPicPr>
          <p:cNvPr id="21" name="Imagem 20">
            <a:extLst>
              <a:ext uri="{FF2B5EF4-FFF2-40B4-BE49-F238E27FC236}">
                <a16:creationId xmlns:a16="http://schemas.microsoft.com/office/drawing/2014/main" id="{6C5BEDE9-7F3D-8ECA-E1C7-AC952248D9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636207" y="2979306"/>
            <a:ext cx="4439791" cy="4439791"/>
          </a:xfrm>
          <a:prstGeom prst="rect">
            <a:avLst/>
          </a:prstGeom>
          <a:ln>
            <a:noFill/>
          </a:ln>
          <a:effectLst>
            <a:outerShdw blurRad="292100" dist="139700" dir="2700000" algn="tl" rotWithShape="0">
              <a:srgbClr val="333333">
                <a:alpha val="65000"/>
              </a:srgbClr>
            </a:outerShdw>
          </a:effectLst>
        </p:spPr>
      </p:pic>
      <p:pic>
        <p:nvPicPr>
          <p:cNvPr id="23" name="Imagem 22">
            <a:extLst>
              <a:ext uri="{FF2B5EF4-FFF2-40B4-BE49-F238E27FC236}">
                <a16:creationId xmlns:a16="http://schemas.microsoft.com/office/drawing/2014/main" id="{817AB688-4C9B-57A9-F084-23CE1582A7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344517" y="2979305"/>
            <a:ext cx="4439791" cy="4439791"/>
          </a:xfrm>
          <a:prstGeom prst="rect">
            <a:avLst/>
          </a:prstGeom>
          <a:ln>
            <a:noFill/>
          </a:ln>
          <a:effectLst>
            <a:outerShdw blurRad="292100" dist="139700" dir="2700000" algn="tl" rotWithShape="0">
              <a:srgbClr val="333333">
                <a:alpha val="65000"/>
              </a:srgbClr>
            </a:outerShdw>
          </a:effectLst>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7084" y="8128753"/>
            <a:ext cx="4439791" cy="4439791"/>
          </a:xfrm>
          <a:prstGeom prst="rect">
            <a:avLst/>
          </a:prstGeom>
          <a:ln>
            <a:noFill/>
          </a:ln>
          <a:effectLst>
            <a:outerShdw blurRad="292100" dist="139700" dir="2700000" algn="tl" rotWithShape="0">
              <a:srgbClr val="333333">
                <a:alpha val="65000"/>
              </a:srgbClr>
            </a:outerShdw>
          </a:effectLst>
        </p:spPr>
      </p:pic>
      <p:pic>
        <p:nvPicPr>
          <p:cNvPr id="27" name="Imagem 26">
            <a:extLst>
              <a:ext uri="{FF2B5EF4-FFF2-40B4-BE49-F238E27FC236}">
                <a16:creationId xmlns:a16="http://schemas.microsoft.com/office/drawing/2014/main" id="{86A803CF-65F2-D0AA-4B7D-FA8320D596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0124" y="8128752"/>
            <a:ext cx="4439791" cy="4439791"/>
          </a:xfrm>
          <a:prstGeom prst="rect">
            <a:avLst/>
          </a:prstGeom>
          <a:ln>
            <a:noFill/>
          </a:ln>
          <a:effectLst>
            <a:outerShdw blurRad="292100" dist="139700" dir="2700000" algn="tl" rotWithShape="0">
              <a:srgbClr val="333333">
                <a:alpha val="65000"/>
              </a:srgbClr>
            </a:outerShdw>
          </a:effectLst>
        </p:spPr>
      </p:pic>
      <p:pic>
        <p:nvPicPr>
          <p:cNvPr id="29" name="Imagem 28">
            <a:extLst>
              <a:ext uri="{FF2B5EF4-FFF2-40B4-BE49-F238E27FC236}">
                <a16:creationId xmlns:a16="http://schemas.microsoft.com/office/drawing/2014/main" id="{600ADE35-CEC6-A55B-5996-37D8173F4E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43164" y="8165533"/>
            <a:ext cx="4439791" cy="4439791"/>
          </a:xfrm>
          <a:prstGeom prst="rect">
            <a:avLst/>
          </a:prstGeom>
          <a:ln>
            <a:noFill/>
          </a:ln>
          <a:effectLst>
            <a:outerShdw blurRad="292100" dist="139700" dir="2700000" algn="tl" rotWithShape="0">
              <a:srgbClr val="333333">
                <a:alpha val="65000"/>
              </a:srgbClr>
            </a:outerShdw>
          </a:effectLst>
        </p:spPr>
      </p:pic>
      <p:pic>
        <p:nvPicPr>
          <p:cNvPr id="31" name="Imagem 30">
            <a:extLst>
              <a:ext uri="{FF2B5EF4-FFF2-40B4-BE49-F238E27FC236}">
                <a16:creationId xmlns:a16="http://schemas.microsoft.com/office/drawing/2014/main" id="{FCB34C04-327E-51ED-04C1-0355D1D269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651477" y="8165533"/>
            <a:ext cx="4439791" cy="4439791"/>
          </a:xfrm>
          <a:prstGeom prst="rect">
            <a:avLst/>
          </a:prstGeom>
          <a:ln>
            <a:noFill/>
          </a:ln>
          <a:effectLst>
            <a:outerShdw blurRad="292100" dist="139700" dir="2700000" algn="tl" rotWithShape="0">
              <a:srgbClr val="333333">
                <a:alpha val="65000"/>
              </a:srgbClr>
            </a:outerShdw>
          </a:effectLst>
        </p:spPr>
      </p:pic>
      <p:pic>
        <p:nvPicPr>
          <p:cNvPr id="5" name="Imagem 4" descr="Uma imagem com Gráficos, Tipo de letra, design gráfico, círculo&#10;&#10;Descrição gerada automaticamente">
            <a:extLst>
              <a:ext uri="{FF2B5EF4-FFF2-40B4-BE49-F238E27FC236}">
                <a16:creationId xmlns:a16="http://schemas.microsoft.com/office/drawing/2014/main" id="{C38838BE-AB37-349B-1D0C-EC98D531AAD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7A860D68-DB19-426F-D66B-452B5286C3C8}"/>
              </a:ext>
            </a:extLst>
          </p:cNvPr>
          <p:cNvSpPr txBox="1"/>
          <p:nvPr/>
        </p:nvSpPr>
        <p:spPr>
          <a:xfrm>
            <a:off x="1446677" y="765793"/>
            <a:ext cx="20492194"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UTILISER LES OUTILS DE TRAVAIL CLINIQUE ?</a:t>
            </a:r>
            <a:endParaRPr lang="en-US" sz="72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4043003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6" name="Agrupar 5">
            <a:extLst>
              <a:ext uri="{FF2B5EF4-FFF2-40B4-BE49-F238E27FC236}">
                <a16:creationId xmlns:a16="http://schemas.microsoft.com/office/drawing/2014/main" id="{62D071F3-2BEC-C4C5-4CC2-1BADDB2526F7}"/>
              </a:ext>
            </a:extLst>
          </p:cNvPr>
          <p:cNvGrpSpPr/>
          <p:nvPr/>
        </p:nvGrpSpPr>
        <p:grpSpPr>
          <a:xfrm>
            <a:off x="1728258" y="2886338"/>
            <a:ext cx="20927485" cy="9988741"/>
            <a:chOff x="1253256" y="2886338"/>
            <a:chExt cx="20927485" cy="9988741"/>
          </a:xfrm>
        </p:grpSpPr>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3256" y="2886338"/>
              <a:ext cx="9988741" cy="998874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2886338"/>
              <a:ext cx="9988741" cy="9988741"/>
            </a:xfrm>
            <a:prstGeom prst="rect">
              <a:avLst/>
            </a:prstGeom>
            <a:ln>
              <a:noFill/>
            </a:ln>
            <a:effectLst>
              <a:outerShdw blurRad="292100" dist="139700" dir="2700000" algn="tl" rotWithShape="0">
                <a:srgbClr val="333333">
                  <a:alpha val="65000"/>
                </a:srgbClr>
              </a:outerShdw>
            </a:effectLst>
          </p:spPr>
        </p:pic>
      </p:grpSp>
      <p:pic>
        <p:nvPicPr>
          <p:cNvPr id="5" name="Imagem 4" descr="Uma imagem com Gráficos, Tipo de letra, design gráfico, círculo&#10;&#10;Descrição gerada automaticamente">
            <a:extLst>
              <a:ext uri="{FF2B5EF4-FFF2-40B4-BE49-F238E27FC236}">
                <a16:creationId xmlns:a16="http://schemas.microsoft.com/office/drawing/2014/main" id="{D2CFC822-1581-94CD-FB21-59D7B6F3F9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107D04FA-61B7-124D-81C0-C7373AC9E773}"/>
              </a:ext>
            </a:extLst>
          </p:cNvPr>
          <p:cNvSpPr txBox="1"/>
          <p:nvPr/>
        </p:nvSpPr>
        <p:spPr>
          <a:xfrm>
            <a:off x="896112" y="164592"/>
            <a:ext cx="21042759"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UTLISER LES OUTILS DE TRAVAIL CLINIQUES ?</a:t>
            </a:r>
            <a:endParaRPr lang="en-US" sz="72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24433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9" name="Agrupar 8">
            <a:extLst>
              <a:ext uri="{FF2B5EF4-FFF2-40B4-BE49-F238E27FC236}">
                <a16:creationId xmlns:a16="http://schemas.microsoft.com/office/drawing/2014/main" id="{44DE79AA-D972-F3CE-24EC-90CE48C9A7AA}"/>
              </a:ext>
            </a:extLst>
          </p:cNvPr>
          <p:cNvGrpSpPr/>
          <p:nvPr/>
        </p:nvGrpSpPr>
        <p:grpSpPr>
          <a:xfrm>
            <a:off x="1382592" y="2602522"/>
            <a:ext cx="21618817" cy="10345828"/>
            <a:chOff x="1324178" y="2602522"/>
            <a:chExt cx="21618817" cy="10345828"/>
          </a:xfrm>
        </p:grpSpPr>
        <p:pic>
          <p:nvPicPr>
            <p:cNvPr id="6" name="Imagem 5">
              <a:extLst>
                <a:ext uri="{FF2B5EF4-FFF2-40B4-BE49-F238E27FC236}">
                  <a16:creationId xmlns:a16="http://schemas.microsoft.com/office/drawing/2014/main" id="{08975947-1845-D8FB-0128-6DC6EEF5BD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4178" y="2602522"/>
              <a:ext cx="10345828" cy="10345828"/>
            </a:xfrm>
            <a:prstGeom prst="rect">
              <a:avLst/>
            </a:prstGeom>
            <a:ln>
              <a:noFill/>
            </a:ln>
            <a:effectLst>
              <a:outerShdw blurRad="292100" dist="139700" dir="2700000" algn="tl" rotWithShape="0">
                <a:srgbClr val="333333">
                  <a:alpha val="65000"/>
                </a:srgbClr>
              </a:outerShdw>
            </a:effectLst>
          </p:spPr>
        </p:pic>
        <p:pic>
          <p:nvPicPr>
            <p:cNvPr id="7" name="Imagem 6">
              <a:extLst>
                <a:ext uri="{FF2B5EF4-FFF2-40B4-BE49-F238E27FC236}">
                  <a16:creationId xmlns:a16="http://schemas.microsoft.com/office/drawing/2014/main" id="{B28A1245-0035-CB4F-2D71-C32D19CCC9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97168" y="2602523"/>
              <a:ext cx="10345827" cy="10345827"/>
            </a:xfrm>
            <a:prstGeom prst="rect">
              <a:avLst/>
            </a:prstGeom>
            <a:ln>
              <a:noFill/>
            </a:ln>
            <a:effectLst>
              <a:outerShdw blurRad="292100" dist="139700" dir="2700000" algn="tl" rotWithShape="0">
                <a:srgbClr val="333333">
                  <a:alpha val="65000"/>
                </a:srgbClr>
              </a:outerShdw>
            </a:effectLst>
          </p:spPr>
        </p:pic>
      </p:grpSp>
      <p:pic>
        <p:nvPicPr>
          <p:cNvPr id="5" name="Imagem 4" descr="Uma imagem com Gráficos, Tipo de letra, design gráfico, círculo&#10;&#10;Descrição gerada automaticamente">
            <a:extLst>
              <a:ext uri="{FF2B5EF4-FFF2-40B4-BE49-F238E27FC236}">
                <a16:creationId xmlns:a16="http://schemas.microsoft.com/office/drawing/2014/main" id="{1628C513-6184-D1FD-C686-D79AA82092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4115D04C-1F1A-DE7C-E274-C8DF9E0FC0CE}"/>
              </a:ext>
            </a:extLst>
          </p:cNvPr>
          <p:cNvSpPr txBox="1"/>
          <p:nvPr/>
        </p:nvSpPr>
        <p:spPr>
          <a:xfrm>
            <a:off x="1382591" y="274320"/>
            <a:ext cx="20556280"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UTILISER LES OUTILS DE TRAVAIL CLINIQUE ?</a:t>
            </a:r>
            <a:endParaRPr lang="en-US" sz="72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1251478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5" name="Imagem 4">
            <a:extLst>
              <a:ext uri="{FF2B5EF4-FFF2-40B4-BE49-F238E27FC236}">
                <a16:creationId xmlns:a16="http://schemas.microsoft.com/office/drawing/2014/main" id="{2EFDE968-9A70-68E3-57A4-DCD21DA00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1046" y="2354488"/>
            <a:ext cx="10801908" cy="10801908"/>
          </a:xfrm>
          <a:prstGeom prst="rect">
            <a:avLst/>
          </a:prstGeom>
          <a:ln>
            <a:noFill/>
          </a:ln>
          <a:effectLst>
            <a:outerShdw blurRad="292100" dist="139700" dir="2700000" algn="tl" rotWithShape="0">
              <a:srgbClr val="333333">
                <a:alpha val="65000"/>
              </a:srgbClr>
            </a:outerShdw>
          </a:effectLst>
        </p:spPr>
      </p:pic>
      <p:pic>
        <p:nvPicPr>
          <p:cNvPr id="6" name="Imagem 5" descr="Uma imagem com Gráficos, Tipo de letra, design gráfico, círculo&#10;&#10;Descrição gerada automaticamente">
            <a:extLst>
              <a:ext uri="{FF2B5EF4-FFF2-40B4-BE49-F238E27FC236}">
                <a16:creationId xmlns:a16="http://schemas.microsoft.com/office/drawing/2014/main" id="{61249AC2-CAF7-D0D6-BC4F-5138E21335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3" name="TextBox 1">
            <a:extLst>
              <a:ext uri="{FF2B5EF4-FFF2-40B4-BE49-F238E27FC236}">
                <a16:creationId xmlns:a16="http://schemas.microsoft.com/office/drawing/2014/main" id="{759B9696-6E82-F55D-B873-FE2FC1AE8299}"/>
              </a:ext>
            </a:extLst>
          </p:cNvPr>
          <p:cNvSpPr txBox="1"/>
          <p:nvPr/>
        </p:nvSpPr>
        <p:spPr>
          <a:xfrm>
            <a:off x="1446677" y="765793"/>
            <a:ext cx="20492194"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UTILISER LES OUTILS DE TRAVAIL CLINIQUE ?</a:t>
            </a:r>
            <a:endParaRPr lang="en-US" sz="72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4053710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1975" y="2311005"/>
            <a:ext cx="10660050" cy="10660050"/>
          </a:xfrm>
          <a:prstGeom prst="rect">
            <a:avLst/>
          </a:prstGeom>
          <a:ln>
            <a:noFill/>
          </a:ln>
          <a:effectLst>
            <a:outerShdw blurRad="292100" dist="139700" dir="2700000" algn="tl" rotWithShape="0">
              <a:srgbClr val="333333">
                <a:alpha val="65000"/>
              </a:srgbClr>
            </a:outerShdw>
          </a:effectLst>
        </p:spPr>
      </p:pic>
      <p:pic>
        <p:nvPicPr>
          <p:cNvPr id="5" name="Imagem 4" descr="Uma imagem com Gráficos, Tipo de letra, design gráfico, círculo&#10;&#10;Descrição gerada automaticamente">
            <a:extLst>
              <a:ext uri="{FF2B5EF4-FFF2-40B4-BE49-F238E27FC236}">
                <a16:creationId xmlns:a16="http://schemas.microsoft.com/office/drawing/2014/main" id="{44A853B8-60A2-C88B-E303-5B038C5FEA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D710E7A4-6F34-6B93-90A5-6204287CEFED}"/>
              </a:ext>
            </a:extLst>
          </p:cNvPr>
          <p:cNvSpPr txBox="1"/>
          <p:nvPr/>
        </p:nvSpPr>
        <p:spPr>
          <a:xfrm>
            <a:off x="1446677" y="765793"/>
            <a:ext cx="20492194"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UTILISER LES OUTILS DE TRAVAIL CLINIQUE ?</a:t>
            </a:r>
            <a:endParaRPr lang="en-US" sz="72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18987885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5" name="Imagem 4">
            <a:extLst>
              <a:ext uri="{FF2B5EF4-FFF2-40B4-BE49-F238E27FC236}">
                <a16:creationId xmlns:a16="http://schemas.microsoft.com/office/drawing/2014/main" id="{1E05E1E6-8151-3039-2188-D2188429C9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5724" y="2354488"/>
            <a:ext cx="10892553" cy="10892553"/>
          </a:xfrm>
          <a:prstGeom prst="rect">
            <a:avLst/>
          </a:prstGeom>
          <a:ln>
            <a:noFill/>
          </a:ln>
          <a:effectLst>
            <a:outerShdw blurRad="292100" dist="139700" dir="2700000" algn="tl" rotWithShape="0">
              <a:srgbClr val="333333">
                <a:alpha val="65000"/>
              </a:srgbClr>
            </a:outerShdw>
          </a:effectLst>
        </p:spPr>
      </p:pic>
      <p:pic>
        <p:nvPicPr>
          <p:cNvPr id="6" name="Imagem 5" descr="Uma imagem com Gráficos, Tipo de letra, design gráfico, círculo&#10;&#10;Descrição gerada automaticamente">
            <a:extLst>
              <a:ext uri="{FF2B5EF4-FFF2-40B4-BE49-F238E27FC236}">
                <a16:creationId xmlns:a16="http://schemas.microsoft.com/office/drawing/2014/main" id="{0628436D-7F7E-C8AC-107D-D3267422CE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2" name="TextBox 1">
            <a:extLst>
              <a:ext uri="{FF2B5EF4-FFF2-40B4-BE49-F238E27FC236}">
                <a16:creationId xmlns:a16="http://schemas.microsoft.com/office/drawing/2014/main" id="{4AB474B6-C321-F568-C16C-BDFDFF80E50E}"/>
              </a:ext>
            </a:extLst>
          </p:cNvPr>
          <p:cNvSpPr txBox="1"/>
          <p:nvPr/>
        </p:nvSpPr>
        <p:spPr>
          <a:xfrm>
            <a:off x="1446677" y="765793"/>
            <a:ext cx="20492194"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UTILISER LES OUTILS DE TRAVAIL CLINIQUE ?</a:t>
            </a:r>
            <a:endParaRPr lang="en-US" sz="72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2200947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9" name="Agrupar 8">
            <a:extLst>
              <a:ext uri="{FF2B5EF4-FFF2-40B4-BE49-F238E27FC236}">
                <a16:creationId xmlns:a16="http://schemas.microsoft.com/office/drawing/2014/main" id="{CC51D9A5-8AC4-B778-2DD3-731F31F888C9}"/>
              </a:ext>
            </a:extLst>
          </p:cNvPr>
          <p:cNvGrpSpPr/>
          <p:nvPr/>
        </p:nvGrpSpPr>
        <p:grpSpPr>
          <a:xfrm>
            <a:off x="1333783" y="-389693"/>
            <a:ext cx="21716433" cy="10350595"/>
            <a:chOff x="1319411" y="2702642"/>
            <a:chExt cx="21716433" cy="10350595"/>
          </a:xfrm>
        </p:grpSpPr>
        <p:pic>
          <p:nvPicPr>
            <p:cNvPr id="6" name="Imagem 5">
              <a:extLst>
                <a:ext uri="{FF2B5EF4-FFF2-40B4-BE49-F238E27FC236}">
                  <a16:creationId xmlns:a16="http://schemas.microsoft.com/office/drawing/2014/main" id="{EB317A17-AD17-B3CD-580C-78924D6A33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9411" y="2702642"/>
              <a:ext cx="10350595" cy="10350595"/>
            </a:xfrm>
            <a:prstGeom prst="rect">
              <a:avLst/>
            </a:prstGeom>
            <a:ln>
              <a:noFill/>
            </a:ln>
            <a:effectLst>
              <a:outerShdw blurRad="292100" dist="139700" dir="2700000" algn="tl" rotWithShape="0">
                <a:srgbClr val="333333">
                  <a:alpha val="65000"/>
                </a:srgbClr>
              </a:outerShdw>
            </a:effectLst>
          </p:spPr>
        </p:pic>
        <p:pic>
          <p:nvPicPr>
            <p:cNvPr id="7" name="Imagem 6">
              <a:extLst>
                <a:ext uri="{FF2B5EF4-FFF2-40B4-BE49-F238E27FC236}">
                  <a16:creationId xmlns:a16="http://schemas.microsoft.com/office/drawing/2014/main" id="{EC810B7D-B579-D13A-B2B5-C097BB6927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5249" y="2702642"/>
              <a:ext cx="10350595" cy="10350595"/>
            </a:xfrm>
            <a:prstGeom prst="rect">
              <a:avLst/>
            </a:prstGeom>
            <a:ln>
              <a:noFill/>
            </a:ln>
            <a:effectLst>
              <a:outerShdw blurRad="292100" dist="139700" dir="2700000" algn="tl" rotWithShape="0">
                <a:srgbClr val="333333">
                  <a:alpha val="65000"/>
                </a:srgbClr>
              </a:outerShdw>
            </a:effectLst>
          </p:spPr>
        </p:pic>
      </p:grpSp>
      <p:pic>
        <p:nvPicPr>
          <p:cNvPr id="5" name="Imagem 4" descr="Uma imagem com Gráficos, Tipo de letra, design gráfico, círculo&#10;&#10;Descrição gerada automaticamente">
            <a:extLst>
              <a:ext uri="{FF2B5EF4-FFF2-40B4-BE49-F238E27FC236}">
                <a16:creationId xmlns:a16="http://schemas.microsoft.com/office/drawing/2014/main" id="{E2F6F4FF-8EE4-DF57-9D50-3EC9B26ECC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C87F780B-67F3-C54C-49DB-E38AC8DA5510}"/>
              </a:ext>
            </a:extLst>
          </p:cNvPr>
          <p:cNvSpPr txBox="1"/>
          <p:nvPr/>
        </p:nvSpPr>
        <p:spPr>
          <a:xfrm>
            <a:off x="1901953" y="148685"/>
            <a:ext cx="20036918" cy="707886"/>
          </a:xfrm>
          <a:prstGeom prst="rect">
            <a:avLst/>
          </a:prstGeom>
          <a:noFill/>
        </p:spPr>
        <p:txBody>
          <a:bodyPr wrap="square" rtlCol="0">
            <a:spAutoFit/>
          </a:bodyPr>
          <a:lstStyle/>
          <a:p>
            <a:r>
              <a:rPr lang="en-US" sz="4000" b="1">
                <a:solidFill>
                  <a:srgbClr val="16AD6A"/>
                </a:solidFill>
                <a:latin typeface="Poppins" pitchFamily="2" charset="77"/>
                <a:cs typeface="Poppins" pitchFamily="2" charset="77"/>
              </a:rPr>
              <a:t>COMMENT UTILISER LES OUTILS DE TRAVAIL CLINIQUE ?</a:t>
            </a:r>
            <a:endParaRPr lang="en-US" sz="4000" b="1">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643329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C08E472E-B77B-92FA-5976-5A457B4C9C01}"/>
              </a:ext>
            </a:extLst>
          </p:cNvPr>
          <p:cNvPicPr>
            <a:picLocks noChangeAspect="1"/>
          </p:cNvPicPr>
          <p:nvPr/>
        </p:nvPicPr>
        <p:blipFill>
          <a:blip r:embed="rId3"/>
          <a:stretch>
            <a:fillRect/>
          </a:stretch>
        </p:blipFill>
        <p:spPr>
          <a:xfrm>
            <a:off x="0" y="914400"/>
            <a:ext cx="24384000" cy="11887200"/>
          </a:xfrm>
          <a:prstGeom prst="rect">
            <a:avLst/>
          </a:prstGeom>
        </p:spPr>
      </p:pic>
    </p:spTree>
    <p:extLst>
      <p:ext uri="{BB962C8B-B14F-4D97-AF65-F5344CB8AC3E}">
        <p14:creationId xmlns:p14="http://schemas.microsoft.com/office/powerpoint/2010/main" val="316133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1446677" y="765793"/>
            <a:ext cx="20492194"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COMMENT UTILISER LES OUTILS DE TRAVAIL CLINIQUE ?</a:t>
            </a:r>
            <a:endParaRPr lang="en-US" sz="7200" b="1">
              <a:solidFill>
                <a:srgbClr val="211F1B"/>
              </a:solidFill>
              <a:latin typeface="Poppins" pitchFamily="2" charset="77"/>
              <a:cs typeface="Poppins" pitchFamily="2" charset="77"/>
            </a:endParaRPr>
          </a:p>
        </p:txBody>
      </p:sp>
      <p:pic>
        <p:nvPicPr>
          <p:cNvPr id="6" name="Imagem 5">
            <a:extLst>
              <a:ext uri="{FF2B5EF4-FFF2-40B4-BE49-F238E27FC236}">
                <a16:creationId xmlns:a16="http://schemas.microsoft.com/office/drawing/2014/main" id="{C0D38633-8748-8454-1AEA-9EA4F55A40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537" y="2389657"/>
            <a:ext cx="10564926" cy="10564926"/>
          </a:xfrm>
          <a:prstGeom prst="rect">
            <a:avLst/>
          </a:prstGeom>
          <a:ln>
            <a:noFill/>
          </a:ln>
          <a:effectLst>
            <a:outerShdw blurRad="292100" dist="139700" dir="2700000" algn="tl" rotWithShape="0">
              <a:srgbClr val="333333">
                <a:alpha val="65000"/>
              </a:srgbClr>
            </a:outerShdw>
          </a:effectLst>
        </p:spPr>
      </p:pic>
      <p:pic>
        <p:nvPicPr>
          <p:cNvPr id="5" name="Imagem 4" descr="Uma imagem com Gráficos, Tipo de letra, design gráfico, círculo&#10;&#10;Descrição gerada automaticamente">
            <a:extLst>
              <a:ext uri="{FF2B5EF4-FFF2-40B4-BE49-F238E27FC236}">
                <a16:creationId xmlns:a16="http://schemas.microsoft.com/office/drawing/2014/main" id="{AE10F7A0-EBF7-A3FC-EB4C-96626DB5B7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04904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3" name="Imagem 12">
            <a:extLst>
              <a:ext uri="{FF2B5EF4-FFF2-40B4-BE49-F238E27FC236}">
                <a16:creationId xmlns:a16="http://schemas.microsoft.com/office/drawing/2014/main" id="{5CD98D55-21EE-BCBC-78EC-A41C8D950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44517" y="8165533"/>
            <a:ext cx="4439791" cy="4439791"/>
          </a:xfrm>
          <a:prstGeom prst="rect">
            <a:avLst/>
          </a:prstGeom>
          <a:ln>
            <a:noFill/>
          </a:ln>
          <a:effectLst>
            <a:outerShdw blurRad="292100" dist="139700" dir="2700000" algn="tl" rotWithShape="0">
              <a:srgbClr val="333333">
                <a:alpha val="65000"/>
              </a:srgbClr>
            </a:outerShdw>
          </a:effectLst>
        </p:spPr>
      </p:pic>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084" y="2983881"/>
            <a:ext cx="4439791" cy="443979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0125" y="2983882"/>
            <a:ext cx="4439791" cy="4439791"/>
          </a:xfrm>
          <a:prstGeom prst="rect">
            <a:avLst/>
          </a:prstGeom>
          <a:ln>
            <a:noFill/>
          </a:ln>
          <a:effectLst>
            <a:outerShdw blurRad="292100" dist="139700" dir="2700000" algn="tl" rotWithShape="0">
              <a:srgbClr val="333333">
                <a:alpha val="65000"/>
              </a:srgbClr>
            </a:outerShdw>
          </a:effectLst>
        </p:spPr>
      </p:pic>
      <p:pic>
        <p:nvPicPr>
          <p:cNvPr id="19" name="Imagem 18">
            <a:extLst>
              <a:ext uri="{FF2B5EF4-FFF2-40B4-BE49-F238E27FC236}">
                <a16:creationId xmlns:a16="http://schemas.microsoft.com/office/drawing/2014/main" id="{AA9874CE-0434-582D-C624-E9C2301DCB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4002" y="8174425"/>
            <a:ext cx="4439791" cy="4439791"/>
          </a:xfrm>
          <a:prstGeom prst="rect">
            <a:avLst/>
          </a:prstGeom>
          <a:ln>
            <a:noFill/>
          </a:ln>
          <a:effectLst>
            <a:outerShdw blurRad="292100" dist="139700" dir="2700000" algn="tl" rotWithShape="0">
              <a:srgbClr val="333333">
                <a:alpha val="65000"/>
              </a:srgbClr>
            </a:outerShdw>
          </a:effectLst>
        </p:spPr>
      </p:pic>
      <p:pic>
        <p:nvPicPr>
          <p:cNvPr id="21" name="Imagem 20">
            <a:extLst>
              <a:ext uri="{FF2B5EF4-FFF2-40B4-BE49-F238E27FC236}">
                <a16:creationId xmlns:a16="http://schemas.microsoft.com/office/drawing/2014/main" id="{6C5BEDE9-7F3D-8ECA-E1C7-AC952248D9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27042" y="8165532"/>
            <a:ext cx="4439791" cy="4439791"/>
          </a:xfrm>
          <a:prstGeom prst="rect">
            <a:avLst/>
          </a:prstGeom>
          <a:ln>
            <a:noFill/>
          </a:ln>
          <a:effectLst>
            <a:outerShdw blurRad="292100" dist="139700" dir="2700000" algn="tl" rotWithShape="0">
              <a:srgbClr val="333333">
                <a:alpha val="65000"/>
              </a:srgbClr>
            </a:outerShdw>
          </a:effectLst>
        </p:spPr>
      </p:pic>
      <p:pic>
        <p:nvPicPr>
          <p:cNvPr id="23" name="Imagem 22">
            <a:extLst>
              <a:ext uri="{FF2B5EF4-FFF2-40B4-BE49-F238E27FC236}">
                <a16:creationId xmlns:a16="http://schemas.microsoft.com/office/drawing/2014/main" id="{817AB688-4C9B-57A9-F084-23CE1582A7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344517" y="2979305"/>
            <a:ext cx="4439791" cy="4439791"/>
          </a:xfrm>
          <a:prstGeom prst="rect">
            <a:avLst/>
          </a:prstGeom>
          <a:ln>
            <a:noFill/>
          </a:ln>
          <a:effectLst>
            <a:outerShdw blurRad="292100" dist="139700" dir="2700000" algn="tl" rotWithShape="0">
              <a:srgbClr val="333333">
                <a:alpha val="65000"/>
              </a:srgbClr>
            </a:outerShdw>
          </a:effectLst>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7084" y="8128753"/>
            <a:ext cx="4439791" cy="4439791"/>
          </a:xfrm>
          <a:prstGeom prst="rect">
            <a:avLst/>
          </a:prstGeom>
          <a:ln>
            <a:noFill/>
          </a:ln>
          <a:effectLst>
            <a:outerShdw blurRad="292100" dist="139700" dir="2700000" algn="tl" rotWithShape="0">
              <a:srgbClr val="333333">
                <a:alpha val="65000"/>
              </a:srgbClr>
            </a:outerShdw>
          </a:effectLst>
        </p:spPr>
      </p:pic>
      <p:pic>
        <p:nvPicPr>
          <p:cNvPr id="27" name="Imagem 26">
            <a:extLst>
              <a:ext uri="{FF2B5EF4-FFF2-40B4-BE49-F238E27FC236}">
                <a16:creationId xmlns:a16="http://schemas.microsoft.com/office/drawing/2014/main" id="{86A803CF-65F2-D0AA-4B7D-FA8320D596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0124" y="8128752"/>
            <a:ext cx="4439791" cy="4439791"/>
          </a:xfrm>
          <a:prstGeom prst="rect">
            <a:avLst/>
          </a:prstGeom>
          <a:ln>
            <a:noFill/>
          </a:ln>
          <a:effectLst>
            <a:outerShdw blurRad="292100" dist="139700" dir="2700000" algn="tl" rotWithShape="0">
              <a:srgbClr val="333333">
                <a:alpha val="65000"/>
              </a:srgbClr>
            </a:outerShdw>
          </a:effectLst>
        </p:spPr>
      </p:pic>
      <p:pic>
        <p:nvPicPr>
          <p:cNvPr id="29" name="Imagem 28">
            <a:extLst>
              <a:ext uri="{FF2B5EF4-FFF2-40B4-BE49-F238E27FC236}">
                <a16:creationId xmlns:a16="http://schemas.microsoft.com/office/drawing/2014/main" id="{600ADE35-CEC6-A55B-5996-37D8173F4E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72104" y="2979304"/>
            <a:ext cx="4439791" cy="4439791"/>
          </a:xfrm>
          <a:prstGeom prst="rect">
            <a:avLst/>
          </a:prstGeom>
          <a:ln>
            <a:noFill/>
          </a:ln>
          <a:effectLst>
            <a:outerShdw blurRad="292100" dist="139700" dir="2700000" algn="tl" rotWithShape="0">
              <a:srgbClr val="333333">
                <a:alpha val="65000"/>
              </a:srgbClr>
            </a:outerShdw>
          </a:effectLst>
        </p:spPr>
      </p:pic>
      <p:pic>
        <p:nvPicPr>
          <p:cNvPr id="31" name="Imagem 30">
            <a:extLst>
              <a:ext uri="{FF2B5EF4-FFF2-40B4-BE49-F238E27FC236}">
                <a16:creationId xmlns:a16="http://schemas.microsoft.com/office/drawing/2014/main" id="{FCB34C04-327E-51ED-04C1-0355D1D269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751089" y="2979303"/>
            <a:ext cx="4439791" cy="4439791"/>
          </a:xfrm>
          <a:prstGeom prst="rect">
            <a:avLst/>
          </a:prstGeom>
          <a:ln>
            <a:noFill/>
          </a:ln>
          <a:effectLst>
            <a:outerShdw blurRad="292100" dist="139700" dir="2700000" algn="tl" rotWithShape="0">
              <a:srgbClr val="333333">
                <a:alpha val="65000"/>
              </a:srgbClr>
            </a:outerShdw>
          </a:effectLst>
        </p:spPr>
      </p:pic>
      <p:sp>
        <p:nvSpPr>
          <p:cNvPr id="5" name="Retângulo 4">
            <a:extLst>
              <a:ext uri="{FF2B5EF4-FFF2-40B4-BE49-F238E27FC236}">
                <a16:creationId xmlns:a16="http://schemas.microsoft.com/office/drawing/2014/main" id="{44C3F458-113A-C26F-C2EF-B75B3A7B017B}"/>
              </a:ext>
            </a:extLst>
          </p:cNvPr>
          <p:cNvSpPr/>
          <p:nvPr/>
        </p:nvSpPr>
        <p:spPr>
          <a:xfrm>
            <a:off x="317503" y="2738974"/>
            <a:ext cx="23509413" cy="4998257"/>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Retângulo 5">
            <a:extLst>
              <a:ext uri="{FF2B5EF4-FFF2-40B4-BE49-F238E27FC236}">
                <a16:creationId xmlns:a16="http://schemas.microsoft.com/office/drawing/2014/main" id="{B26A1C58-AB81-919D-6D12-D2589B3EB4B2}"/>
              </a:ext>
            </a:extLst>
          </p:cNvPr>
          <p:cNvSpPr/>
          <p:nvPr/>
        </p:nvSpPr>
        <p:spPr>
          <a:xfrm>
            <a:off x="317503" y="8024453"/>
            <a:ext cx="9654601" cy="4998257"/>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B647CCFD-9FE8-9040-1D83-326639D2616C}"/>
              </a:ext>
            </a:extLst>
          </p:cNvPr>
          <p:cNvSpPr txBox="1"/>
          <p:nvPr/>
        </p:nvSpPr>
        <p:spPr>
          <a:xfrm>
            <a:off x="4615701" y="219456"/>
            <a:ext cx="13678160" cy="1938992"/>
          </a:xfrm>
          <a:prstGeom prst="rect">
            <a:avLst/>
          </a:prstGeom>
          <a:noFill/>
        </p:spPr>
        <p:txBody>
          <a:bodyPr wrap="square">
            <a:spAutoFit/>
          </a:bodyPr>
          <a:lstStyle/>
          <a:p>
            <a:pPr algn="ctr"/>
            <a:r>
              <a:rPr lang="en-US" sz="6000" b="1">
                <a:solidFill>
                  <a:srgbClr val="211F1B"/>
                </a:solidFill>
                <a:latin typeface="Roboto" panose="02000000000000000000" pitchFamily="2" charset="0"/>
                <a:ea typeface="Roboto" panose="02000000000000000000" pitchFamily="2" charset="0"/>
              </a:rPr>
              <a:t>AIDE-MEMOIRE </a:t>
            </a:r>
            <a:r>
              <a:rPr lang="en-US" sz="6000" b="1">
                <a:solidFill>
                  <a:schemeClr val="accent4"/>
                </a:solidFill>
                <a:latin typeface="Roboto" panose="02000000000000000000" pitchFamily="2" charset="0"/>
                <a:ea typeface="Roboto" panose="02000000000000000000" pitchFamily="2" charset="0"/>
              </a:rPr>
              <a:t>POUR REFERENCE DU PRESTATAIRE</a:t>
            </a:r>
            <a:endParaRPr lang="pt-PT" sz="6000">
              <a:solidFill>
                <a:schemeClr val="accent4"/>
              </a:solidFill>
            </a:endParaRPr>
          </a:p>
        </p:txBody>
      </p:sp>
      <p:pic>
        <p:nvPicPr>
          <p:cNvPr id="7" name="Imagem 6" descr="Uma imagem com Gráficos, Tipo de letra, design gráfico, círculo&#10;&#10;Descrição gerada automaticamente">
            <a:extLst>
              <a:ext uri="{FF2B5EF4-FFF2-40B4-BE49-F238E27FC236}">
                <a16:creationId xmlns:a16="http://schemas.microsoft.com/office/drawing/2014/main" id="{0181144B-31F1-0404-1738-330E5E4FCEC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1486665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3" name="Imagem 12">
            <a:extLst>
              <a:ext uri="{FF2B5EF4-FFF2-40B4-BE49-F238E27FC236}">
                <a16:creationId xmlns:a16="http://schemas.microsoft.com/office/drawing/2014/main" id="{5CD98D55-21EE-BCBC-78EC-A41C8D950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44517" y="8165533"/>
            <a:ext cx="4439791" cy="4439791"/>
          </a:xfrm>
          <a:prstGeom prst="rect">
            <a:avLst/>
          </a:prstGeom>
          <a:ln>
            <a:noFill/>
          </a:ln>
          <a:effectLst>
            <a:outerShdw blurRad="292100" dist="139700" dir="2700000" algn="tl" rotWithShape="0">
              <a:srgbClr val="333333">
                <a:alpha val="65000"/>
              </a:srgbClr>
            </a:outerShdw>
          </a:effectLst>
        </p:spPr>
      </p:pic>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084" y="2983881"/>
            <a:ext cx="4439791" cy="443979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0125" y="2983882"/>
            <a:ext cx="4439791" cy="4439791"/>
          </a:xfrm>
          <a:prstGeom prst="rect">
            <a:avLst/>
          </a:prstGeom>
          <a:ln>
            <a:noFill/>
          </a:ln>
          <a:effectLst>
            <a:outerShdw blurRad="292100" dist="139700" dir="2700000" algn="tl" rotWithShape="0">
              <a:srgbClr val="333333">
                <a:alpha val="65000"/>
              </a:srgbClr>
            </a:outerShdw>
          </a:effectLst>
        </p:spPr>
      </p:pic>
      <p:pic>
        <p:nvPicPr>
          <p:cNvPr id="19" name="Imagem 18">
            <a:extLst>
              <a:ext uri="{FF2B5EF4-FFF2-40B4-BE49-F238E27FC236}">
                <a16:creationId xmlns:a16="http://schemas.microsoft.com/office/drawing/2014/main" id="{AA9874CE-0434-582D-C624-E9C2301DCB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4002" y="8174425"/>
            <a:ext cx="4439791" cy="4439791"/>
          </a:xfrm>
          <a:prstGeom prst="rect">
            <a:avLst/>
          </a:prstGeom>
          <a:ln>
            <a:noFill/>
          </a:ln>
          <a:effectLst>
            <a:outerShdw blurRad="292100" dist="139700" dir="2700000" algn="tl" rotWithShape="0">
              <a:srgbClr val="333333">
                <a:alpha val="65000"/>
              </a:srgbClr>
            </a:outerShdw>
          </a:effectLst>
        </p:spPr>
      </p:pic>
      <p:pic>
        <p:nvPicPr>
          <p:cNvPr id="21" name="Imagem 20">
            <a:extLst>
              <a:ext uri="{FF2B5EF4-FFF2-40B4-BE49-F238E27FC236}">
                <a16:creationId xmlns:a16="http://schemas.microsoft.com/office/drawing/2014/main" id="{6C5BEDE9-7F3D-8ECA-E1C7-AC952248D9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27042" y="8165532"/>
            <a:ext cx="4439791" cy="4439791"/>
          </a:xfrm>
          <a:prstGeom prst="rect">
            <a:avLst/>
          </a:prstGeom>
          <a:ln>
            <a:noFill/>
          </a:ln>
          <a:effectLst>
            <a:outerShdw blurRad="292100" dist="139700" dir="2700000" algn="tl" rotWithShape="0">
              <a:srgbClr val="333333">
                <a:alpha val="65000"/>
              </a:srgbClr>
            </a:outerShdw>
          </a:effectLst>
        </p:spPr>
      </p:pic>
      <p:pic>
        <p:nvPicPr>
          <p:cNvPr id="23" name="Imagem 22">
            <a:extLst>
              <a:ext uri="{FF2B5EF4-FFF2-40B4-BE49-F238E27FC236}">
                <a16:creationId xmlns:a16="http://schemas.microsoft.com/office/drawing/2014/main" id="{817AB688-4C9B-57A9-F084-23CE1582A7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344517" y="2979305"/>
            <a:ext cx="4439791" cy="4439791"/>
          </a:xfrm>
          <a:prstGeom prst="rect">
            <a:avLst/>
          </a:prstGeom>
          <a:ln>
            <a:noFill/>
          </a:ln>
          <a:effectLst>
            <a:outerShdw blurRad="292100" dist="139700" dir="2700000" algn="tl" rotWithShape="0">
              <a:srgbClr val="333333">
                <a:alpha val="65000"/>
              </a:srgbClr>
            </a:outerShdw>
          </a:effectLst>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7084" y="8128753"/>
            <a:ext cx="4439791" cy="4439791"/>
          </a:xfrm>
          <a:prstGeom prst="rect">
            <a:avLst/>
          </a:prstGeom>
          <a:ln>
            <a:noFill/>
          </a:ln>
          <a:effectLst>
            <a:outerShdw blurRad="292100" dist="139700" dir="2700000" algn="tl" rotWithShape="0">
              <a:srgbClr val="333333">
                <a:alpha val="65000"/>
              </a:srgbClr>
            </a:outerShdw>
          </a:effectLst>
        </p:spPr>
      </p:pic>
      <p:pic>
        <p:nvPicPr>
          <p:cNvPr id="27" name="Imagem 26">
            <a:extLst>
              <a:ext uri="{FF2B5EF4-FFF2-40B4-BE49-F238E27FC236}">
                <a16:creationId xmlns:a16="http://schemas.microsoft.com/office/drawing/2014/main" id="{86A803CF-65F2-D0AA-4B7D-FA8320D596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0124" y="8128752"/>
            <a:ext cx="4439791" cy="4439791"/>
          </a:xfrm>
          <a:prstGeom prst="rect">
            <a:avLst/>
          </a:prstGeom>
          <a:ln>
            <a:noFill/>
          </a:ln>
          <a:effectLst>
            <a:outerShdw blurRad="292100" dist="139700" dir="2700000" algn="tl" rotWithShape="0">
              <a:srgbClr val="333333">
                <a:alpha val="65000"/>
              </a:srgbClr>
            </a:outerShdw>
          </a:effectLst>
        </p:spPr>
      </p:pic>
      <p:pic>
        <p:nvPicPr>
          <p:cNvPr id="29" name="Imagem 28">
            <a:extLst>
              <a:ext uri="{FF2B5EF4-FFF2-40B4-BE49-F238E27FC236}">
                <a16:creationId xmlns:a16="http://schemas.microsoft.com/office/drawing/2014/main" id="{600ADE35-CEC6-A55B-5996-37D8173F4E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72104" y="2979304"/>
            <a:ext cx="4439791" cy="4439791"/>
          </a:xfrm>
          <a:prstGeom prst="rect">
            <a:avLst/>
          </a:prstGeom>
          <a:ln>
            <a:noFill/>
          </a:ln>
          <a:effectLst>
            <a:outerShdw blurRad="292100" dist="139700" dir="2700000" algn="tl" rotWithShape="0">
              <a:srgbClr val="333333">
                <a:alpha val="65000"/>
              </a:srgbClr>
            </a:outerShdw>
          </a:effectLst>
        </p:spPr>
      </p:pic>
      <p:pic>
        <p:nvPicPr>
          <p:cNvPr id="31" name="Imagem 30">
            <a:extLst>
              <a:ext uri="{FF2B5EF4-FFF2-40B4-BE49-F238E27FC236}">
                <a16:creationId xmlns:a16="http://schemas.microsoft.com/office/drawing/2014/main" id="{FCB34C04-327E-51ED-04C1-0355D1D269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751089" y="2979303"/>
            <a:ext cx="4439791" cy="4439791"/>
          </a:xfrm>
          <a:prstGeom prst="rect">
            <a:avLst/>
          </a:prstGeom>
          <a:ln>
            <a:noFill/>
          </a:ln>
          <a:effectLst>
            <a:outerShdw blurRad="292100" dist="139700" dir="2700000" algn="tl" rotWithShape="0">
              <a:srgbClr val="333333">
                <a:alpha val="65000"/>
              </a:srgbClr>
            </a:outerShdw>
          </a:effectLst>
        </p:spPr>
      </p:pic>
      <p:sp>
        <p:nvSpPr>
          <p:cNvPr id="6" name="Retângulo 5">
            <a:extLst>
              <a:ext uri="{FF2B5EF4-FFF2-40B4-BE49-F238E27FC236}">
                <a16:creationId xmlns:a16="http://schemas.microsoft.com/office/drawing/2014/main" id="{B26A1C58-AB81-919D-6D12-D2589B3EB4B2}"/>
              </a:ext>
            </a:extLst>
          </p:cNvPr>
          <p:cNvSpPr/>
          <p:nvPr/>
        </p:nvSpPr>
        <p:spPr>
          <a:xfrm>
            <a:off x="9708292" y="7895191"/>
            <a:ext cx="14382631" cy="4998257"/>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B647CCFD-9FE8-9040-1D83-326639D2616C}"/>
              </a:ext>
            </a:extLst>
          </p:cNvPr>
          <p:cNvSpPr txBox="1"/>
          <p:nvPr/>
        </p:nvSpPr>
        <p:spPr>
          <a:xfrm>
            <a:off x="3675888" y="274320"/>
            <a:ext cx="17026128" cy="1015663"/>
          </a:xfrm>
          <a:prstGeom prst="rect">
            <a:avLst/>
          </a:prstGeom>
          <a:noFill/>
        </p:spPr>
        <p:txBody>
          <a:bodyPr wrap="square">
            <a:spAutoFit/>
          </a:bodyPr>
          <a:lstStyle>
            <a:defPPr>
              <a:defRPr lang="en-US"/>
            </a:defPPr>
            <a:lvl1pPr algn="ctr">
              <a:defRPr sz="6000" b="1">
                <a:solidFill>
                  <a:srgbClr val="211F1B"/>
                </a:solidFill>
                <a:latin typeface="Roboto" panose="02000000000000000000" pitchFamily="2" charset="0"/>
                <a:ea typeface="Roboto" panose="02000000000000000000" pitchFamily="2" charset="0"/>
              </a:defRPr>
            </a:lvl1pPr>
          </a:lstStyle>
          <a:p>
            <a:r>
              <a:rPr lang="en-US"/>
              <a:t>Aide-mémoire à </a:t>
            </a:r>
            <a:r>
              <a:rPr lang="en-US" err="1">
                <a:solidFill>
                  <a:schemeClr val="accent4"/>
                </a:solidFill>
              </a:rPr>
              <a:t>utiliser</a:t>
            </a:r>
            <a:r>
              <a:rPr lang="en-US">
                <a:solidFill>
                  <a:schemeClr val="accent4"/>
                </a:solidFill>
              </a:rPr>
              <a:t> avec la </a:t>
            </a:r>
            <a:r>
              <a:rPr lang="en-US" err="1">
                <a:solidFill>
                  <a:schemeClr val="accent4"/>
                </a:solidFill>
              </a:rPr>
              <a:t>cliente</a:t>
            </a:r>
            <a:r>
              <a:rPr lang="en-US">
                <a:solidFill>
                  <a:schemeClr val="accent4"/>
                </a:solidFill>
              </a:rPr>
              <a:t> au </a:t>
            </a:r>
            <a:r>
              <a:rPr lang="en-US" err="1">
                <a:solidFill>
                  <a:schemeClr val="accent4"/>
                </a:solidFill>
              </a:rPr>
              <a:t>besoin</a:t>
            </a:r>
            <a:endParaRPr lang="pt-PT">
              <a:solidFill>
                <a:schemeClr val="accent4"/>
              </a:solidFill>
            </a:endParaRP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95F49B2C-E182-C7F0-0423-381D7CD6B54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Retângulo 5">
            <a:extLst>
              <a:ext uri="{FF2B5EF4-FFF2-40B4-BE49-F238E27FC236}">
                <a16:creationId xmlns:a16="http://schemas.microsoft.com/office/drawing/2014/main" id="{67ECAA1A-CD9E-F45C-6DA7-39A3262D3CF0}"/>
              </a:ext>
            </a:extLst>
          </p:cNvPr>
          <p:cNvSpPr/>
          <p:nvPr/>
        </p:nvSpPr>
        <p:spPr>
          <a:xfrm>
            <a:off x="19161901" y="2811213"/>
            <a:ext cx="4774888" cy="4708981"/>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1080405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6468276"/>
            <a:ext cx="16379772" cy="3785652"/>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4</a:t>
            </a:r>
          </a:p>
          <a:p>
            <a:r>
              <a:rPr lang="fr-FR" sz="8000" b="1" i="0">
                <a:solidFill>
                  <a:srgbClr val="3C4043"/>
                </a:solidFill>
                <a:effectLst/>
                <a:latin typeface="Roboto" panose="02000000000000000000" pitchFamily="2" charset="0"/>
              </a:rPr>
              <a:t>UNE SÉANCE DE C4C EN UTILISANT LE LIVRE DE CHOIX</a:t>
            </a:r>
            <a:endParaRPr lang="en-US" sz="8000" b="1">
              <a:solidFill>
                <a:srgbClr val="211F1B"/>
              </a:solidFill>
              <a:latin typeface="Poppins" pitchFamily="2" charset="77"/>
              <a:cs typeface="Poppins" pitchFamily="2" charset="77"/>
            </a:endParaRP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7197797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4804453" y="1754323"/>
            <a:ext cx="15334899" cy="2308324"/>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COMMENT UTILISER </a:t>
            </a:r>
            <a:r>
              <a:rPr lang="en-US" sz="7200" b="1">
                <a:latin typeface="Poppins" pitchFamily="2" charset="77"/>
                <a:cs typeface="Poppins" pitchFamily="2" charset="77"/>
              </a:rPr>
              <a:t>LE LIVRET DE CHOIX</a:t>
            </a:r>
          </a:p>
        </p:txBody>
      </p:sp>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9965" r="22850" b="12088"/>
          <a:stretch/>
        </p:blipFill>
        <p:spPr>
          <a:xfrm>
            <a:off x="12163034" y="4396153"/>
            <a:ext cx="12231760" cy="9319847"/>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4" r="29102" b="12674"/>
          <a:stretch/>
        </p:blipFill>
        <p:spPr>
          <a:xfrm flipH="1">
            <a:off x="-9378" y="4396153"/>
            <a:ext cx="12172412" cy="9355014"/>
          </a:xfrm>
          <a:prstGeom prst="rect">
            <a:avLst/>
          </a:prstGeom>
        </p:spPr>
      </p:pic>
      <p:pic>
        <p:nvPicPr>
          <p:cNvPr id="16" name="Picture 6">
            <a:extLst>
              <a:ext uri="{FF2B5EF4-FFF2-40B4-BE49-F238E27FC236}">
                <a16:creationId xmlns:a16="http://schemas.microsoft.com/office/drawing/2014/main" id="{C0186EA7-6B59-EA34-7CD7-9EFA8909C44D}"/>
              </a:ext>
            </a:extLst>
          </p:cNvPr>
          <p:cNvPicPr>
            <a:picLocks noChangeAspect="1"/>
          </p:cNvPicPr>
          <p:nvPr/>
        </p:nvPicPr>
        <p:blipFill>
          <a:blip r:embed="rId6"/>
          <a:stretch>
            <a:fillRect/>
          </a:stretch>
        </p:blipFill>
        <p:spPr>
          <a:xfrm rot="5400000">
            <a:off x="-34781" y="-38184"/>
            <a:ext cx="2288598" cy="2286000"/>
          </a:xfrm>
          <a:prstGeom prst="rect">
            <a:avLst/>
          </a:prstGeom>
        </p:spPr>
      </p:pic>
      <p:pic>
        <p:nvPicPr>
          <p:cNvPr id="17" name="Picture 7">
            <a:extLst>
              <a:ext uri="{FF2B5EF4-FFF2-40B4-BE49-F238E27FC236}">
                <a16:creationId xmlns:a16="http://schemas.microsoft.com/office/drawing/2014/main" id="{88A6F27C-BDC5-4710-794E-9FA3541BBFD0}"/>
              </a:ext>
            </a:extLst>
          </p:cNvPr>
          <p:cNvPicPr>
            <a:picLocks noChangeAspect="1"/>
          </p:cNvPicPr>
          <p:nvPr/>
        </p:nvPicPr>
        <p:blipFill>
          <a:blip r:embed="rId7"/>
          <a:stretch>
            <a:fillRect/>
          </a:stretch>
        </p:blipFill>
        <p:spPr>
          <a:xfrm rot="5400000">
            <a:off x="-42858" y="2110153"/>
            <a:ext cx="2286000" cy="2286000"/>
          </a:xfrm>
          <a:prstGeom prst="rect">
            <a:avLst/>
          </a:prstGeom>
        </p:spPr>
      </p:pic>
    </p:spTree>
    <p:extLst>
      <p:ext uri="{BB962C8B-B14F-4D97-AF65-F5344CB8AC3E}">
        <p14:creationId xmlns:p14="http://schemas.microsoft.com/office/powerpoint/2010/main" val="1930988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4804453" y="1754323"/>
            <a:ext cx="15334899" cy="2308324"/>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COMMENT UTILISER </a:t>
            </a:r>
            <a:r>
              <a:rPr lang="en-US" sz="7200" b="1">
                <a:latin typeface="Poppins" pitchFamily="2" charset="77"/>
                <a:cs typeface="Poppins" pitchFamily="2" charset="77"/>
              </a:rPr>
              <a:t>LE LIVRET DE CHOIX</a:t>
            </a:r>
          </a:p>
        </p:txBody>
      </p:sp>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9965" r="22850" b="12088"/>
          <a:stretch/>
        </p:blipFill>
        <p:spPr>
          <a:xfrm>
            <a:off x="12202791" y="4396153"/>
            <a:ext cx="12192003" cy="9319847"/>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4" r="29102" b="12674"/>
          <a:stretch/>
        </p:blipFill>
        <p:spPr>
          <a:xfrm flipH="1">
            <a:off x="-41178" y="4396153"/>
            <a:ext cx="12243969" cy="9355014"/>
          </a:xfrm>
          <a:prstGeom prst="rect">
            <a:avLst/>
          </a:prstGeom>
        </p:spPr>
      </p:pic>
      <p:sp>
        <p:nvSpPr>
          <p:cNvPr id="4" name="Retângulo 3">
            <a:extLst>
              <a:ext uri="{FF2B5EF4-FFF2-40B4-BE49-F238E27FC236}">
                <a16:creationId xmlns:a16="http://schemas.microsoft.com/office/drawing/2014/main" id="{8E967FEC-0EFA-9A14-3635-EB97DC8CE9D5}"/>
              </a:ext>
            </a:extLst>
          </p:cNvPr>
          <p:cNvSpPr/>
          <p:nvPr/>
        </p:nvSpPr>
        <p:spPr>
          <a:xfrm>
            <a:off x="-51972" y="4424382"/>
            <a:ext cx="12274353" cy="9326785"/>
          </a:xfrm>
          <a:prstGeom prst="rect">
            <a:avLst/>
          </a:prstGeom>
          <a:solidFill>
            <a:schemeClr val="bg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5" name="Retângulo 4">
            <a:extLst>
              <a:ext uri="{FF2B5EF4-FFF2-40B4-BE49-F238E27FC236}">
                <a16:creationId xmlns:a16="http://schemas.microsoft.com/office/drawing/2014/main" id="{F2C0CE57-4A0D-7B9C-AA9C-3E899FED703B}"/>
              </a:ext>
            </a:extLst>
          </p:cNvPr>
          <p:cNvSpPr/>
          <p:nvPr/>
        </p:nvSpPr>
        <p:spPr>
          <a:xfrm>
            <a:off x="12222381" y="4396152"/>
            <a:ext cx="12161619" cy="9319847"/>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6" name="TextBox 1">
            <a:extLst>
              <a:ext uri="{FF2B5EF4-FFF2-40B4-BE49-F238E27FC236}">
                <a16:creationId xmlns:a16="http://schemas.microsoft.com/office/drawing/2014/main" id="{03D3A0EC-8D19-AC97-4487-B05B5B0C093C}"/>
              </a:ext>
            </a:extLst>
          </p:cNvPr>
          <p:cNvSpPr txBox="1"/>
          <p:nvPr/>
        </p:nvSpPr>
        <p:spPr>
          <a:xfrm>
            <a:off x="13370676" y="8028657"/>
            <a:ext cx="9256376"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 </a:t>
            </a:r>
            <a:r>
              <a:rPr lang="en-US" sz="7200" b="1">
                <a:solidFill>
                  <a:schemeClr val="accent4"/>
                </a:solidFill>
                <a:latin typeface="Poppins" pitchFamily="2" charset="77"/>
                <a:cs typeface="Poppins" pitchFamily="2" charset="77"/>
              </a:rPr>
              <a:t>AVEC METHODE EN TETE</a:t>
            </a:r>
          </a:p>
        </p:txBody>
      </p:sp>
      <p:sp>
        <p:nvSpPr>
          <p:cNvPr id="9" name="TextBox 1">
            <a:extLst>
              <a:ext uri="{FF2B5EF4-FFF2-40B4-BE49-F238E27FC236}">
                <a16:creationId xmlns:a16="http://schemas.microsoft.com/office/drawing/2014/main" id="{B0ED2080-FA5D-70DD-F2FB-1B4742330946}"/>
              </a:ext>
            </a:extLst>
          </p:cNvPr>
          <p:cNvSpPr txBox="1"/>
          <p:nvPr/>
        </p:nvSpPr>
        <p:spPr>
          <a:xfrm>
            <a:off x="1178673" y="7861053"/>
            <a:ext cx="9988307"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 </a:t>
            </a:r>
            <a:r>
              <a:rPr lang="en-US" sz="7200" b="1">
                <a:solidFill>
                  <a:schemeClr val="accent4"/>
                </a:solidFill>
                <a:latin typeface="Poppins" pitchFamily="2" charset="77"/>
                <a:cs typeface="Poppins" pitchFamily="2" charset="77"/>
              </a:rPr>
              <a:t>SANS METHODE EN TETE</a:t>
            </a:r>
          </a:p>
        </p:txBody>
      </p:sp>
      <p:pic>
        <p:nvPicPr>
          <p:cNvPr id="10" name="Picture 6">
            <a:extLst>
              <a:ext uri="{FF2B5EF4-FFF2-40B4-BE49-F238E27FC236}">
                <a16:creationId xmlns:a16="http://schemas.microsoft.com/office/drawing/2014/main" id="{37F8F5B4-0194-A6C0-22C1-784EB85C714A}"/>
              </a:ext>
            </a:extLst>
          </p:cNvPr>
          <p:cNvPicPr>
            <a:picLocks noChangeAspect="1"/>
          </p:cNvPicPr>
          <p:nvPr/>
        </p:nvPicPr>
        <p:blipFill>
          <a:blip r:embed="rId6"/>
          <a:stretch>
            <a:fillRect/>
          </a:stretch>
        </p:blipFill>
        <p:spPr>
          <a:xfrm rot="5400000">
            <a:off x="-34781" y="-38184"/>
            <a:ext cx="2288598" cy="2286000"/>
          </a:xfrm>
          <a:prstGeom prst="rect">
            <a:avLst/>
          </a:prstGeom>
        </p:spPr>
      </p:pic>
      <p:pic>
        <p:nvPicPr>
          <p:cNvPr id="12" name="Picture 7">
            <a:extLst>
              <a:ext uri="{FF2B5EF4-FFF2-40B4-BE49-F238E27FC236}">
                <a16:creationId xmlns:a16="http://schemas.microsoft.com/office/drawing/2014/main" id="{E6FC4A99-3EBB-7B20-12F9-B4AA60BFA4F9}"/>
              </a:ext>
            </a:extLst>
          </p:cNvPr>
          <p:cNvPicPr>
            <a:picLocks noChangeAspect="1"/>
          </p:cNvPicPr>
          <p:nvPr/>
        </p:nvPicPr>
        <p:blipFill>
          <a:blip r:embed="rId7"/>
          <a:stretch>
            <a:fillRect/>
          </a:stretch>
        </p:blipFill>
        <p:spPr>
          <a:xfrm rot="5400000">
            <a:off x="-42858" y="2110153"/>
            <a:ext cx="2286000" cy="2286000"/>
          </a:xfrm>
          <a:prstGeom prst="rect">
            <a:avLst/>
          </a:prstGeom>
        </p:spPr>
      </p:pic>
    </p:spTree>
    <p:extLst>
      <p:ext uri="{BB962C8B-B14F-4D97-AF65-F5344CB8AC3E}">
        <p14:creationId xmlns:p14="http://schemas.microsoft.com/office/powerpoint/2010/main" val="379432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1212894" y="869974"/>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CLIENTS </a:t>
            </a:r>
            <a:r>
              <a:rPr lang="en-US" sz="7200" b="1">
                <a:solidFill>
                  <a:schemeClr val="accent4"/>
                </a:solidFill>
                <a:latin typeface="Poppins" pitchFamily="2" charset="77"/>
                <a:cs typeface="Poppins" pitchFamily="2" charset="77"/>
              </a:rPr>
              <a:t>SANS METHODE EN TETE</a:t>
            </a:r>
          </a:p>
        </p:txBody>
      </p:sp>
      <p:grpSp>
        <p:nvGrpSpPr>
          <p:cNvPr id="24" name="Agrupar 23">
            <a:extLst>
              <a:ext uri="{FF2B5EF4-FFF2-40B4-BE49-F238E27FC236}">
                <a16:creationId xmlns:a16="http://schemas.microsoft.com/office/drawing/2014/main" id="{DB423D53-8361-5D77-FF96-8D692A91C46A}"/>
              </a:ext>
            </a:extLst>
          </p:cNvPr>
          <p:cNvGrpSpPr/>
          <p:nvPr/>
        </p:nvGrpSpPr>
        <p:grpSpPr>
          <a:xfrm>
            <a:off x="1024128" y="2940279"/>
            <a:ext cx="22512096" cy="10412579"/>
            <a:chOff x="1212894" y="3751858"/>
            <a:chExt cx="22323330" cy="8890628"/>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1212894"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291599" y="4093935"/>
              <a:ext cx="6154615" cy="769441"/>
            </a:xfrm>
            <a:prstGeom prst="rect">
              <a:avLst/>
            </a:prstGeom>
            <a:noFill/>
          </p:spPr>
          <p:txBody>
            <a:bodyPr wrap="square">
              <a:spAutoFit/>
            </a:bodyPr>
            <a:lstStyle/>
            <a:p>
              <a:pPr algn="ctr"/>
              <a:r>
                <a:rPr lang="en-US" sz="4400" b="1" err="1">
                  <a:solidFill>
                    <a:schemeClr val="bg1"/>
                  </a:solidFill>
                  <a:latin typeface="Roboto" panose="02000000000000000000" pitchFamily="2" charset="0"/>
                  <a:ea typeface="Roboto" panose="02000000000000000000" pitchFamily="2" charset="0"/>
                </a:rPr>
                <a:t>Deamnder</a:t>
              </a:r>
              <a:r>
                <a:rPr lang="en-US" sz="4400" b="1">
                  <a:solidFill>
                    <a:schemeClr val="bg1"/>
                  </a:solidFill>
                  <a:latin typeface="Roboto" panose="02000000000000000000" pitchFamily="2" charset="0"/>
                  <a:ea typeface="Roboto" panose="02000000000000000000" pitchFamily="2" charset="0"/>
                </a:rPr>
                <a:t> à </a:t>
              </a:r>
              <a:r>
                <a:rPr lang="en-US" sz="4400" b="1" err="1">
                  <a:solidFill>
                    <a:schemeClr val="bg1"/>
                  </a:solidFill>
                  <a:latin typeface="Roboto" panose="02000000000000000000" pitchFamily="2" charset="0"/>
                  <a:ea typeface="Roboto" panose="02000000000000000000" pitchFamily="2" charset="0"/>
                </a:rPr>
                <a:t>propos</a:t>
              </a:r>
              <a:r>
                <a:rPr lang="en-US" sz="4400" b="1">
                  <a:solidFill>
                    <a:schemeClr val="bg1"/>
                  </a:solidFill>
                  <a:latin typeface="Roboto" panose="02000000000000000000" pitchFamily="2" charset="0"/>
                  <a:ea typeface="Roboto" panose="02000000000000000000" pitchFamily="2" charset="0"/>
                </a:rPr>
                <a:t>:</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444856" y="4830091"/>
              <a:ext cx="5913650" cy="6073458"/>
            </a:xfrm>
            <a:prstGeom prst="rect">
              <a:avLst/>
            </a:prstGeom>
            <a:noFill/>
          </p:spPr>
          <p:txBody>
            <a:bodyPr wrap="square">
              <a:spAutoFit/>
            </a:bodyPr>
            <a:lstStyle/>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Son expérience avec la contraception ;</a:t>
              </a:r>
            </a:p>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Ses inquiétudes ;</a:t>
              </a:r>
            </a:p>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Quels sont les avantages les plus importants pour elle.</a:t>
              </a:r>
              <a:endParaRPr lang="en-US" sz="4400">
                <a:solidFill>
                  <a:srgbClr val="211F1B"/>
                </a:solidFill>
                <a:latin typeface="Roboto" panose="02000000000000000000" pitchFamily="2" charset="0"/>
                <a:ea typeface="Roboto" panose="02000000000000000000" pitchFamily="2" charset="0"/>
              </a:endParaRP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578923" y="5984153"/>
              <a:ext cx="5591270" cy="5057795"/>
            </a:xfrm>
            <a:prstGeom prst="rect">
              <a:avLst/>
            </a:prstGeom>
            <a:noFill/>
          </p:spPr>
          <p:txBody>
            <a:bodyPr wrap="square">
              <a:spAutoFit/>
            </a:bodyPr>
            <a:lstStyle/>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Pour réduire à 2 ou 3 options qui correspondent le mieux à ses besoins</a:t>
              </a:r>
              <a:r>
                <a:rPr lang="en-US" sz="4400">
                  <a:solidFill>
                    <a:srgbClr val="211F1B"/>
                  </a:solidFill>
                  <a:latin typeface="Roboto" panose="02000000000000000000" pitchFamily="2" charset="0"/>
                  <a:ea typeface="Roboto" panose="02000000000000000000" pitchFamily="2" charset="0"/>
                </a:rPr>
                <a:t>.</a:t>
              </a: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51" y="4093935"/>
              <a:ext cx="6154615" cy="2123658"/>
            </a:xfrm>
            <a:prstGeom prst="rect">
              <a:avLst/>
            </a:prstGeom>
            <a:noFill/>
          </p:spPr>
          <p:txBody>
            <a:bodyPr wrap="square">
              <a:spAutoFit/>
            </a:bodyPr>
            <a:lstStyle/>
            <a:p>
              <a:pPr algn="ctr"/>
              <a:r>
                <a:rPr lang="en-US" sz="4400" b="1" err="1">
                  <a:solidFill>
                    <a:schemeClr val="bg1"/>
                  </a:solidFill>
                  <a:latin typeface="Roboto" panose="02000000000000000000" pitchFamily="2" charset="0"/>
                  <a:ea typeface="Roboto" panose="02000000000000000000" pitchFamily="2" charset="0"/>
                </a:rPr>
                <a:t>Utilisation</a:t>
              </a:r>
              <a:r>
                <a:rPr lang="en-US" sz="4400" b="1">
                  <a:solidFill>
                    <a:schemeClr val="bg1"/>
                  </a:solidFill>
                  <a:latin typeface="Roboto" panose="02000000000000000000" pitchFamily="2" charset="0"/>
                  <a:ea typeface="Roboto" panose="02000000000000000000" pitchFamily="2" charset="0"/>
                </a:rPr>
                <a:t> de la </a:t>
              </a:r>
              <a:r>
                <a:rPr lang="en-US" sz="4400" b="1" err="1">
                  <a:solidFill>
                    <a:schemeClr val="bg1"/>
                  </a:solidFill>
                  <a:latin typeface="Roboto" panose="02000000000000000000" pitchFamily="2" charset="0"/>
                  <a:ea typeface="Roboto" panose="02000000000000000000" pitchFamily="2" charset="0"/>
                </a:rPr>
                <a:t>matrice</a:t>
              </a:r>
              <a:r>
                <a:rPr lang="en-US" sz="4400" b="1">
                  <a:solidFill>
                    <a:schemeClr val="bg1"/>
                  </a:solidFill>
                  <a:latin typeface="Roboto" panose="02000000000000000000" pitchFamily="2" charset="0"/>
                  <a:ea typeface="Roboto" panose="02000000000000000000" pitchFamily="2" charset="0"/>
                </a:rPr>
                <a:t> et les pages de </a:t>
              </a:r>
              <a:r>
                <a:rPr lang="en-US" sz="4400" b="1" err="1">
                  <a:solidFill>
                    <a:schemeClr val="bg1"/>
                  </a:solidFill>
                  <a:latin typeface="Roboto" panose="02000000000000000000" pitchFamily="2" charset="0"/>
                  <a:ea typeface="Roboto" panose="02000000000000000000" pitchFamily="2" charset="0"/>
                </a:rPr>
                <a:t>comparaison</a:t>
              </a:r>
              <a:endParaRPr lang="en-US" sz="4400" b="1">
                <a:solidFill>
                  <a:schemeClr val="bg1"/>
                </a:solidFill>
                <a:latin typeface="Roboto" panose="02000000000000000000" pitchFamily="2" charset="0"/>
                <a:ea typeface="Roboto" panose="02000000000000000000" pitchFamily="2" charset="0"/>
              </a:endParaRP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Comparer 2-3 </a:t>
              </a:r>
            </a:p>
            <a:p>
              <a:pPr algn="ctr"/>
              <a:r>
                <a:rPr lang="en-US" sz="4400" b="1">
                  <a:solidFill>
                    <a:schemeClr val="bg1"/>
                  </a:solidFill>
                  <a:latin typeface="Roboto" panose="02000000000000000000" pitchFamily="2" charset="0"/>
                  <a:ea typeface="Roboto" panose="02000000000000000000" pitchFamily="2" charset="0"/>
                </a:rPr>
                <a:t>options:</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551801" y="5553366"/>
              <a:ext cx="5872943" cy="7089120"/>
            </a:xfrm>
            <a:prstGeom prst="rect">
              <a:avLst/>
            </a:prstGeom>
            <a:noFill/>
          </p:spPr>
          <p:txBody>
            <a:bodyPr wrap="square">
              <a:spAutoFit/>
            </a:bodyPr>
            <a:lstStyle/>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Utilisez les pages spécifiques aux méthodes (évitez trop de détails à cette étape !) pour aider le client à choisir une méthode</a:t>
              </a:r>
              <a:endParaRPr lang="en-US" sz="4400">
                <a:solidFill>
                  <a:srgbClr val="211F1B"/>
                </a:solidFill>
                <a:latin typeface="Roboto" panose="02000000000000000000" pitchFamily="2" charset="0"/>
                <a:ea typeface="Roboto" panose="02000000000000000000" pitchFamily="2" charset="0"/>
              </a:endParaRP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DD9052D5-7A28-7202-F0C4-20A2B01183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1076704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24" name="Agrupar 23">
            <a:extLst>
              <a:ext uri="{FF2B5EF4-FFF2-40B4-BE49-F238E27FC236}">
                <a16:creationId xmlns:a16="http://schemas.microsoft.com/office/drawing/2014/main" id="{DB423D53-8361-5D77-FF96-8D692A91C46A}"/>
              </a:ext>
            </a:extLst>
          </p:cNvPr>
          <p:cNvGrpSpPr/>
          <p:nvPr/>
        </p:nvGrpSpPr>
        <p:grpSpPr>
          <a:xfrm>
            <a:off x="1212894" y="4462230"/>
            <a:ext cx="22323330" cy="8229926"/>
            <a:chOff x="1212894" y="3751858"/>
            <a:chExt cx="22323330" cy="8229926"/>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1212894"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291599" y="4093935"/>
              <a:ext cx="6154615" cy="1446550"/>
            </a:xfrm>
            <a:prstGeom prst="rect">
              <a:avLst/>
            </a:prstGeom>
            <a:noFill/>
          </p:spPr>
          <p:txBody>
            <a:bodyPr wrap="square">
              <a:spAutoFit/>
            </a:bodyPr>
            <a:lstStyle/>
            <a:p>
              <a:pPr algn="ctr"/>
              <a:r>
                <a:rPr lang="en-US" sz="4400" b="1" err="1">
                  <a:solidFill>
                    <a:schemeClr val="bg1"/>
                  </a:solidFill>
                  <a:latin typeface="Roboto" panose="02000000000000000000" pitchFamily="2" charset="0"/>
                  <a:ea typeface="Roboto" panose="02000000000000000000" pitchFamily="2" charset="0"/>
                </a:rPr>
                <a:t>Voir</a:t>
              </a:r>
              <a:r>
                <a:rPr lang="en-US" sz="4400" b="1">
                  <a:solidFill>
                    <a:schemeClr val="bg1"/>
                  </a:solidFill>
                  <a:latin typeface="Roboto" panose="02000000000000000000" pitchFamily="2" charset="0"/>
                  <a:ea typeface="Roboto" panose="02000000000000000000" pitchFamily="2" charset="0"/>
                </a:rPr>
                <a:t> </a:t>
              </a:r>
              <a:r>
                <a:rPr lang="en-US" sz="4400" b="1" err="1">
                  <a:solidFill>
                    <a:schemeClr val="bg1"/>
                  </a:solidFill>
                  <a:latin typeface="Roboto" panose="02000000000000000000" pitchFamily="2" charset="0"/>
                  <a:ea typeface="Roboto" panose="02000000000000000000" pitchFamily="2" charset="0"/>
                </a:rPr>
                <a:t>l’éligibilité</a:t>
              </a:r>
              <a:r>
                <a:rPr lang="en-US" sz="4400" b="1">
                  <a:solidFill>
                    <a:schemeClr val="bg1"/>
                  </a:solidFill>
                  <a:latin typeface="Roboto" panose="02000000000000000000" pitchFamily="2" charset="0"/>
                  <a:ea typeface="Roboto" panose="02000000000000000000" pitchFamily="2" charset="0"/>
                </a:rPr>
                <a:t> </a:t>
              </a:r>
              <a:r>
                <a:rPr lang="en-US" sz="4400" b="1" err="1">
                  <a:solidFill>
                    <a:schemeClr val="bg1"/>
                  </a:solidFill>
                  <a:latin typeface="Roboto" panose="02000000000000000000" pitchFamily="2" charset="0"/>
                  <a:ea typeface="Roboto" panose="02000000000000000000" pitchFamily="2" charset="0"/>
                </a:rPr>
                <a:t>médicale</a:t>
              </a:r>
              <a:r>
                <a:rPr lang="en-US" sz="4400" b="1">
                  <a:solidFill>
                    <a:schemeClr val="bg1"/>
                  </a:solidFill>
                  <a:latin typeface="Roboto" panose="02000000000000000000" pitchFamily="2" charset="0"/>
                  <a:ea typeface="Roboto" panose="02000000000000000000" pitchFamily="2" charset="0"/>
                </a:rPr>
                <a:t>:</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444856" y="5672470"/>
              <a:ext cx="5913650" cy="4042132"/>
            </a:xfrm>
            <a:prstGeom prst="rect">
              <a:avLst/>
            </a:prstGeom>
            <a:noFill/>
          </p:spPr>
          <p:txBody>
            <a:bodyPr wrap="square">
              <a:spAutoFit/>
            </a:bodyPr>
            <a:lstStyle/>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Lorsqu’elle choisit une méthode, vérifiez l’éligibilité médicale.</a:t>
              </a:r>
              <a:endParaRPr lang="en-US" sz="4400">
                <a:solidFill>
                  <a:srgbClr val="211F1B"/>
                </a:solidFill>
                <a:latin typeface="Roboto" panose="02000000000000000000" pitchFamily="2" charset="0"/>
                <a:ea typeface="Roboto" panose="02000000000000000000" pitchFamily="2" charset="0"/>
              </a:endParaRP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426301" y="5672470"/>
              <a:ext cx="5901395" cy="5057795"/>
            </a:xfrm>
            <a:prstGeom prst="rect">
              <a:avLst/>
            </a:prstGeom>
            <a:noFill/>
          </p:spPr>
          <p:txBody>
            <a:bodyPr wrap="square">
              <a:spAutoFit/>
            </a:bodyPr>
            <a:lstStyle/>
            <a:p>
              <a:pPr marL="571500" indent="-571500">
                <a:lnSpc>
                  <a:spcPct val="150000"/>
                </a:lnSpc>
                <a:buBlip>
                  <a:blip r:embed="rId5"/>
                </a:buBlip>
              </a:pPr>
              <a:r>
                <a:rPr lang="fr-FR" sz="4400">
                  <a:solidFill>
                    <a:srgbClr val="211F1B"/>
                  </a:solidFill>
                  <a:latin typeface="Roboto" panose="02000000000000000000" pitchFamily="2" charset="0"/>
                  <a:ea typeface="Roboto" panose="02000000000000000000" pitchFamily="2" charset="0"/>
                </a:rPr>
                <a:t>Passez en revue les 3Q de la méthode choisie et demandez-lui de les répéter.</a:t>
              </a:r>
              <a:endParaRPr lang="en-US" sz="4400">
                <a:solidFill>
                  <a:srgbClr val="211F1B"/>
                </a:solidFill>
                <a:latin typeface="Roboto" panose="02000000000000000000" pitchFamily="2" charset="0"/>
                <a:ea typeface="Roboto" panose="02000000000000000000" pitchFamily="2" charset="0"/>
              </a:endParaRP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51" y="4093935"/>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3 </a:t>
              </a:r>
              <a:r>
                <a:rPr lang="en-US" sz="4400" b="1" err="1">
                  <a:solidFill>
                    <a:schemeClr val="bg1"/>
                  </a:solidFill>
                  <a:latin typeface="Roboto" panose="02000000000000000000" pitchFamily="2" charset="0"/>
                  <a:ea typeface="Roboto" panose="02000000000000000000" pitchFamily="2" charset="0"/>
                </a:rPr>
                <a:t>Ws</a:t>
              </a:r>
              <a:r>
                <a:rPr lang="en-US" sz="4400" b="1">
                  <a:solidFill>
                    <a:schemeClr val="bg1"/>
                  </a:solidFill>
                  <a:latin typeface="Roboto" panose="02000000000000000000" pitchFamily="2" charset="0"/>
                  <a:ea typeface="Roboto" panose="02000000000000000000" pitchFamily="2" charset="0"/>
                </a:rPr>
                <a:t>:</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769441"/>
            </a:xfrm>
            <a:prstGeom prst="rect">
              <a:avLst/>
            </a:prstGeom>
            <a:noFill/>
          </p:spPr>
          <p:txBody>
            <a:bodyPr wrap="square">
              <a:spAutoFit/>
            </a:bodyPr>
            <a:lstStyle/>
            <a:p>
              <a:pPr algn="ctr"/>
              <a:r>
                <a:rPr lang="en-US" sz="4400" b="1" err="1">
                  <a:solidFill>
                    <a:schemeClr val="bg1"/>
                  </a:solidFill>
                  <a:latin typeface="Roboto" panose="02000000000000000000" pitchFamily="2" charset="0"/>
                  <a:ea typeface="Roboto" panose="02000000000000000000" pitchFamily="2" charset="0"/>
                </a:rPr>
                <a:t>Faites</a:t>
              </a:r>
              <a:r>
                <a:rPr lang="en-US" sz="4400" b="1">
                  <a:solidFill>
                    <a:schemeClr val="bg1"/>
                  </a:solidFill>
                  <a:latin typeface="Roboto" panose="02000000000000000000" pitchFamily="2" charset="0"/>
                  <a:ea typeface="Roboto" panose="02000000000000000000" pitchFamily="2" charset="0"/>
                </a:rPr>
                <a:t> un plan:</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551801" y="5553366"/>
              <a:ext cx="5872943" cy="3026470"/>
            </a:xfrm>
            <a:prstGeom prst="rect">
              <a:avLst/>
            </a:prstGeom>
            <a:noFill/>
          </p:spPr>
          <p:txBody>
            <a:bodyPr wrap="square">
              <a:spAutoFit/>
            </a:bodyPr>
            <a:lstStyle/>
            <a:p>
              <a:pPr marL="571500" indent="-571500">
                <a:lnSpc>
                  <a:spcPct val="150000"/>
                </a:lnSpc>
                <a:buBlip>
                  <a:blip r:embed="rId5"/>
                </a:buBlip>
              </a:pPr>
              <a:r>
                <a:rPr lang="en-US" sz="4400" err="1">
                  <a:solidFill>
                    <a:srgbClr val="211F1B"/>
                  </a:solidFill>
                  <a:latin typeface="Roboto" panose="02000000000000000000" pitchFamily="2" charset="0"/>
                  <a:ea typeface="Roboto" panose="02000000000000000000" pitchFamily="2" charset="0"/>
                </a:rPr>
                <a:t>Elaborer</a:t>
              </a:r>
              <a:r>
                <a:rPr lang="en-US" sz="4400">
                  <a:solidFill>
                    <a:srgbClr val="211F1B"/>
                  </a:solidFill>
                  <a:latin typeface="Roboto" panose="02000000000000000000" pitchFamily="2" charset="0"/>
                  <a:ea typeface="Roboto" panose="02000000000000000000" pitchFamily="2" charset="0"/>
                </a:rPr>
                <a:t> un plan avec la </a:t>
              </a:r>
              <a:r>
                <a:rPr lang="en-US" sz="4400" err="1">
                  <a:solidFill>
                    <a:srgbClr val="211F1B"/>
                  </a:solidFill>
                  <a:latin typeface="Roboto" panose="02000000000000000000" pitchFamily="2" charset="0"/>
                  <a:ea typeface="Roboto" panose="02000000000000000000" pitchFamily="2" charset="0"/>
                </a:rPr>
                <a:t>cliente</a:t>
              </a:r>
              <a:r>
                <a:rPr lang="en-US" sz="4400">
                  <a:solidFill>
                    <a:srgbClr val="211F1B"/>
                  </a:solidFill>
                  <a:latin typeface="Roboto" panose="02000000000000000000" pitchFamily="2" charset="0"/>
                  <a:ea typeface="Roboto" panose="02000000000000000000" pitchFamily="2" charset="0"/>
                </a:rPr>
                <a:t> sur les </a:t>
              </a:r>
              <a:r>
                <a:rPr lang="en-US" sz="4400" err="1">
                  <a:solidFill>
                    <a:srgbClr val="211F1B"/>
                  </a:solidFill>
                  <a:latin typeface="Roboto" panose="02000000000000000000" pitchFamily="2" charset="0"/>
                  <a:ea typeface="Roboto" panose="02000000000000000000" pitchFamily="2" charset="0"/>
                </a:rPr>
                <a:t>principaux</a:t>
              </a:r>
              <a:r>
                <a:rPr lang="en-US" sz="4400">
                  <a:solidFill>
                    <a:srgbClr val="211F1B"/>
                  </a:solidFill>
                  <a:latin typeface="Roboto" panose="02000000000000000000" pitchFamily="2" charset="0"/>
                  <a:ea typeface="Roboto" panose="02000000000000000000" pitchFamily="2" charset="0"/>
                </a:rPr>
                <a:t> ES</a:t>
              </a: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0A8479F2-9FB2-20A0-6376-A392F69077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FA056090-F17E-A895-E6B8-88D464EFA9B3}"/>
              </a:ext>
            </a:extLst>
          </p:cNvPr>
          <p:cNvSpPr txBox="1"/>
          <p:nvPr/>
        </p:nvSpPr>
        <p:spPr>
          <a:xfrm>
            <a:off x="1212894" y="869974"/>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CLIENTS </a:t>
            </a:r>
            <a:r>
              <a:rPr lang="en-US" sz="7200" b="1">
                <a:solidFill>
                  <a:schemeClr val="accent4"/>
                </a:solidFill>
                <a:latin typeface="Poppins" pitchFamily="2" charset="77"/>
                <a:cs typeface="Poppins" pitchFamily="2" charset="77"/>
              </a:rPr>
              <a:t>SANS METHODE EN TETE</a:t>
            </a:r>
          </a:p>
        </p:txBody>
      </p:sp>
    </p:spTree>
    <p:extLst>
      <p:ext uri="{BB962C8B-B14F-4D97-AF65-F5344CB8AC3E}">
        <p14:creationId xmlns:p14="http://schemas.microsoft.com/office/powerpoint/2010/main" val="26979940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29" name="Agrupar 28">
            <a:extLst>
              <a:ext uri="{FF2B5EF4-FFF2-40B4-BE49-F238E27FC236}">
                <a16:creationId xmlns:a16="http://schemas.microsoft.com/office/drawing/2014/main" id="{FD3995B7-0D8D-EF1C-D62C-4AF05A1BDB95}"/>
              </a:ext>
            </a:extLst>
          </p:cNvPr>
          <p:cNvGrpSpPr/>
          <p:nvPr/>
        </p:nvGrpSpPr>
        <p:grpSpPr>
          <a:xfrm>
            <a:off x="8430768" y="869974"/>
            <a:ext cx="6950019" cy="11594771"/>
            <a:chOff x="9185772" y="2895859"/>
            <a:chExt cx="6377574" cy="9796297"/>
          </a:xfrm>
        </p:grpSpPr>
        <p:grpSp>
          <p:nvGrpSpPr>
            <p:cNvPr id="24" name="Agrupar 23">
              <a:extLst>
                <a:ext uri="{FF2B5EF4-FFF2-40B4-BE49-F238E27FC236}">
                  <a16:creationId xmlns:a16="http://schemas.microsoft.com/office/drawing/2014/main" id="{DB423D53-8361-5D77-FF96-8D692A91C46A}"/>
                </a:ext>
              </a:extLst>
            </p:cNvPr>
            <p:cNvGrpSpPr/>
            <p:nvPr/>
          </p:nvGrpSpPr>
          <p:grpSpPr>
            <a:xfrm>
              <a:off x="9185772" y="4462230"/>
              <a:ext cx="6377574" cy="8229926"/>
              <a:chOff x="9185772" y="3751858"/>
              <a:chExt cx="6377574" cy="8229926"/>
            </a:xfrm>
          </p:grpSpPr>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423860" y="5115712"/>
                <a:ext cx="5901395" cy="6847644"/>
              </a:xfrm>
              <a:prstGeom prst="rect">
                <a:avLst/>
              </a:prstGeom>
              <a:noFill/>
            </p:spPr>
            <p:txBody>
              <a:bodyPr wrap="square">
                <a:spAutoFit/>
              </a:bodyPr>
              <a:lstStyle/>
              <a:p>
                <a:pPr marL="571500" indent="-571500">
                  <a:lnSpc>
                    <a:spcPct val="150000"/>
                  </a:lnSpc>
                  <a:buBlip>
                    <a:blip r:embed="rId4"/>
                  </a:buBlip>
                </a:pPr>
                <a:r>
                  <a:rPr lang="fr-FR" sz="4400">
                    <a:solidFill>
                      <a:srgbClr val="211F1B"/>
                    </a:solidFill>
                    <a:latin typeface="Roboto" panose="02000000000000000000" pitchFamily="2" charset="0"/>
                    <a:ea typeface="Roboto" panose="02000000000000000000" pitchFamily="2" charset="0"/>
                  </a:rPr>
                  <a:t>Passez à la procédure/insertion</a:t>
                </a:r>
              </a:p>
              <a:p>
                <a:pPr marL="571500" indent="-571500">
                  <a:lnSpc>
                    <a:spcPct val="150000"/>
                  </a:lnSpc>
                  <a:buBlip>
                    <a:blip r:embed="rId4"/>
                  </a:buBlip>
                </a:pPr>
                <a:r>
                  <a:rPr lang="fr-FR" sz="4400">
                    <a:solidFill>
                      <a:srgbClr val="211F1B"/>
                    </a:solidFill>
                    <a:latin typeface="Roboto" panose="02000000000000000000" pitchFamily="2" charset="0"/>
                    <a:ea typeface="Roboto" panose="02000000000000000000" pitchFamily="2" charset="0"/>
                  </a:rPr>
                  <a:t>Ne l'insérez pas avant qu'elle ait reçu </a:t>
                </a:r>
                <a:r>
                  <a:rPr lang="fr-FR" sz="4400" b="1">
                    <a:solidFill>
                      <a:srgbClr val="211F1B"/>
                    </a:solidFill>
                    <a:latin typeface="Roboto" panose="02000000000000000000" pitchFamily="2" charset="0"/>
                    <a:ea typeface="Roboto" panose="02000000000000000000" pitchFamily="2" charset="0"/>
                  </a:rPr>
                  <a:t>TOUTES</a:t>
                </a:r>
                <a:r>
                  <a:rPr lang="fr-FR" sz="4400">
                    <a:solidFill>
                      <a:srgbClr val="211F1B"/>
                    </a:solidFill>
                    <a:latin typeface="Roboto" panose="02000000000000000000" pitchFamily="2" charset="0"/>
                    <a:ea typeface="Roboto" panose="02000000000000000000" pitchFamily="2" charset="0"/>
                  </a:rPr>
                  <a:t> les informations sur la méthode qu'elle a </a:t>
                </a:r>
                <a:r>
                  <a:rPr lang="fr-FR" sz="4400" b="1">
                    <a:solidFill>
                      <a:srgbClr val="211F1B"/>
                    </a:solidFill>
                    <a:latin typeface="Roboto" panose="02000000000000000000" pitchFamily="2" charset="0"/>
                    <a:ea typeface="Roboto" panose="02000000000000000000" pitchFamily="2" charset="0"/>
                  </a:rPr>
                  <a:t>CHOISIE</a:t>
                </a:r>
                <a:r>
                  <a:rPr lang="fr-FR" sz="4400">
                    <a:solidFill>
                      <a:srgbClr val="211F1B"/>
                    </a:solidFill>
                    <a:latin typeface="Roboto" panose="02000000000000000000" pitchFamily="2" charset="0"/>
                    <a:ea typeface="Roboto" panose="02000000000000000000" pitchFamily="2" charset="0"/>
                  </a:rPr>
                  <a:t> !</a:t>
                </a:r>
                <a:endParaRPr lang="en-US" sz="4400">
                  <a:solidFill>
                    <a:srgbClr val="211F1B"/>
                  </a:solidFill>
                  <a:latin typeface="Roboto" panose="02000000000000000000" pitchFamily="2" charset="0"/>
                  <a:ea typeface="Roboto" panose="02000000000000000000" pitchFamily="2" charset="0"/>
                </a:endParaRP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49" y="4220103"/>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Procedure/insertion:</a:t>
                </a:r>
              </a:p>
            </p:txBody>
          </p:sp>
        </p:grpSp>
        <p:sp>
          <p:nvSpPr>
            <p:cNvPr id="26" name="TextBox 1">
              <a:extLst>
                <a:ext uri="{FF2B5EF4-FFF2-40B4-BE49-F238E27FC236}">
                  <a16:creationId xmlns:a16="http://schemas.microsoft.com/office/drawing/2014/main" id="{F35604A4-F53E-7C08-BFDE-8B04F685BE5D}"/>
                </a:ext>
              </a:extLst>
            </p:cNvPr>
            <p:cNvSpPr txBox="1"/>
            <p:nvPr/>
          </p:nvSpPr>
          <p:spPr>
            <a:xfrm>
              <a:off x="10652722" y="2895859"/>
              <a:ext cx="3443667" cy="1200329"/>
            </a:xfrm>
            <a:prstGeom prst="rect">
              <a:avLst/>
            </a:prstGeom>
            <a:noFill/>
          </p:spPr>
          <p:txBody>
            <a:bodyPr wrap="square" rtlCol="0">
              <a:spAutoFit/>
            </a:bodyPr>
            <a:lstStyle/>
            <a:p>
              <a:pPr algn="ctr"/>
              <a:endParaRPr lang="en-US" sz="7200" b="1">
                <a:solidFill>
                  <a:srgbClr val="16AD6A"/>
                </a:solidFill>
                <a:latin typeface="Poppins" pitchFamily="2" charset="77"/>
                <a:cs typeface="Poppins" pitchFamily="2" charset="77"/>
              </a:endParaRPr>
            </a:p>
          </p:txBody>
        </p:sp>
      </p:grpSp>
      <p:pic>
        <p:nvPicPr>
          <p:cNvPr id="6" name="Gráfico 5" descr="Aviso com preenchimento sólido">
            <a:extLst>
              <a:ext uri="{FF2B5EF4-FFF2-40B4-BE49-F238E27FC236}">
                <a16:creationId xmlns:a16="http://schemas.microsoft.com/office/drawing/2014/main" id="{F87554DA-A846-51CD-A82B-0F76C8CBE7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482410" y="3209102"/>
            <a:ext cx="2758766" cy="2758766"/>
          </a:xfrm>
          <a:prstGeom prst="rect">
            <a:avLst/>
          </a:prstGeom>
        </p:spPr>
      </p:pic>
      <p:grpSp>
        <p:nvGrpSpPr>
          <p:cNvPr id="7" name="Agrupar 6">
            <a:extLst>
              <a:ext uri="{FF2B5EF4-FFF2-40B4-BE49-F238E27FC236}">
                <a16:creationId xmlns:a16="http://schemas.microsoft.com/office/drawing/2014/main" id="{B83B50D6-2169-6A2A-00C0-918DC0DFFFB4}"/>
              </a:ext>
            </a:extLst>
          </p:cNvPr>
          <p:cNvGrpSpPr/>
          <p:nvPr/>
        </p:nvGrpSpPr>
        <p:grpSpPr>
          <a:xfrm>
            <a:off x="16673007" y="6328346"/>
            <a:ext cx="6377574" cy="2898832"/>
            <a:chOff x="1465470" y="10075035"/>
            <a:chExt cx="4727509" cy="2898832"/>
          </a:xfrm>
        </p:grpSpPr>
        <p:sp>
          <p:nvSpPr>
            <p:cNvPr id="10" name="Retângulo: Cantos Arredondados 9">
              <a:extLst>
                <a:ext uri="{FF2B5EF4-FFF2-40B4-BE49-F238E27FC236}">
                  <a16:creationId xmlns:a16="http://schemas.microsoft.com/office/drawing/2014/main" id="{027BD119-377D-A282-73D6-DC6802D250F8}"/>
                </a:ext>
              </a:extLst>
            </p:cNvPr>
            <p:cNvSpPr/>
            <p:nvPr/>
          </p:nvSpPr>
          <p:spPr>
            <a:xfrm>
              <a:off x="1465470" y="10075035"/>
              <a:ext cx="4727509" cy="2898832"/>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CaixaDeTexto 10">
              <a:extLst>
                <a:ext uri="{FF2B5EF4-FFF2-40B4-BE49-F238E27FC236}">
                  <a16:creationId xmlns:a16="http://schemas.microsoft.com/office/drawing/2014/main" id="{220A0B11-2CA9-BE90-F3BB-2B3992CBBBC9}"/>
                </a:ext>
              </a:extLst>
            </p:cNvPr>
            <p:cNvSpPr txBox="1"/>
            <p:nvPr/>
          </p:nvSpPr>
          <p:spPr>
            <a:xfrm>
              <a:off x="1705246" y="10508842"/>
              <a:ext cx="4247956" cy="2123658"/>
            </a:xfrm>
            <a:prstGeom prst="rect">
              <a:avLst/>
            </a:prstGeom>
            <a:noFill/>
          </p:spPr>
          <p:txBody>
            <a:bodyPr wrap="square">
              <a:spAutoFit/>
            </a:bodyPr>
            <a:lstStyle/>
            <a:p>
              <a:pPr algn="ctr"/>
              <a:r>
                <a:rPr lang="fr-FR" sz="4400" b="1">
                  <a:solidFill>
                    <a:schemeClr val="bg1"/>
                  </a:solidFill>
                  <a:latin typeface="Roboto" panose="02000000000000000000" pitchFamily="2" charset="0"/>
                  <a:ea typeface="Roboto" panose="02000000000000000000" pitchFamily="2" charset="0"/>
                </a:rPr>
                <a:t>Cela constituerait une violation du droit au choix éclairé.</a:t>
              </a:r>
              <a:endParaRPr lang="en-US" sz="4400" b="1">
                <a:solidFill>
                  <a:schemeClr val="bg1"/>
                </a:solidFill>
                <a:latin typeface="Roboto" panose="02000000000000000000" pitchFamily="2" charset="0"/>
                <a:ea typeface="Roboto" panose="02000000000000000000" pitchFamily="2" charset="0"/>
              </a:endParaRPr>
            </a:p>
          </p:txBody>
        </p:sp>
      </p:grpSp>
      <p:cxnSp>
        <p:nvCxnSpPr>
          <p:cNvPr id="17" name="Conexão reta unidirecional 16">
            <a:extLst>
              <a:ext uri="{FF2B5EF4-FFF2-40B4-BE49-F238E27FC236}">
                <a16:creationId xmlns:a16="http://schemas.microsoft.com/office/drawing/2014/main" id="{75E3A92F-2038-CF4E-CA34-573B49728AEA}"/>
              </a:ext>
            </a:extLst>
          </p:cNvPr>
          <p:cNvCxnSpPr>
            <a:cxnSpLocks/>
          </p:cNvCxnSpPr>
          <p:nvPr/>
        </p:nvCxnSpPr>
        <p:spPr>
          <a:xfrm flipV="1">
            <a:off x="15039934" y="9396057"/>
            <a:ext cx="2231008" cy="127176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5" name="Imagem 4" descr="Uma imagem com Gráficos, Tipo de letra, design gráfico, círculo&#10;&#10;Descrição gerada automaticamente">
            <a:extLst>
              <a:ext uri="{FF2B5EF4-FFF2-40B4-BE49-F238E27FC236}">
                <a16:creationId xmlns:a16="http://schemas.microsoft.com/office/drawing/2014/main" id="{93632712-64C9-9DDC-497C-CB96FCC63D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9" name="TextBox 1">
            <a:extLst>
              <a:ext uri="{FF2B5EF4-FFF2-40B4-BE49-F238E27FC236}">
                <a16:creationId xmlns:a16="http://schemas.microsoft.com/office/drawing/2014/main" id="{1DB1E5C0-CCAC-9DBA-145E-067DEC6AACCC}"/>
              </a:ext>
            </a:extLst>
          </p:cNvPr>
          <p:cNvSpPr txBox="1"/>
          <p:nvPr/>
        </p:nvSpPr>
        <p:spPr>
          <a:xfrm>
            <a:off x="1212894" y="869974"/>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CLIENTS </a:t>
            </a:r>
            <a:r>
              <a:rPr lang="en-US" sz="7200" b="1">
                <a:solidFill>
                  <a:schemeClr val="accent4"/>
                </a:solidFill>
                <a:latin typeface="Poppins" pitchFamily="2" charset="77"/>
                <a:cs typeface="Poppins" pitchFamily="2" charset="77"/>
              </a:rPr>
              <a:t>SANS METHODE EN TETE</a:t>
            </a:r>
          </a:p>
        </p:txBody>
      </p:sp>
    </p:spTree>
    <p:extLst>
      <p:ext uri="{BB962C8B-B14F-4D97-AF65-F5344CB8AC3E}">
        <p14:creationId xmlns:p14="http://schemas.microsoft.com/office/powerpoint/2010/main" val="2134454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4804453" y="1754323"/>
            <a:ext cx="15334899" cy="2308324"/>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COMMENT UTILISER </a:t>
            </a:r>
            <a:r>
              <a:rPr lang="en-US" sz="7200" b="1">
                <a:latin typeface="Poppins" pitchFamily="2" charset="77"/>
                <a:cs typeface="Poppins" pitchFamily="2" charset="77"/>
              </a:rPr>
              <a:t>LE LIVRET DE CHOIX</a:t>
            </a:r>
          </a:p>
        </p:txBody>
      </p:sp>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9965" r="22850" b="12088"/>
          <a:stretch/>
        </p:blipFill>
        <p:spPr>
          <a:xfrm>
            <a:off x="12202791" y="4396153"/>
            <a:ext cx="12192003" cy="9319847"/>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4" r="29102" b="12674"/>
          <a:stretch/>
        </p:blipFill>
        <p:spPr>
          <a:xfrm flipH="1">
            <a:off x="-41178" y="4396153"/>
            <a:ext cx="12243969" cy="9355014"/>
          </a:xfrm>
          <a:prstGeom prst="rect">
            <a:avLst/>
          </a:prstGeom>
        </p:spPr>
      </p:pic>
      <p:pic>
        <p:nvPicPr>
          <p:cNvPr id="16" name="Picture 6">
            <a:extLst>
              <a:ext uri="{FF2B5EF4-FFF2-40B4-BE49-F238E27FC236}">
                <a16:creationId xmlns:a16="http://schemas.microsoft.com/office/drawing/2014/main" id="{C0186EA7-6B59-EA34-7CD7-9EFA8909C44D}"/>
              </a:ext>
            </a:extLst>
          </p:cNvPr>
          <p:cNvPicPr>
            <a:picLocks noChangeAspect="1"/>
          </p:cNvPicPr>
          <p:nvPr/>
        </p:nvPicPr>
        <p:blipFill>
          <a:blip r:embed="rId6"/>
          <a:stretch>
            <a:fillRect/>
          </a:stretch>
        </p:blipFill>
        <p:spPr>
          <a:xfrm rot="5400000">
            <a:off x="-31683" y="-35169"/>
            <a:ext cx="2288598" cy="2286000"/>
          </a:xfrm>
          <a:prstGeom prst="rect">
            <a:avLst/>
          </a:prstGeom>
        </p:spPr>
      </p:pic>
      <p:pic>
        <p:nvPicPr>
          <p:cNvPr id="17" name="Picture 7">
            <a:extLst>
              <a:ext uri="{FF2B5EF4-FFF2-40B4-BE49-F238E27FC236}">
                <a16:creationId xmlns:a16="http://schemas.microsoft.com/office/drawing/2014/main" id="{88A6F27C-BDC5-4710-794E-9FA3541BBFD0}"/>
              </a:ext>
            </a:extLst>
          </p:cNvPr>
          <p:cNvPicPr>
            <a:picLocks noChangeAspect="1"/>
          </p:cNvPicPr>
          <p:nvPr/>
        </p:nvPicPr>
        <p:blipFill>
          <a:blip r:embed="rId7"/>
          <a:stretch>
            <a:fillRect/>
          </a:stretch>
        </p:blipFill>
        <p:spPr>
          <a:xfrm rot="5400000">
            <a:off x="-30384" y="2223902"/>
            <a:ext cx="2286000" cy="2286000"/>
          </a:xfrm>
          <a:prstGeom prst="rect">
            <a:avLst/>
          </a:prstGeom>
        </p:spPr>
      </p:pic>
      <p:sp>
        <p:nvSpPr>
          <p:cNvPr id="4" name="Retângulo 3">
            <a:extLst>
              <a:ext uri="{FF2B5EF4-FFF2-40B4-BE49-F238E27FC236}">
                <a16:creationId xmlns:a16="http://schemas.microsoft.com/office/drawing/2014/main" id="{8E967FEC-0EFA-9A14-3635-EB97DC8CE9D5}"/>
              </a:ext>
            </a:extLst>
          </p:cNvPr>
          <p:cNvSpPr/>
          <p:nvPr/>
        </p:nvSpPr>
        <p:spPr>
          <a:xfrm>
            <a:off x="-51972" y="4424381"/>
            <a:ext cx="12274353" cy="9326785"/>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5" name="Retângulo 4">
            <a:extLst>
              <a:ext uri="{FF2B5EF4-FFF2-40B4-BE49-F238E27FC236}">
                <a16:creationId xmlns:a16="http://schemas.microsoft.com/office/drawing/2014/main" id="{F2C0CE57-4A0D-7B9C-AA9C-3E899FED703B}"/>
              </a:ext>
            </a:extLst>
          </p:cNvPr>
          <p:cNvSpPr/>
          <p:nvPr/>
        </p:nvSpPr>
        <p:spPr>
          <a:xfrm>
            <a:off x="12222381" y="4396152"/>
            <a:ext cx="12161619" cy="9319847"/>
          </a:xfrm>
          <a:prstGeom prst="rect">
            <a:avLst/>
          </a:prstGeom>
          <a:solidFill>
            <a:schemeClr val="bg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6" name="TextBox 1">
            <a:extLst>
              <a:ext uri="{FF2B5EF4-FFF2-40B4-BE49-F238E27FC236}">
                <a16:creationId xmlns:a16="http://schemas.microsoft.com/office/drawing/2014/main" id="{03D3A0EC-8D19-AC97-4487-B05B5B0C093C}"/>
              </a:ext>
            </a:extLst>
          </p:cNvPr>
          <p:cNvSpPr txBox="1"/>
          <p:nvPr/>
        </p:nvSpPr>
        <p:spPr>
          <a:xfrm>
            <a:off x="13370676" y="8028657"/>
            <a:ext cx="9256376"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CLIENTE </a:t>
            </a:r>
            <a:r>
              <a:rPr lang="en-US" sz="7200" b="1">
                <a:solidFill>
                  <a:schemeClr val="accent4"/>
                </a:solidFill>
                <a:latin typeface="Poppins" pitchFamily="2" charset="77"/>
                <a:cs typeface="Poppins" pitchFamily="2" charset="77"/>
              </a:rPr>
              <a:t>AVEC LA METHODE EN TETE</a:t>
            </a:r>
          </a:p>
        </p:txBody>
      </p:sp>
      <p:sp>
        <p:nvSpPr>
          <p:cNvPr id="9" name="TextBox 1">
            <a:extLst>
              <a:ext uri="{FF2B5EF4-FFF2-40B4-BE49-F238E27FC236}">
                <a16:creationId xmlns:a16="http://schemas.microsoft.com/office/drawing/2014/main" id="{B0ED2080-FA5D-70DD-F2FB-1B4742330946}"/>
              </a:ext>
            </a:extLst>
          </p:cNvPr>
          <p:cNvSpPr txBox="1"/>
          <p:nvPr/>
        </p:nvSpPr>
        <p:spPr>
          <a:xfrm>
            <a:off x="1178673" y="7861053"/>
            <a:ext cx="9988307"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CLIENTE </a:t>
            </a:r>
            <a:r>
              <a:rPr lang="en-US" sz="7200" b="1">
                <a:solidFill>
                  <a:schemeClr val="accent4"/>
                </a:solidFill>
                <a:latin typeface="Poppins" pitchFamily="2" charset="77"/>
                <a:cs typeface="Poppins" pitchFamily="2" charset="77"/>
              </a:rPr>
              <a:t>SANS METHODE EN TETE</a:t>
            </a:r>
          </a:p>
        </p:txBody>
      </p:sp>
    </p:spTree>
    <p:extLst>
      <p:ext uri="{BB962C8B-B14F-4D97-AF65-F5344CB8AC3E}">
        <p14:creationId xmlns:p14="http://schemas.microsoft.com/office/powerpoint/2010/main" val="4152410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7083831"/>
            <a:ext cx="18793493" cy="2554545"/>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1</a:t>
            </a:r>
          </a:p>
          <a:p>
            <a:r>
              <a:rPr lang="en-US" sz="8000" b="1">
                <a:solidFill>
                  <a:srgbClr val="211F1B"/>
                </a:solidFill>
                <a:latin typeface="Poppins" pitchFamily="2" charset="77"/>
                <a:cs typeface="Poppins" pitchFamily="2" charset="77"/>
              </a:rPr>
              <a:t>COMPARAISON DES METHODES</a:t>
            </a: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1216613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1212894" y="904480"/>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CLIENTE </a:t>
            </a:r>
            <a:r>
              <a:rPr lang="en-US" sz="7200" b="1">
                <a:solidFill>
                  <a:schemeClr val="accent4"/>
                </a:solidFill>
                <a:latin typeface="Poppins" pitchFamily="2" charset="77"/>
                <a:cs typeface="Poppins" pitchFamily="2" charset="77"/>
              </a:rPr>
              <a:t>AVEC UNE METHODE EN TETE</a:t>
            </a:r>
          </a:p>
        </p:txBody>
      </p:sp>
      <p:grpSp>
        <p:nvGrpSpPr>
          <p:cNvPr id="24" name="Agrupar 23">
            <a:extLst>
              <a:ext uri="{FF2B5EF4-FFF2-40B4-BE49-F238E27FC236}">
                <a16:creationId xmlns:a16="http://schemas.microsoft.com/office/drawing/2014/main" id="{DB423D53-8361-5D77-FF96-8D692A91C46A}"/>
              </a:ext>
            </a:extLst>
          </p:cNvPr>
          <p:cNvGrpSpPr/>
          <p:nvPr/>
        </p:nvGrpSpPr>
        <p:grpSpPr>
          <a:xfrm>
            <a:off x="660101" y="1966122"/>
            <a:ext cx="17149085" cy="8729387"/>
            <a:chOff x="457041" y="3751858"/>
            <a:chExt cx="23267717" cy="13270725"/>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457041" y="8792657"/>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rot="20112606">
              <a:off x="6990113" y="8552219"/>
              <a:ext cx="1301263" cy="2143680"/>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420884" y="4093935"/>
              <a:ext cx="5913650" cy="1077218"/>
            </a:xfrm>
            <a:prstGeom prst="rect">
              <a:avLst/>
            </a:prstGeom>
            <a:noFill/>
          </p:spPr>
          <p:txBody>
            <a:bodyPr wrap="square">
              <a:spAutoFit/>
            </a:bodyPr>
            <a:lstStyle/>
            <a:p>
              <a:pPr algn="ctr"/>
              <a:r>
                <a:rPr lang="en-US" sz="3200" b="1">
                  <a:solidFill>
                    <a:schemeClr val="bg1"/>
                  </a:solidFill>
                  <a:latin typeface="Roboto" panose="02000000000000000000" pitchFamily="2" charset="0"/>
                  <a:ea typeface="Roboto" panose="02000000000000000000" pitchFamily="2" charset="0"/>
                </a:rPr>
                <a:t>Go to </a:t>
              </a:r>
            </a:p>
            <a:p>
              <a:pPr algn="ctr"/>
              <a:r>
                <a:rPr lang="en-US" sz="3200" b="1">
                  <a:solidFill>
                    <a:schemeClr val="bg1"/>
                  </a:solidFill>
                  <a:latin typeface="Roboto" panose="02000000000000000000" pitchFamily="2" charset="0"/>
                  <a:ea typeface="Roboto" panose="02000000000000000000" pitchFamily="2" charset="0"/>
                </a:rPr>
                <a:t>method-specific page:</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054432" y="9860634"/>
              <a:ext cx="5913650" cy="5174268"/>
            </a:xfrm>
            <a:prstGeom prst="rect">
              <a:avLst/>
            </a:prstGeom>
            <a:noFill/>
          </p:spPr>
          <p:txBody>
            <a:bodyPr wrap="square">
              <a:spAutoFit/>
            </a:bodyPr>
            <a:lstStyle/>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Allez directement à la page spécifique à la méthode et parlez des avantages et des inconvénients.</a:t>
              </a:r>
              <a:endParaRPr lang="en-US" sz="2800">
                <a:solidFill>
                  <a:srgbClr val="211F1B"/>
                </a:solidFill>
                <a:latin typeface="Roboto" panose="02000000000000000000" pitchFamily="2" charset="0"/>
                <a:ea typeface="Roboto" panose="02000000000000000000" pitchFamily="2" charset="0"/>
              </a:endParaRP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8884828" y="5540485"/>
              <a:ext cx="7119266" cy="6909219"/>
            </a:xfrm>
            <a:prstGeom prst="rect">
              <a:avLst/>
            </a:prstGeom>
            <a:noFill/>
          </p:spPr>
          <p:txBody>
            <a:bodyPr wrap="square">
              <a:spAutoFit/>
            </a:bodyPr>
            <a:lstStyle/>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Si elle n’a aucune inquiétude et est satisfaite de son choix, vérifiez son éligibilité médicale ;</a:t>
              </a:r>
            </a:p>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Passez en revue les 3 questions et demandez-lui de les répéter.</a:t>
              </a:r>
              <a:endParaRPr lang="en-US" sz="2800">
                <a:solidFill>
                  <a:srgbClr val="211F1B"/>
                </a:solidFill>
                <a:latin typeface="Roboto" panose="02000000000000000000" pitchFamily="2" charset="0"/>
                <a:ea typeface="Roboto" panose="02000000000000000000" pitchFamily="2" charset="0"/>
              </a:endParaRP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51" y="4093935"/>
              <a:ext cx="6154615" cy="1713875"/>
            </a:xfrm>
            <a:prstGeom prst="rect">
              <a:avLst/>
            </a:prstGeom>
            <a:noFill/>
          </p:spPr>
          <p:txBody>
            <a:bodyPr wrap="square">
              <a:spAutoFit/>
            </a:bodyPr>
            <a:lstStyle/>
            <a:p>
              <a:pPr algn="ctr"/>
              <a:r>
                <a:rPr lang="en-US" sz="3200" b="1" err="1">
                  <a:solidFill>
                    <a:schemeClr val="bg1"/>
                  </a:solidFill>
                  <a:latin typeface="Roboto" panose="02000000000000000000" pitchFamily="2" charset="0"/>
                  <a:ea typeface="Roboto" panose="02000000000000000000" pitchFamily="2" charset="0"/>
                </a:rPr>
                <a:t>Voir</a:t>
              </a:r>
              <a:r>
                <a:rPr lang="en-US" sz="3200" b="1">
                  <a:solidFill>
                    <a:schemeClr val="bg1"/>
                  </a:solidFill>
                  <a:latin typeface="Roboto" panose="02000000000000000000" pitchFamily="2" charset="0"/>
                  <a:ea typeface="Roboto" panose="02000000000000000000" pitchFamily="2" charset="0"/>
                </a:rPr>
                <a:t> </a:t>
              </a:r>
              <a:r>
                <a:rPr lang="en-US" sz="3200" b="1" err="1">
                  <a:solidFill>
                    <a:schemeClr val="bg1"/>
                  </a:solidFill>
                  <a:latin typeface="Roboto" panose="02000000000000000000" pitchFamily="2" charset="0"/>
                  <a:ea typeface="Roboto" panose="02000000000000000000" pitchFamily="2" charset="0"/>
                </a:rPr>
                <a:t>l’éligibilité</a:t>
              </a:r>
              <a:r>
                <a:rPr lang="en-US" sz="3200" b="1">
                  <a:solidFill>
                    <a:schemeClr val="bg1"/>
                  </a:solidFill>
                  <a:latin typeface="Roboto" panose="02000000000000000000" pitchFamily="2" charset="0"/>
                  <a:ea typeface="Roboto" panose="02000000000000000000" pitchFamily="2" charset="0"/>
                </a:rPr>
                <a:t> médicale+3Q:</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1169732"/>
            </a:xfrm>
            <a:prstGeom prst="rect">
              <a:avLst/>
            </a:prstGeom>
            <a:noFill/>
          </p:spPr>
          <p:txBody>
            <a:bodyPr wrap="square">
              <a:spAutoFit/>
            </a:bodyPr>
            <a:lstStyle/>
            <a:p>
              <a:pPr algn="ctr"/>
              <a:r>
                <a:rPr lang="en-US" sz="3200" b="1">
                  <a:solidFill>
                    <a:schemeClr val="bg1"/>
                  </a:solidFill>
                  <a:latin typeface="Roboto" panose="02000000000000000000" pitchFamily="2" charset="0"/>
                  <a:ea typeface="Roboto" panose="02000000000000000000" pitchFamily="2" charset="0"/>
                </a:rPr>
                <a:t>Donner la </a:t>
              </a:r>
              <a:r>
                <a:rPr lang="en-US" sz="3200" b="1" err="1">
                  <a:solidFill>
                    <a:schemeClr val="bg1"/>
                  </a:solidFill>
                  <a:latin typeface="Roboto" panose="02000000000000000000" pitchFamily="2" charset="0"/>
                  <a:ea typeface="Roboto" panose="02000000000000000000" pitchFamily="2" charset="0"/>
                </a:rPr>
                <a:t>méthode</a:t>
              </a:r>
              <a:r>
                <a:rPr lang="en-US" sz="4400" b="1">
                  <a:solidFill>
                    <a:schemeClr val="bg1"/>
                  </a:solidFill>
                  <a:latin typeface="Roboto" panose="02000000000000000000" pitchFamily="2" charset="0"/>
                  <a:ea typeface="Roboto" panose="02000000000000000000" pitchFamily="2" charset="0"/>
                </a:rPr>
                <a:t>:</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410963" y="5408193"/>
              <a:ext cx="6313795" cy="3961494"/>
            </a:xfrm>
            <a:prstGeom prst="rect">
              <a:avLst/>
            </a:prstGeom>
            <a:noFill/>
          </p:spPr>
          <p:txBody>
            <a:bodyPr wrap="square">
              <a:spAutoFit/>
            </a:bodyPr>
            <a:lstStyle/>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Élaborez un plan pour les questions clés.</a:t>
              </a:r>
            </a:p>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Fournissez la méthode !</a:t>
              </a:r>
            </a:p>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Répétez les 3 W</a:t>
              </a:r>
              <a:endParaRPr lang="en-US" sz="3600" b="1">
                <a:solidFill>
                  <a:srgbClr val="211F1B"/>
                </a:solidFill>
                <a:latin typeface="Roboto" panose="02000000000000000000" pitchFamily="2" charset="0"/>
                <a:ea typeface="Roboto" panose="02000000000000000000" pitchFamily="2" charset="0"/>
              </a:endParaRP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E12F6D59-FF5D-0012-7FDF-6AFB6B02F9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pic>
        <p:nvPicPr>
          <p:cNvPr id="4" name="Picture 7">
            <a:extLst>
              <a:ext uri="{FF2B5EF4-FFF2-40B4-BE49-F238E27FC236}">
                <a16:creationId xmlns:a16="http://schemas.microsoft.com/office/drawing/2014/main" id="{13E59138-F48B-EE67-C0A7-AB4F020AD206}"/>
              </a:ext>
            </a:extLst>
          </p:cNvPr>
          <p:cNvPicPr>
            <a:picLocks noChangeAspect="1"/>
          </p:cNvPicPr>
          <p:nvPr/>
        </p:nvPicPr>
        <p:blipFill>
          <a:blip r:embed="rId4"/>
          <a:stretch>
            <a:fillRect/>
          </a:stretch>
        </p:blipFill>
        <p:spPr>
          <a:xfrm rot="2465118">
            <a:off x="5423475" y="9995132"/>
            <a:ext cx="933705" cy="1545199"/>
          </a:xfrm>
          <a:prstGeom prst="chevron">
            <a:avLst>
              <a:gd name="adj" fmla="val 63513"/>
            </a:avLst>
          </a:prstGeom>
        </p:spPr>
      </p:pic>
      <p:grpSp>
        <p:nvGrpSpPr>
          <p:cNvPr id="7" name="Agrupar 23">
            <a:extLst>
              <a:ext uri="{FF2B5EF4-FFF2-40B4-BE49-F238E27FC236}">
                <a16:creationId xmlns:a16="http://schemas.microsoft.com/office/drawing/2014/main" id="{677DABE0-EBA7-4495-9F63-6F6C8A2C9C05}"/>
              </a:ext>
            </a:extLst>
          </p:cNvPr>
          <p:cNvGrpSpPr/>
          <p:nvPr/>
        </p:nvGrpSpPr>
        <p:grpSpPr>
          <a:xfrm>
            <a:off x="6309360" y="7506816"/>
            <a:ext cx="18027161" cy="5705550"/>
            <a:chOff x="1212894" y="3460142"/>
            <a:chExt cx="22467529" cy="9037170"/>
          </a:xfrm>
        </p:grpSpPr>
        <p:sp>
          <p:nvSpPr>
            <p:cNvPr id="10" name="Retângulo: Cantos Arredondados 4">
              <a:extLst>
                <a:ext uri="{FF2B5EF4-FFF2-40B4-BE49-F238E27FC236}">
                  <a16:creationId xmlns:a16="http://schemas.microsoft.com/office/drawing/2014/main" id="{A184CC2B-58A7-C3AA-09B6-FD395C3C5AA7}"/>
                </a:ext>
              </a:extLst>
            </p:cNvPr>
            <p:cNvSpPr/>
            <p:nvPr/>
          </p:nvSpPr>
          <p:spPr>
            <a:xfrm>
              <a:off x="1212894" y="3751857"/>
              <a:ext cx="6377574" cy="8745455"/>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Picture 7">
              <a:extLst>
                <a:ext uri="{FF2B5EF4-FFF2-40B4-BE49-F238E27FC236}">
                  <a16:creationId xmlns:a16="http://schemas.microsoft.com/office/drawing/2014/main" id="{7CE05193-79A5-9E6B-FBF2-85F3CAAEE7FD}"/>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4" name="Picture 7">
              <a:extLst>
                <a:ext uri="{FF2B5EF4-FFF2-40B4-BE49-F238E27FC236}">
                  <a16:creationId xmlns:a16="http://schemas.microsoft.com/office/drawing/2014/main" id="{054EE8D8-1A52-C13D-0D29-BF85DD80BE70}"/>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6" name="CaixaDeTexto 12">
              <a:extLst>
                <a:ext uri="{FF2B5EF4-FFF2-40B4-BE49-F238E27FC236}">
                  <a16:creationId xmlns:a16="http://schemas.microsoft.com/office/drawing/2014/main" id="{1BE97254-6636-E950-FB81-A96F1138496B}"/>
                </a:ext>
              </a:extLst>
            </p:cNvPr>
            <p:cNvSpPr txBox="1"/>
            <p:nvPr/>
          </p:nvSpPr>
          <p:spPr>
            <a:xfrm>
              <a:off x="1532620" y="3460142"/>
              <a:ext cx="5913650" cy="2790937"/>
            </a:xfrm>
            <a:prstGeom prst="rect">
              <a:avLst/>
            </a:prstGeom>
            <a:noFill/>
          </p:spPr>
          <p:txBody>
            <a:bodyPr wrap="square">
              <a:spAutoFit/>
            </a:bodyPr>
            <a:lstStyle/>
            <a:p>
              <a:pPr algn="ctr"/>
              <a:r>
                <a:rPr lang="en-US" sz="3200" b="1">
                  <a:solidFill>
                    <a:schemeClr val="bg1"/>
                  </a:solidFill>
                  <a:latin typeface="Roboto" panose="02000000000000000000" pitchFamily="2" charset="0"/>
                  <a:ea typeface="Roboto" panose="02000000000000000000" pitchFamily="2" charset="0"/>
                </a:rPr>
                <a:t>Aller à la page de </a:t>
              </a:r>
              <a:r>
                <a:rPr lang="en-US" sz="3200" b="1" err="1">
                  <a:solidFill>
                    <a:schemeClr val="bg1"/>
                  </a:solidFill>
                  <a:latin typeface="Roboto" panose="02000000000000000000" pitchFamily="2" charset="0"/>
                  <a:ea typeface="Roboto" panose="02000000000000000000" pitchFamily="2" charset="0"/>
                </a:rPr>
                <a:t>comparaison</a:t>
              </a:r>
              <a:r>
                <a:rPr lang="en-US" sz="3200" b="1">
                  <a:solidFill>
                    <a:schemeClr val="bg1"/>
                  </a:solidFill>
                  <a:latin typeface="Roboto" panose="02000000000000000000" pitchFamily="2" charset="0"/>
                  <a:ea typeface="Roboto" panose="02000000000000000000" pitchFamily="2" charset="0"/>
                </a:rPr>
                <a:t> de </a:t>
              </a:r>
              <a:r>
                <a:rPr lang="en-US" sz="3200" b="1" err="1">
                  <a:solidFill>
                    <a:schemeClr val="bg1"/>
                  </a:solidFill>
                  <a:latin typeface="Roboto" panose="02000000000000000000" pitchFamily="2" charset="0"/>
                  <a:ea typeface="Roboto" panose="02000000000000000000" pitchFamily="2" charset="0"/>
                </a:rPr>
                <a:t>méthodes</a:t>
              </a:r>
              <a:r>
                <a:rPr lang="en-US" sz="3200" b="1">
                  <a:solidFill>
                    <a:schemeClr val="bg1"/>
                  </a:solidFill>
                  <a:latin typeface="Roboto" panose="02000000000000000000" pitchFamily="2" charset="0"/>
                  <a:ea typeface="Roboto" panose="02000000000000000000" pitchFamily="2" charset="0"/>
                </a:rPr>
                <a:t>:</a:t>
              </a:r>
            </a:p>
          </p:txBody>
        </p:sp>
        <p:sp>
          <p:nvSpPr>
            <p:cNvPr id="17" name="CaixaDeTexto 14">
              <a:extLst>
                <a:ext uri="{FF2B5EF4-FFF2-40B4-BE49-F238E27FC236}">
                  <a16:creationId xmlns:a16="http://schemas.microsoft.com/office/drawing/2014/main" id="{C046FFFF-F84E-B90E-76EB-01094EBED5FF}"/>
                </a:ext>
              </a:extLst>
            </p:cNvPr>
            <p:cNvSpPr txBox="1"/>
            <p:nvPr/>
          </p:nvSpPr>
          <p:spPr>
            <a:xfrm>
              <a:off x="1420884" y="5507340"/>
              <a:ext cx="7123635" cy="6174942"/>
            </a:xfrm>
            <a:prstGeom prst="rect">
              <a:avLst/>
            </a:prstGeom>
            <a:noFill/>
          </p:spPr>
          <p:txBody>
            <a:bodyPr wrap="square">
              <a:spAutoFit/>
            </a:bodyPr>
            <a:lstStyle/>
            <a:p>
              <a:pPr marL="571500" indent="-571500">
                <a:lnSpc>
                  <a:spcPct val="150000"/>
                </a:lnSpc>
                <a:buBlip>
                  <a:blip r:embed="rId5"/>
                </a:buBlip>
              </a:pPr>
              <a:r>
                <a:rPr lang="fr-FR" sz="2800" b="1">
                  <a:solidFill>
                    <a:srgbClr val="211F1B"/>
                  </a:solidFill>
                  <a:latin typeface="Roboto" panose="02000000000000000000" pitchFamily="2" charset="0"/>
                  <a:ea typeface="Roboto" panose="02000000000000000000" pitchFamily="2" charset="0"/>
                </a:rPr>
                <a:t>Si elle a des inquiétudes </a:t>
              </a:r>
              <a:r>
                <a:rPr lang="fr-FR" sz="2800">
                  <a:solidFill>
                    <a:srgbClr val="211F1B"/>
                  </a:solidFill>
                  <a:latin typeface="Roboto" panose="02000000000000000000" pitchFamily="2" charset="0"/>
                  <a:ea typeface="Roboto" panose="02000000000000000000" pitchFamily="2" charset="0"/>
                </a:rPr>
                <a:t>concernant des inconvénients, consultez les pages de comparaison pour voir quelle méthode pourrait le mieux répondre à ses besoins.</a:t>
              </a:r>
              <a:endParaRPr lang="en-US" sz="2800">
                <a:solidFill>
                  <a:srgbClr val="211F1B"/>
                </a:solidFill>
                <a:latin typeface="Roboto" panose="02000000000000000000" pitchFamily="2" charset="0"/>
                <a:ea typeface="Roboto" panose="02000000000000000000" pitchFamily="2" charset="0"/>
              </a:endParaRPr>
            </a:p>
          </p:txBody>
        </p:sp>
        <p:sp>
          <p:nvSpPr>
            <p:cNvPr id="25" name="Retângulo: Cantos Arredondados 17">
              <a:extLst>
                <a:ext uri="{FF2B5EF4-FFF2-40B4-BE49-F238E27FC236}">
                  <a16:creationId xmlns:a16="http://schemas.microsoft.com/office/drawing/2014/main" id="{A57B4613-2873-B990-B22C-B7AB103D30E1}"/>
                </a:ext>
              </a:extLst>
            </p:cNvPr>
            <p:cNvSpPr/>
            <p:nvPr/>
          </p:nvSpPr>
          <p:spPr>
            <a:xfrm>
              <a:off x="9185772" y="3751858"/>
              <a:ext cx="6377574" cy="8745454"/>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6" name="Retângulo: Cantos Arredondados 18">
              <a:extLst>
                <a:ext uri="{FF2B5EF4-FFF2-40B4-BE49-F238E27FC236}">
                  <a16:creationId xmlns:a16="http://schemas.microsoft.com/office/drawing/2014/main" id="{D4B59854-EBDE-C003-7E7E-FCA6B85D304F}"/>
                </a:ext>
              </a:extLst>
            </p:cNvPr>
            <p:cNvSpPr/>
            <p:nvPr/>
          </p:nvSpPr>
          <p:spPr>
            <a:xfrm>
              <a:off x="17158650" y="3751857"/>
              <a:ext cx="6377574" cy="8745453"/>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7" name="CaixaDeTexto 19">
              <a:extLst>
                <a:ext uri="{FF2B5EF4-FFF2-40B4-BE49-F238E27FC236}">
                  <a16:creationId xmlns:a16="http://schemas.microsoft.com/office/drawing/2014/main" id="{7EB2751A-AF54-D316-A795-F128456A0319}"/>
                </a:ext>
              </a:extLst>
            </p:cNvPr>
            <p:cNvSpPr txBox="1"/>
            <p:nvPr/>
          </p:nvSpPr>
          <p:spPr>
            <a:xfrm>
              <a:off x="9473410" y="5660257"/>
              <a:ext cx="5579337" cy="4127462"/>
            </a:xfrm>
            <a:prstGeom prst="rect">
              <a:avLst/>
            </a:prstGeom>
            <a:noFill/>
          </p:spPr>
          <p:txBody>
            <a:bodyPr wrap="square">
              <a:spAutoFit/>
            </a:bodyPr>
            <a:lstStyle/>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Si nécessaire, utilisez une matrice pour comparer d’autres méthodes.</a:t>
              </a:r>
              <a:endParaRPr lang="en-US" sz="2800">
                <a:solidFill>
                  <a:srgbClr val="211F1B"/>
                </a:solidFill>
                <a:latin typeface="Roboto" panose="02000000000000000000" pitchFamily="2" charset="0"/>
                <a:ea typeface="Roboto" panose="02000000000000000000" pitchFamily="2" charset="0"/>
              </a:endParaRPr>
            </a:p>
          </p:txBody>
        </p:sp>
        <p:sp>
          <p:nvSpPr>
            <p:cNvPr id="28" name="CaixaDeTexto 20">
              <a:extLst>
                <a:ext uri="{FF2B5EF4-FFF2-40B4-BE49-F238E27FC236}">
                  <a16:creationId xmlns:a16="http://schemas.microsoft.com/office/drawing/2014/main" id="{7E0008A0-1DD6-7201-87ED-CBA28951FF4E}"/>
                </a:ext>
              </a:extLst>
            </p:cNvPr>
            <p:cNvSpPr txBox="1"/>
            <p:nvPr/>
          </p:nvSpPr>
          <p:spPr>
            <a:xfrm>
              <a:off x="9185772" y="4323307"/>
              <a:ext cx="6154616" cy="926240"/>
            </a:xfrm>
            <a:prstGeom prst="rect">
              <a:avLst/>
            </a:prstGeom>
            <a:noFill/>
          </p:spPr>
          <p:txBody>
            <a:bodyPr wrap="square">
              <a:spAutoFit/>
            </a:bodyPr>
            <a:lstStyle/>
            <a:p>
              <a:pPr algn="ctr"/>
              <a:r>
                <a:rPr lang="en-US" sz="3200" b="1" err="1">
                  <a:solidFill>
                    <a:schemeClr val="bg1"/>
                  </a:solidFill>
                  <a:latin typeface="Roboto" panose="02000000000000000000" pitchFamily="2" charset="0"/>
                  <a:ea typeface="Roboto" panose="02000000000000000000" pitchFamily="2" charset="0"/>
                </a:rPr>
                <a:t>Utiliser</a:t>
              </a:r>
              <a:r>
                <a:rPr lang="en-US" sz="3200" b="1">
                  <a:solidFill>
                    <a:schemeClr val="bg1"/>
                  </a:solidFill>
                  <a:latin typeface="Roboto" panose="02000000000000000000" pitchFamily="2" charset="0"/>
                  <a:ea typeface="Roboto" panose="02000000000000000000" pitchFamily="2" charset="0"/>
                </a:rPr>
                <a:t> la </a:t>
              </a:r>
              <a:r>
                <a:rPr lang="en-US" sz="3200" b="1" err="1">
                  <a:solidFill>
                    <a:schemeClr val="bg1"/>
                  </a:solidFill>
                  <a:latin typeface="Roboto" panose="02000000000000000000" pitchFamily="2" charset="0"/>
                  <a:ea typeface="Roboto" panose="02000000000000000000" pitchFamily="2" charset="0"/>
                </a:rPr>
                <a:t>matrice</a:t>
              </a:r>
              <a:r>
                <a:rPr lang="en-US" sz="3200" b="1">
                  <a:solidFill>
                    <a:schemeClr val="bg1"/>
                  </a:solidFill>
                  <a:latin typeface="Roboto" panose="02000000000000000000" pitchFamily="2" charset="0"/>
                  <a:ea typeface="Roboto" panose="02000000000000000000" pitchFamily="2" charset="0"/>
                </a:rPr>
                <a:t>:</a:t>
              </a:r>
            </a:p>
          </p:txBody>
        </p:sp>
        <p:sp>
          <p:nvSpPr>
            <p:cNvPr id="29" name="CaixaDeTexto 21">
              <a:extLst>
                <a:ext uri="{FF2B5EF4-FFF2-40B4-BE49-F238E27FC236}">
                  <a16:creationId xmlns:a16="http://schemas.microsoft.com/office/drawing/2014/main" id="{78298565-4859-0644-54B0-AF83219A88CB}"/>
                </a:ext>
              </a:extLst>
            </p:cNvPr>
            <p:cNvSpPr txBox="1"/>
            <p:nvPr/>
          </p:nvSpPr>
          <p:spPr>
            <a:xfrm>
              <a:off x="17270129" y="4106815"/>
              <a:ext cx="6154616" cy="926240"/>
            </a:xfrm>
            <a:prstGeom prst="rect">
              <a:avLst/>
            </a:prstGeom>
            <a:noFill/>
          </p:spPr>
          <p:txBody>
            <a:bodyPr wrap="square">
              <a:spAutoFit/>
            </a:bodyPr>
            <a:lstStyle/>
            <a:p>
              <a:pPr algn="ctr"/>
              <a:r>
                <a:rPr lang="en-US" sz="3200" b="1">
                  <a:solidFill>
                    <a:schemeClr val="bg1"/>
                  </a:solidFill>
                  <a:latin typeface="Roboto" panose="02000000000000000000" pitchFamily="2" charset="0"/>
                  <a:ea typeface="Roboto" panose="02000000000000000000" pitchFamily="2" charset="0"/>
                </a:rPr>
                <a:t>Comparer 2-3 options:</a:t>
              </a:r>
            </a:p>
          </p:txBody>
        </p:sp>
        <p:sp>
          <p:nvSpPr>
            <p:cNvPr id="30" name="CaixaDeTexto 22">
              <a:extLst>
                <a:ext uri="{FF2B5EF4-FFF2-40B4-BE49-F238E27FC236}">
                  <a16:creationId xmlns:a16="http://schemas.microsoft.com/office/drawing/2014/main" id="{EF6E6D87-F984-D898-1EEC-47C620A4DC6C}"/>
                </a:ext>
              </a:extLst>
            </p:cNvPr>
            <p:cNvSpPr txBox="1"/>
            <p:nvPr/>
          </p:nvSpPr>
          <p:spPr>
            <a:xfrm>
              <a:off x="17302849" y="5248906"/>
              <a:ext cx="6377574" cy="6174941"/>
            </a:xfrm>
            <a:prstGeom prst="rect">
              <a:avLst/>
            </a:prstGeom>
            <a:noFill/>
          </p:spPr>
          <p:txBody>
            <a:bodyPr wrap="square">
              <a:spAutoFit/>
            </a:bodyPr>
            <a:lstStyle/>
            <a:p>
              <a:pPr marL="571500" indent="-571500">
                <a:lnSpc>
                  <a:spcPct val="150000"/>
                </a:lnSpc>
                <a:buBlip>
                  <a:blip r:embed="rId5"/>
                </a:buBlip>
              </a:pPr>
              <a:r>
                <a:rPr lang="fr-FR" sz="2800">
                  <a:solidFill>
                    <a:srgbClr val="211F1B"/>
                  </a:solidFill>
                  <a:latin typeface="Roboto" panose="02000000000000000000" pitchFamily="2" charset="0"/>
                  <a:ea typeface="Roboto" panose="02000000000000000000" pitchFamily="2" charset="0"/>
                </a:rPr>
                <a:t>Utilisez LE HAUT des pages spécifiques à la méthode (évitez trop de détails à cette étape !) pour aider le client à choisir une méthode.</a:t>
              </a:r>
              <a:endParaRPr lang="en-US" sz="2800">
                <a:solidFill>
                  <a:srgbClr val="211F1B"/>
                </a:solidFill>
                <a:latin typeface="Roboto" panose="02000000000000000000" pitchFamily="2" charset="0"/>
                <a:ea typeface="Roboto" panose="02000000000000000000" pitchFamily="2" charset="0"/>
              </a:endParaRPr>
            </a:p>
          </p:txBody>
        </p:sp>
      </p:grpSp>
      <p:grpSp>
        <p:nvGrpSpPr>
          <p:cNvPr id="39" name="Group 38">
            <a:extLst>
              <a:ext uri="{FF2B5EF4-FFF2-40B4-BE49-F238E27FC236}">
                <a16:creationId xmlns:a16="http://schemas.microsoft.com/office/drawing/2014/main" id="{A1408301-7057-1441-19A3-045FD84AF60B}"/>
              </a:ext>
            </a:extLst>
          </p:cNvPr>
          <p:cNvGrpSpPr/>
          <p:nvPr/>
        </p:nvGrpSpPr>
        <p:grpSpPr>
          <a:xfrm>
            <a:off x="17287562" y="1504644"/>
            <a:ext cx="6570441" cy="6115320"/>
            <a:chOff x="17287562" y="1504644"/>
            <a:chExt cx="6570441" cy="6115320"/>
          </a:xfrm>
        </p:grpSpPr>
        <p:grpSp>
          <p:nvGrpSpPr>
            <p:cNvPr id="31" name="Agrupar 6">
              <a:extLst>
                <a:ext uri="{FF2B5EF4-FFF2-40B4-BE49-F238E27FC236}">
                  <a16:creationId xmlns:a16="http://schemas.microsoft.com/office/drawing/2014/main" id="{83108211-08AE-7C69-7AFD-38EE0F1B0653}"/>
                </a:ext>
              </a:extLst>
            </p:cNvPr>
            <p:cNvGrpSpPr/>
            <p:nvPr/>
          </p:nvGrpSpPr>
          <p:grpSpPr>
            <a:xfrm>
              <a:off x="19387895" y="2784369"/>
              <a:ext cx="4470108" cy="4835595"/>
              <a:chOff x="569825" y="6637021"/>
              <a:chExt cx="5623154" cy="7368628"/>
            </a:xfrm>
          </p:grpSpPr>
          <p:sp>
            <p:nvSpPr>
              <p:cNvPr id="32" name="Retângulo: Cantos Arredondados 9">
                <a:extLst>
                  <a:ext uri="{FF2B5EF4-FFF2-40B4-BE49-F238E27FC236}">
                    <a16:creationId xmlns:a16="http://schemas.microsoft.com/office/drawing/2014/main" id="{7B51111E-CA20-ABAE-C2C3-F402667E0845}"/>
                  </a:ext>
                </a:extLst>
              </p:cNvPr>
              <p:cNvSpPr/>
              <p:nvPr/>
            </p:nvSpPr>
            <p:spPr>
              <a:xfrm>
                <a:off x="1465470" y="6637021"/>
                <a:ext cx="4727509" cy="691789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3" name="CaixaDeTexto 10">
                <a:extLst>
                  <a:ext uri="{FF2B5EF4-FFF2-40B4-BE49-F238E27FC236}">
                    <a16:creationId xmlns:a16="http://schemas.microsoft.com/office/drawing/2014/main" id="{D82D7EBD-B8CC-1175-6D3A-6229750CE0D1}"/>
                  </a:ext>
                </a:extLst>
              </p:cNvPr>
              <p:cNvSpPr txBox="1"/>
              <p:nvPr/>
            </p:nvSpPr>
            <p:spPr>
              <a:xfrm>
                <a:off x="569825" y="7111359"/>
                <a:ext cx="5509450" cy="6894290"/>
              </a:xfrm>
              <a:prstGeom prst="rect">
                <a:avLst/>
              </a:prstGeom>
              <a:noFill/>
            </p:spPr>
            <p:txBody>
              <a:bodyPr wrap="square">
                <a:spAutoFit/>
              </a:bodyPr>
              <a:lstStyle/>
              <a:p>
                <a:pPr algn="ctr"/>
                <a:r>
                  <a:rPr lang="fr-FR" sz="3200" b="1">
                    <a:solidFill>
                      <a:schemeClr val="bg1"/>
                    </a:solidFill>
                    <a:latin typeface="Roboto" panose="02000000000000000000" pitchFamily="2" charset="0"/>
                    <a:ea typeface="Roboto" panose="02000000000000000000" pitchFamily="2" charset="0"/>
                  </a:rPr>
                  <a:t>Ne l'insérez pas avant qu'elle ait reçu TOUTES les informations sur la méthode qu'elle a choisie !</a:t>
                </a:r>
              </a:p>
              <a:p>
                <a:pPr algn="ctr"/>
                <a:r>
                  <a:rPr lang="fr-FR" sz="3200" b="1">
                    <a:solidFill>
                      <a:schemeClr val="bg1"/>
                    </a:solidFill>
                    <a:latin typeface="Roboto" panose="02000000000000000000" pitchFamily="2" charset="0"/>
                    <a:ea typeface="Roboto" panose="02000000000000000000" pitchFamily="2" charset="0"/>
                  </a:rPr>
                  <a:t>Cela constituerait une violation du droit à un choix éclairé</a:t>
                </a:r>
                <a:r>
                  <a:rPr lang="en-US" sz="3200" b="1">
                    <a:solidFill>
                      <a:schemeClr val="bg1"/>
                    </a:solidFill>
                    <a:latin typeface="Roboto" panose="02000000000000000000" pitchFamily="2" charset="0"/>
                    <a:ea typeface="Roboto" panose="02000000000000000000" pitchFamily="2" charset="0"/>
                  </a:rPr>
                  <a:t>.</a:t>
                </a:r>
              </a:p>
            </p:txBody>
          </p:sp>
        </p:grpSp>
        <p:pic>
          <p:nvPicPr>
            <p:cNvPr id="34" name="Gráfico 5" descr="Aviso com preenchimento sólido">
              <a:extLst>
                <a:ext uri="{FF2B5EF4-FFF2-40B4-BE49-F238E27FC236}">
                  <a16:creationId xmlns:a16="http://schemas.microsoft.com/office/drawing/2014/main" id="{7FF55FBD-3DBD-B8B0-7491-DB55A68F76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1176" y="1504644"/>
              <a:ext cx="2149996" cy="2149996"/>
            </a:xfrm>
            <a:prstGeom prst="rect">
              <a:avLst/>
            </a:prstGeom>
          </p:spPr>
        </p:pic>
        <p:cxnSp>
          <p:nvCxnSpPr>
            <p:cNvPr id="35" name="Conexão reta unidirecional 16">
              <a:extLst>
                <a:ext uri="{FF2B5EF4-FFF2-40B4-BE49-F238E27FC236}">
                  <a16:creationId xmlns:a16="http://schemas.microsoft.com/office/drawing/2014/main" id="{CFF40985-159C-F988-1C1D-2B34D0603A36}"/>
                </a:ext>
              </a:extLst>
            </p:cNvPr>
            <p:cNvCxnSpPr>
              <a:cxnSpLocks/>
            </p:cNvCxnSpPr>
            <p:nvPr/>
          </p:nvCxnSpPr>
          <p:spPr>
            <a:xfrm>
              <a:off x="17287562" y="5076096"/>
              <a:ext cx="2308612"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634461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24" name="Agrupar 23">
            <a:extLst>
              <a:ext uri="{FF2B5EF4-FFF2-40B4-BE49-F238E27FC236}">
                <a16:creationId xmlns:a16="http://schemas.microsoft.com/office/drawing/2014/main" id="{DB423D53-8361-5D77-FF96-8D692A91C46A}"/>
              </a:ext>
            </a:extLst>
          </p:cNvPr>
          <p:cNvGrpSpPr/>
          <p:nvPr/>
        </p:nvGrpSpPr>
        <p:grpSpPr>
          <a:xfrm>
            <a:off x="1743907" y="4705377"/>
            <a:ext cx="17125481" cy="6561641"/>
            <a:chOff x="1212894" y="3751857"/>
            <a:chExt cx="22557287" cy="9156009"/>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1212894" y="3751857"/>
              <a:ext cx="6377574" cy="8745455"/>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420884" y="3934908"/>
              <a:ext cx="5913650" cy="2018493"/>
            </a:xfrm>
            <a:prstGeom prst="rect">
              <a:avLst/>
            </a:prstGeom>
            <a:noFill/>
          </p:spPr>
          <p:txBody>
            <a:bodyPr wrap="square">
              <a:spAutoFit/>
            </a:bodyPr>
            <a:lstStyle/>
            <a:p>
              <a:pPr algn="ctr"/>
              <a:r>
                <a:rPr lang="en-US" sz="4400" b="1" err="1">
                  <a:solidFill>
                    <a:schemeClr val="bg1"/>
                  </a:solidFill>
                  <a:latin typeface="Roboto" panose="02000000000000000000" pitchFamily="2" charset="0"/>
                  <a:ea typeface="Roboto" panose="02000000000000000000" pitchFamily="2" charset="0"/>
                </a:rPr>
                <a:t>Voir</a:t>
              </a:r>
              <a:r>
                <a:rPr lang="en-US" sz="4400" b="1">
                  <a:solidFill>
                    <a:schemeClr val="bg1"/>
                  </a:solidFill>
                  <a:latin typeface="Roboto" panose="02000000000000000000" pitchFamily="2" charset="0"/>
                  <a:ea typeface="Roboto" panose="02000000000000000000" pitchFamily="2" charset="0"/>
                </a:rPr>
                <a:t> </a:t>
              </a:r>
              <a:r>
                <a:rPr lang="en-US" sz="4400" b="1" err="1">
                  <a:solidFill>
                    <a:schemeClr val="bg1"/>
                  </a:solidFill>
                  <a:latin typeface="Roboto" panose="02000000000000000000" pitchFamily="2" charset="0"/>
                  <a:ea typeface="Roboto" panose="02000000000000000000" pitchFamily="2" charset="0"/>
                </a:rPr>
                <a:t>l’éligibilité</a:t>
              </a:r>
              <a:r>
                <a:rPr lang="en-US" sz="4400" b="1">
                  <a:solidFill>
                    <a:schemeClr val="bg1"/>
                  </a:solidFill>
                  <a:latin typeface="Roboto" panose="02000000000000000000" pitchFamily="2" charset="0"/>
                  <a:ea typeface="Roboto" panose="02000000000000000000" pitchFamily="2" charset="0"/>
                </a:rPr>
                <a:t> </a:t>
              </a:r>
              <a:r>
                <a:rPr lang="en-US" sz="4400" b="1" err="1">
                  <a:solidFill>
                    <a:schemeClr val="bg1"/>
                  </a:solidFill>
                  <a:latin typeface="Roboto" panose="02000000000000000000" pitchFamily="2" charset="0"/>
                  <a:ea typeface="Roboto" panose="02000000000000000000" pitchFamily="2" charset="0"/>
                </a:rPr>
                <a:t>médicale</a:t>
              </a:r>
              <a:r>
                <a:rPr lang="en-US" sz="4400" b="1">
                  <a:solidFill>
                    <a:schemeClr val="bg1"/>
                  </a:solidFill>
                  <a:latin typeface="Roboto" panose="02000000000000000000" pitchFamily="2" charset="0"/>
                  <a:ea typeface="Roboto" panose="02000000000000000000" pitchFamily="2" charset="0"/>
                </a:rPr>
                <a:t>:</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588652" y="6234346"/>
              <a:ext cx="5745882" cy="2734270"/>
            </a:xfrm>
            <a:prstGeom prst="rect">
              <a:avLst/>
            </a:prstGeom>
            <a:noFill/>
          </p:spPr>
          <p:txBody>
            <a:bodyPr wrap="square">
              <a:spAutoFit/>
            </a:bodyPr>
            <a:lstStyle/>
            <a:p>
              <a:pPr marL="571500" indent="-571500">
                <a:lnSpc>
                  <a:spcPct val="150000"/>
                </a:lnSpc>
                <a:buBlip>
                  <a:blip r:embed="rId5"/>
                </a:buBlip>
              </a:pPr>
              <a:r>
                <a:rPr lang="en-US" sz="2800" err="1">
                  <a:solidFill>
                    <a:srgbClr val="211F1B"/>
                  </a:solidFill>
                  <a:latin typeface="Roboto" panose="02000000000000000000" pitchFamily="2" charset="0"/>
                  <a:ea typeface="Roboto" panose="02000000000000000000" pitchFamily="2" charset="0"/>
                </a:rPr>
                <a:t>Lorsqu’elle</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choisit</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une</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méthode</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vérifier</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l’éligibilité</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médicale</a:t>
              </a:r>
              <a:r>
                <a:rPr lang="en-US" sz="2800">
                  <a:solidFill>
                    <a:srgbClr val="211F1B"/>
                  </a:solidFill>
                  <a:latin typeface="Roboto" panose="02000000000000000000" pitchFamily="2" charset="0"/>
                  <a:ea typeface="Roboto" panose="02000000000000000000" pitchFamily="2" charset="0"/>
                </a:rPr>
                <a:t>.</a:t>
              </a: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745454"/>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7"/>
              <a:ext cx="6377574" cy="8745453"/>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594642" y="5664197"/>
              <a:ext cx="5336873" cy="7243669"/>
            </a:xfrm>
            <a:prstGeom prst="rect">
              <a:avLst/>
            </a:prstGeom>
            <a:noFill/>
          </p:spPr>
          <p:txBody>
            <a:bodyPr wrap="square">
              <a:spAutoFit/>
            </a:bodyPr>
            <a:lstStyle/>
            <a:p>
              <a:pPr marL="571500" indent="-571500">
                <a:lnSpc>
                  <a:spcPct val="150000"/>
                </a:lnSpc>
                <a:buBlip>
                  <a:blip r:embed="rId5"/>
                </a:buBlip>
              </a:pPr>
              <a:r>
                <a:rPr lang="en-US" sz="2800" err="1">
                  <a:solidFill>
                    <a:srgbClr val="211F1B"/>
                  </a:solidFill>
                  <a:latin typeface="Roboto" panose="02000000000000000000" pitchFamily="2" charset="0"/>
                  <a:ea typeface="Roboto" panose="02000000000000000000" pitchFamily="2" charset="0"/>
                </a:rPr>
                <a:t>Prevoir</a:t>
              </a:r>
              <a:r>
                <a:rPr lang="en-US" sz="2800">
                  <a:solidFill>
                    <a:srgbClr val="211F1B"/>
                  </a:solidFill>
                  <a:latin typeface="Roboto" panose="02000000000000000000" pitchFamily="2" charset="0"/>
                  <a:ea typeface="Roboto" panose="02000000000000000000" pitchFamily="2" charset="0"/>
                </a:rPr>
                <a:t> 3Q Pour la </a:t>
              </a:r>
              <a:r>
                <a:rPr lang="en-US" sz="2800" err="1">
                  <a:solidFill>
                    <a:srgbClr val="211F1B"/>
                  </a:solidFill>
                  <a:latin typeface="Roboto" panose="02000000000000000000" pitchFamily="2" charset="0"/>
                  <a:ea typeface="Roboto" panose="02000000000000000000" pitchFamily="2" charset="0"/>
                </a:rPr>
                <a:t>méthode</a:t>
              </a:r>
              <a:r>
                <a:rPr lang="en-US" sz="2800">
                  <a:solidFill>
                    <a:srgbClr val="211F1B"/>
                  </a:solidFill>
                  <a:latin typeface="Roboto" panose="02000000000000000000" pitchFamily="2" charset="0"/>
                  <a:ea typeface="Roboto" panose="02000000000000000000" pitchFamily="2" charset="0"/>
                </a:rPr>
                <a:t> </a:t>
              </a:r>
              <a:r>
                <a:rPr lang="en-US" sz="2800" err="1">
                  <a:solidFill>
                    <a:srgbClr val="211F1B"/>
                  </a:solidFill>
                  <a:latin typeface="Roboto" panose="02000000000000000000" pitchFamily="2" charset="0"/>
                  <a:ea typeface="Roboto" panose="02000000000000000000" pitchFamily="2" charset="0"/>
                </a:rPr>
                <a:t>chosie</a:t>
              </a:r>
              <a:r>
                <a:rPr lang="en-US" sz="2800">
                  <a:solidFill>
                    <a:srgbClr val="211F1B"/>
                  </a:solidFill>
                  <a:latin typeface="Roboto" panose="02000000000000000000" pitchFamily="2" charset="0"/>
                  <a:ea typeface="Roboto" panose="02000000000000000000" pitchFamily="2" charset="0"/>
                </a:rPr>
                <a:t> et demander à </a:t>
              </a:r>
              <a:r>
                <a:rPr lang="en-US" sz="2800" err="1">
                  <a:solidFill>
                    <a:srgbClr val="211F1B"/>
                  </a:solidFill>
                  <a:latin typeface="Roboto" panose="02000000000000000000" pitchFamily="2" charset="0"/>
                  <a:ea typeface="Roboto" panose="02000000000000000000" pitchFamily="2" charset="0"/>
                </a:rPr>
                <a:t>elle</a:t>
              </a:r>
              <a:r>
                <a:rPr lang="en-US" sz="2800">
                  <a:solidFill>
                    <a:srgbClr val="211F1B"/>
                  </a:solidFill>
                  <a:latin typeface="Roboto" panose="02000000000000000000" pitchFamily="2" charset="0"/>
                  <a:ea typeface="Roboto" panose="02000000000000000000" pitchFamily="2" charset="0"/>
                </a:rPr>
                <a:t> de les </a:t>
              </a:r>
              <a:r>
                <a:rPr lang="en-US" sz="2800" err="1">
                  <a:solidFill>
                    <a:srgbClr val="211F1B"/>
                  </a:solidFill>
                  <a:latin typeface="Roboto" panose="02000000000000000000" pitchFamily="2" charset="0"/>
                  <a:ea typeface="Roboto" panose="02000000000000000000" pitchFamily="2" charset="0"/>
                </a:rPr>
                <a:t>répéter</a:t>
              </a:r>
              <a:endParaRPr lang="en-US" sz="2800">
                <a:solidFill>
                  <a:srgbClr val="211F1B"/>
                </a:solidFill>
                <a:latin typeface="Roboto" panose="02000000000000000000" pitchFamily="2" charset="0"/>
                <a:ea typeface="Roboto" panose="02000000000000000000" pitchFamily="2" charset="0"/>
              </a:endParaRPr>
            </a:p>
            <a:p>
              <a:pPr marL="571500" indent="-571500">
                <a:lnSpc>
                  <a:spcPct val="150000"/>
                </a:lnSpc>
                <a:buBlip>
                  <a:blip r:embed="rId5"/>
                </a:buBlip>
              </a:pPr>
              <a:r>
                <a:rPr lang="en-US" sz="2800" err="1">
                  <a:solidFill>
                    <a:srgbClr val="211F1B"/>
                  </a:solidFill>
                  <a:latin typeface="Roboto" panose="02000000000000000000" pitchFamily="2" charset="0"/>
                  <a:ea typeface="Roboto" panose="02000000000000000000" pitchFamily="2" charset="0"/>
                </a:rPr>
                <a:t>Elaborer</a:t>
              </a:r>
              <a:r>
                <a:rPr lang="en-US" sz="2800">
                  <a:solidFill>
                    <a:srgbClr val="211F1B"/>
                  </a:solidFill>
                  <a:latin typeface="Roboto" panose="02000000000000000000" pitchFamily="2" charset="0"/>
                  <a:ea typeface="Roboto" panose="02000000000000000000" pitchFamily="2" charset="0"/>
                </a:rPr>
                <a:t> un plan de gestion des </a:t>
              </a:r>
              <a:r>
                <a:rPr lang="en-US" sz="2800" err="1">
                  <a:solidFill>
                    <a:srgbClr val="211F1B"/>
                  </a:solidFill>
                  <a:latin typeface="Roboto" panose="02000000000000000000" pitchFamily="2" charset="0"/>
                  <a:ea typeface="Roboto" panose="02000000000000000000" pitchFamily="2" charset="0"/>
                </a:rPr>
                <a:t>principaux</a:t>
              </a:r>
              <a:r>
                <a:rPr lang="en-US" sz="2800">
                  <a:solidFill>
                    <a:srgbClr val="211F1B"/>
                  </a:solidFill>
                  <a:latin typeface="Roboto" panose="02000000000000000000" pitchFamily="2" charset="0"/>
                  <a:ea typeface="Roboto" panose="02000000000000000000" pitchFamily="2" charset="0"/>
                </a:rPr>
                <a:t> ES</a:t>
              </a:r>
            </a:p>
            <a:p>
              <a:pPr>
                <a:lnSpc>
                  <a:spcPct val="150000"/>
                </a:lnSpc>
              </a:pPr>
              <a:endParaRPr lang="en-US" sz="2800">
                <a:solidFill>
                  <a:srgbClr val="211F1B"/>
                </a:solidFill>
                <a:latin typeface="Roboto" panose="02000000000000000000" pitchFamily="2" charset="0"/>
                <a:ea typeface="Roboto" panose="02000000000000000000" pitchFamily="2" charset="0"/>
              </a:endParaRP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185772" y="4323309"/>
              <a:ext cx="6154615" cy="1073666"/>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Revoir 3Q</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2018493"/>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Donner la </a:t>
              </a:r>
              <a:r>
                <a:rPr lang="en-US" sz="4400" b="1" err="1">
                  <a:solidFill>
                    <a:schemeClr val="bg1"/>
                  </a:solidFill>
                  <a:latin typeface="Roboto" panose="02000000000000000000" pitchFamily="2" charset="0"/>
                  <a:ea typeface="Roboto" panose="02000000000000000000" pitchFamily="2" charset="0"/>
                </a:rPr>
                <a:t>méthode</a:t>
              </a:r>
              <a:r>
                <a:rPr lang="en-US" sz="4400" b="1">
                  <a:solidFill>
                    <a:schemeClr val="bg1"/>
                  </a:solidFill>
                  <a:latin typeface="Roboto" panose="02000000000000000000" pitchFamily="2" charset="0"/>
                  <a:ea typeface="Roboto" panose="02000000000000000000" pitchFamily="2" charset="0"/>
                </a:rPr>
                <a:t>:</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392607" y="6434539"/>
              <a:ext cx="6377574" cy="1832390"/>
            </a:xfrm>
            <a:prstGeom prst="rect">
              <a:avLst/>
            </a:prstGeom>
            <a:noFill/>
          </p:spPr>
          <p:txBody>
            <a:bodyPr wrap="square">
              <a:spAutoFit/>
            </a:bodyPr>
            <a:lstStyle/>
            <a:p>
              <a:pPr marL="571500" indent="-571500">
                <a:lnSpc>
                  <a:spcPct val="150000"/>
                </a:lnSpc>
                <a:buBlip>
                  <a:blip r:embed="rId5"/>
                </a:buBlip>
              </a:pPr>
              <a:r>
                <a:rPr lang="en-US" sz="2800" b="1">
                  <a:solidFill>
                    <a:srgbClr val="211F1B"/>
                  </a:solidFill>
                  <a:latin typeface="Roboto" panose="02000000000000000000" pitchFamily="2" charset="0"/>
                  <a:ea typeface="Roboto" panose="02000000000000000000" pitchFamily="2" charset="0"/>
                </a:rPr>
                <a:t>Donner la </a:t>
              </a:r>
              <a:r>
                <a:rPr lang="en-US" sz="2800" b="1" err="1">
                  <a:solidFill>
                    <a:srgbClr val="211F1B"/>
                  </a:solidFill>
                  <a:latin typeface="Roboto" panose="02000000000000000000" pitchFamily="2" charset="0"/>
                  <a:ea typeface="Roboto" panose="02000000000000000000" pitchFamily="2" charset="0"/>
                </a:rPr>
                <a:t>méthode</a:t>
              </a:r>
              <a:endParaRPr lang="en-US" sz="2800" b="1">
                <a:solidFill>
                  <a:srgbClr val="211F1B"/>
                </a:solidFill>
                <a:latin typeface="Roboto" panose="02000000000000000000" pitchFamily="2" charset="0"/>
                <a:ea typeface="Roboto" panose="02000000000000000000" pitchFamily="2" charset="0"/>
              </a:endParaRPr>
            </a:p>
            <a:p>
              <a:pPr marL="571500" indent="-571500">
                <a:lnSpc>
                  <a:spcPct val="150000"/>
                </a:lnSpc>
                <a:buBlip>
                  <a:blip r:embed="rId5"/>
                </a:buBlip>
              </a:pPr>
              <a:r>
                <a:rPr lang="en-US" sz="2800" err="1">
                  <a:solidFill>
                    <a:srgbClr val="211F1B"/>
                  </a:solidFill>
                  <a:latin typeface="Roboto" panose="02000000000000000000" pitchFamily="2" charset="0"/>
                  <a:ea typeface="Roboto" panose="02000000000000000000" pitchFamily="2" charset="0"/>
                </a:rPr>
                <a:t>Répéter</a:t>
              </a:r>
              <a:r>
                <a:rPr lang="en-US" sz="2800">
                  <a:solidFill>
                    <a:srgbClr val="211F1B"/>
                  </a:solidFill>
                  <a:latin typeface="Roboto" panose="02000000000000000000" pitchFamily="2" charset="0"/>
                  <a:ea typeface="Roboto" panose="02000000000000000000" pitchFamily="2" charset="0"/>
                </a:rPr>
                <a:t> encore 3Q </a:t>
              </a: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7FE0CFA9-06E1-37C0-7E89-BF640D2D60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1" name="TextBox 1">
            <a:extLst>
              <a:ext uri="{FF2B5EF4-FFF2-40B4-BE49-F238E27FC236}">
                <a16:creationId xmlns:a16="http://schemas.microsoft.com/office/drawing/2014/main" id="{7AFC91F5-C1F7-26C6-411D-E4245344C661}"/>
              </a:ext>
            </a:extLst>
          </p:cNvPr>
          <p:cNvSpPr txBox="1"/>
          <p:nvPr/>
        </p:nvSpPr>
        <p:spPr>
          <a:xfrm>
            <a:off x="1212894" y="904480"/>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CLIENTE AVEC UNE METHODE EN TETE</a:t>
            </a:r>
            <a:endParaRPr lang="en-US" sz="7200" b="1">
              <a:solidFill>
                <a:srgbClr val="16AD6A"/>
              </a:solidFill>
              <a:latin typeface="Poppins" pitchFamily="2" charset="77"/>
              <a:cs typeface="Poppins" pitchFamily="2" charset="77"/>
            </a:endParaRPr>
          </a:p>
        </p:txBody>
      </p:sp>
      <p:pic>
        <p:nvPicPr>
          <p:cNvPr id="4" name="Picture 7">
            <a:extLst>
              <a:ext uri="{FF2B5EF4-FFF2-40B4-BE49-F238E27FC236}">
                <a16:creationId xmlns:a16="http://schemas.microsoft.com/office/drawing/2014/main" id="{6EDBBE91-0915-A3A7-6E00-90B2AD34B7A0}"/>
              </a:ext>
            </a:extLst>
          </p:cNvPr>
          <p:cNvPicPr>
            <a:picLocks noChangeAspect="1"/>
          </p:cNvPicPr>
          <p:nvPr/>
        </p:nvPicPr>
        <p:blipFill>
          <a:blip r:embed="rId4"/>
          <a:stretch>
            <a:fillRect/>
          </a:stretch>
        </p:blipFill>
        <p:spPr>
          <a:xfrm>
            <a:off x="472147" y="6743785"/>
            <a:ext cx="1157787" cy="1508009"/>
          </a:xfrm>
          <a:prstGeom prst="chevron">
            <a:avLst>
              <a:gd name="adj" fmla="val 63513"/>
            </a:avLst>
          </a:prstGeom>
        </p:spPr>
      </p:pic>
      <p:grpSp>
        <p:nvGrpSpPr>
          <p:cNvPr id="7" name="Group 6">
            <a:extLst>
              <a:ext uri="{FF2B5EF4-FFF2-40B4-BE49-F238E27FC236}">
                <a16:creationId xmlns:a16="http://schemas.microsoft.com/office/drawing/2014/main" id="{D7383B2B-91F9-2821-7078-0024355363F1}"/>
              </a:ext>
            </a:extLst>
          </p:cNvPr>
          <p:cNvGrpSpPr/>
          <p:nvPr/>
        </p:nvGrpSpPr>
        <p:grpSpPr>
          <a:xfrm>
            <a:off x="18163683" y="3496542"/>
            <a:ext cx="6070194" cy="6079830"/>
            <a:chOff x="17604703" y="1504644"/>
            <a:chExt cx="6070194" cy="6079830"/>
          </a:xfrm>
        </p:grpSpPr>
        <p:grpSp>
          <p:nvGrpSpPr>
            <p:cNvPr id="8" name="Agrupar 6">
              <a:extLst>
                <a:ext uri="{FF2B5EF4-FFF2-40B4-BE49-F238E27FC236}">
                  <a16:creationId xmlns:a16="http://schemas.microsoft.com/office/drawing/2014/main" id="{67685AAF-510C-25DE-753A-66F10E4E0DE8}"/>
                </a:ext>
              </a:extLst>
            </p:cNvPr>
            <p:cNvGrpSpPr/>
            <p:nvPr/>
          </p:nvGrpSpPr>
          <p:grpSpPr>
            <a:xfrm>
              <a:off x="19174673" y="2787284"/>
              <a:ext cx="4500224" cy="4797190"/>
              <a:chOff x="301604" y="6641463"/>
              <a:chExt cx="5661038" cy="7310105"/>
            </a:xfrm>
          </p:grpSpPr>
          <p:sp>
            <p:nvSpPr>
              <p:cNvPr id="16" name="Retângulo: Cantos Arredondados 9">
                <a:extLst>
                  <a:ext uri="{FF2B5EF4-FFF2-40B4-BE49-F238E27FC236}">
                    <a16:creationId xmlns:a16="http://schemas.microsoft.com/office/drawing/2014/main" id="{637C16D5-EEA6-3766-9B92-4F48CD7A8CC4}"/>
                  </a:ext>
                </a:extLst>
              </p:cNvPr>
              <p:cNvSpPr/>
              <p:nvPr/>
            </p:nvSpPr>
            <p:spPr>
              <a:xfrm>
                <a:off x="1235133" y="6641463"/>
                <a:ext cx="4727509" cy="691789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CaixaDeTexto 10">
                <a:extLst>
                  <a:ext uri="{FF2B5EF4-FFF2-40B4-BE49-F238E27FC236}">
                    <a16:creationId xmlns:a16="http://schemas.microsoft.com/office/drawing/2014/main" id="{92FBA282-6E0C-1A47-21EE-E168B134F1D3}"/>
                  </a:ext>
                </a:extLst>
              </p:cNvPr>
              <p:cNvSpPr txBox="1"/>
              <p:nvPr/>
            </p:nvSpPr>
            <p:spPr>
              <a:xfrm>
                <a:off x="301604" y="7057278"/>
                <a:ext cx="5557351" cy="6894290"/>
              </a:xfrm>
              <a:prstGeom prst="rect">
                <a:avLst/>
              </a:prstGeom>
              <a:noFill/>
            </p:spPr>
            <p:txBody>
              <a:bodyPr wrap="square">
                <a:spAutoFit/>
              </a:bodyPr>
              <a:lstStyle/>
              <a:p>
                <a:pPr algn="ctr"/>
                <a:r>
                  <a:rPr lang="fr-FR" sz="3200" b="1">
                    <a:solidFill>
                      <a:schemeClr val="bg1"/>
                    </a:solidFill>
                    <a:latin typeface="Roboto" panose="02000000000000000000" pitchFamily="2" charset="0"/>
                    <a:ea typeface="Roboto" panose="02000000000000000000" pitchFamily="2" charset="0"/>
                  </a:rPr>
                  <a:t>N’insérez pas avant qu’elle n’ait obtenu TOUTES les informations sur la méthode qu’elle a CHOISIE ! </a:t>
                </a:r>
              </a:p>
              <a:p>
                <a:pPr algn="ctr"/>
                <a:r>
                  <a:rPr lang="fr-FR" sz="3200" b="1">
                    <a:solidFill>
                      <a:schemeClr val="bg1"/>
                    </a:solidFill>
                    <a:latin typeface="Roboto" panose="02000000000000000000" pitchFamily="2" charset="0"/>
                    <a:ea typeface="Roboto" panose="02000000000000000000" pitchFamily="2" charset="0"/>
                  </a:rPr>
                  <a:t>Il s’agirait d’une violation du choix éclairé</a:t>
                </a:r>
                <a:r>
                  <a:rPr lang="en-US" sz="3200" b="1">
                    <a:solidFill>
                      <a:schemeClr val="bg1"/>
                    </a:solidFill>
                    <a:latin typeface="Roboto" panose="02000000000000000000" pitchFamily="2" charset="0"/>
                    <a:ea typeface="Roboto" panose="02000000000000000000" pitchFamily="2" charset="0"/>
                  </a:rPr>
                  <a:t>.</a:t>
                </a:r>
              </a:p>
            </p:txBody>
          </p:sp>
        </p:grpSp>
        <p:pic>
          <p:nvPicPr>
            <p:cNvPr id="10" name="Gráfico 5" descr="Aviso com preenchimento sólido">
              <a:extLst>
                <a:ext uri="{FF2B5EF4-FFF2-40B4-BE49-F238E27FC236}">
                  <a16:creationId xmlns:a16="http://schemas.microsoft.com/office/drawing/2014/main" id="{8D690653-2F5A-6D65-246A-DA7FC02E608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1176" y="1504644"/>
              <a:ext cx="2149996" cy="2149996"/>
            </a:xfrm>
            <a:prstGeom prst="rect">
              <a:avLst/>
            </a:prstGeom>
          </p:spPr>
        </p:pic>
        <p:cxnSp>
          <p:nvCxnSpPr>
            <p:cNvPr id="14" name="Conexão reta unidirecional 16">
              <a:extLst>
                <a:ext uri="{FF2B5EF4-FFF2-40B4-BE49-F238E27FC236}">
                  <a16:creationId xmlns:a16="http://schemas.microsoft.com/office/drawing/2014/main" id="{38AB3842-D382-F62A-47B9-0E3044956189}"/>
                </a:ext>
              </a:extLst>
            </p:cNvPr>
            <p:cNvCxnSpPr>
              <a:cxnSpLocks/>
            </p:cNvCxnSpPr>
            <p:nvPr/>
          </p:nvCxnSpPr>
          <p:spPr>
            <a:xfrm flipV="1">
              <a:off x="17604703" y="5046373"/>
              <a:ext cx="1637829" cy="29723"/>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10052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19608" r="22850" b="32678"/>
          <a:stretch/>
        </p:blipFill>
        <p:spPr>
          <a:xfrm>
            <a:off x="12115800" y="-27712"/>
            <a:ext cx="12287795" cy="5732628"/>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3" r="29102" b="41894"/>
          <a:stretch/>
        </p:blipFill>
        <p:spPr>
          <a:xfrm flipH="1">
            <a:off x="-2" y="-2"/>
            <a:ext cx="12172412" cy="5707133"/>
          </a:xfrm>
          <a:prstGeom prst="rect">
            <a:avLst/>
          </a:prstGeom>
        </p:spPr>
      </p:pic>
      <p:sp>
        <p:nvSpPr>
          <p:cNvPr id="5" name="Retângulo 4">
            <a:extLst>
              <a:ext uri="{FF2B5EF4-FFF2-40B4-BE49-F238E27FC236}">
                <a16:creationId xmlns:a16="http://schemas.microsoft.com/office/drawing/2014/main" id="{8261F451-59E3-522F-B790-6D4C9D969842}"/>
              </a:ext>
            </a:extLst>
          </p:cNvPr>
          <p:cNvSpPr/>
          <p:nvPr/>
        </p:nvSpPr>
        <p:spPr>
          <a:xfrm>
            <a:off x="-1" y="4139996"/>
            <a:ext cx="12163040" cy="1604677"/>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874FBF67-F624-2A9F-7AF2-B9B0719FBEA8}"/>
              </a:ext>
            </a:extLst>
          </p:cNvPr>
          <p:cNvSpPr txBox="1"/>
          <p:nvPr/>
        </p:nvSpPr>
        <p:spPr>
          <a:xfrm>
            <a:off x="-374991" y="4330122"/>
            <a:ext cx="11573580" cy="1015663"/>
          </a:xfrm>
          <a:prstGeom prst="rect">
            <a:avLst/>
          </a:prstGeom>
          <a:noFill/>
        </p:spPr>
        <p:txBody>
          <a:bodyPr wrap="square" rtlCol="0">
            <a:spAutoFit/>
          </a:bodyPr>
          <a:lstStyle/>
          <a:p>
            <a:pPr algn="ctr"/>
            <a:r>
              <a:rPr lang="en-US" sz="6000" b="1">
                <a:solidFill>
                  <a:srgbClr val="16AD6A"/>
                </a:solidFill>
                <a:latin typeface="Poppins" pitchFamily="2" charset="77"/>
                <a:cs typeface="Poppins" pitchFamily="2" charset="77"/>
              </a:rPr>
              <a:t>PAS DE METHODE EN TETE</a:t>
            </a:r>
            <a:endParaRPr lang="en-US" sz="6000" b="1">
              <a:solidFill>
                <a:schemeClr val="bg1"/>
              </a:solidFill>
              <a:latin typeface="Poppins" pitchFamily="2" charset="77"/>
              <a:cs typeface="Poppins" pitchFamily="2" charset="77"/>
            </a:endParaRPr>
          </a:p>
        </p:txBody>
      </p:sp>
      <p:sp>
        <p:nvSpPr>
          <p:cNvPr id="6" name="Retângulo 5">
            <a:extLst>
              <a:ext uri="{FF2B5EF4-FFF2-40B4-BE49-F238E27FC236}">
                <a16:creationId xmlns:a16="http://schemas.microsoft.com/office/drawing/2014/main" id="{461F9123-5F3C-A0FD-7194-51F123DFB4B9}"/>
              </a:ext>
            </a:extLst>
          </p:cNvPr>
          <p:cNvSpPr/>
          <p:nvPr/>
        </p:nvSpPr>
        <p:spPr>
          <a:xfrm>
            <a:off x="12172409" y="4138888"/>
            <a:ext cx="12222385" cy="1604677"/>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9" name="TextBox 1">
            <a:extLst>
              <a:ext uri="{FF2B5EF4-FFF2-40B4-BE49-F238E27FC236}">
                <a16:creationId xmlns:a16="http://schemas.microsoft.com/office/drawing/2014/main" id="{3FE35740-70BE-C0BA-623D-43221F51970C}"/>
              </a:ext>
            </a:extLst>
          </p:cNvPr>
          <p:cNvSpPr txBox="1"/>
          <p:nvPr/>
        </p:nvSpPr>
        <p:spPr>
          <a:xfrm>
            <a:off x="12828177" y="4342869"/>
            <a:ext cx="10833332" cy="1015663"/>
          </a:xfrm>
          <a:prstGeom prst="rect">
            <a:avLst/>
          </a:prstGeom>
          <a:noFill/>
        </p:spPr>
        <p:txBody>
          <a:bodyPr wrap="square" rtlCol="0">
            <a:spAutoFit/>
          </a:bodyPr>
          <a:lstStyle/>
          <a:p>
            <a:pPr algn="ctr"/>
            <a:r>
              <a:rPr lang="en-US" sz="6000" b="1">
                <a:solidFill>
                  <a:srgbClr val="16AD6A"/>
                </a:solidFill>
                <a:latin typeface="Poppins" pitchFamily="2" charset="77"/>
                <a:cs typeface="Poppins" pitchFamily="2" charset="77"/>
              </a:rPr>
              <a:t>UNE METHODE EN TETE</a:t>
            </a:r>
            <a:endParaRPr lang="en-US" sz="6000" b="1">
              <a:solidFill>
                <a:schemeClr val="bg1"/>
              </a:solidFill>
              <a:latin typeface="Poppins" pitchFamily="2" charset="77"/>
              <a:cs typeface="Poppins" pitchFamily="2" charset="77"/>
            </a:endParaRPr>
          </a:p>
        </p:txBody>
      </p:sp>
      <p:cxnSp>
        <p:nvCxnSpPr>
          <p:cNvPr id="12" name="Conexão reta 11">
            <a:extLst>
              <a:ext uri="{FF2B5EF4-FFF2-40B4-BE49-F238E27FC236}">
                <a16:creationId xmlns:a16="http://schemas.microsoft.com/office/drawing/2014/main" id="{EFFB5BEB-D202-1CA8-3BEA-922B103D517C}"/>
              </a:ext>
            </a:extLst>
          </p:cNvPr>
          <p:cNvCxnSpPr>
            <a:cxnSpLocks/>
          </p:cNvCxnSpPr>
          <p:nvPr/>
        </p:nvCxnSpPr>
        <p:spPr>
          <a:xfrm>
            <a:off x="12163038" y="-2"/>
            <a:ext cx="0" cy="13716002"/>
          </a:xfrm>
          <a:prstGeom prst="line">
            <a:avLst/>
          </a:prstGeom>
          <a:ln w="76200">
            <a:solidFill>
              <a:srgbClr val="16AD6A"/>
            </a:solidFill>
          </a:ln>
        </p:spPr>
        <p:style>
          <a:lnRef idx="1">
            <a:schemeClr val="accent1"/>
          </a:lnRef>
          <a:fillRef idx="0">
            <a:schemeClr val="accent1"/>
          </a:fillRef>
          <a:effectRef idx="0">
            <a:schemeClr val="accent1"/>
          </a:effectRef>
          <a:fontRef idx="minor">
            <a:schemeClr val="tx1"/>
          </a:fontRef>
        </p:style>
      </p:cxnSp>
      <p:sp>
        <p:nvSpPr>
          <p:cNvPr id="18" name="CaixaDeTexto 17">
            <a:extLst>
              <a:ext uri="{FF2B5EF4-FFF2-40B4-BE49-F238E27FC236}">
                <a16:creationId xmlns:a16="http://schemas.microsoft.com/office/drawing/2014/main" id="{1DBF71D9-CD61-AA8E-4DD4-01B9B9581CB6}"/>
              </a:ext>
            </a:extLst>
          </p:cNvPr>
          <p:cNvSpPr txBox="1"/>
          <p:nvPr/>
        </p:nvSpPr>
        <p:spPr>
          <a:xfrm>
            <a:off x="219456" y="5704916"/>
            <a:ext cx="11896344" cy="5816977"/>
          </a:xfrm>
          <a:prstGeom prst="rect">
            <a:avLst/>
          </a:prstGeom>
          <a:noFill/>
        </p:spPr>
        <p:txBody>
          <a:bodyPr wrap="square">
            <a:spAutoFit/>
          </a:bodyPr>
          <a:lstStyle/>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Il peut s’agir d’une nouvelle utilisatrice ou d’une utilisatrice existante ;</a:t>
            </a:r>
          </a:p>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Peut-être a-t-elle entendu parler des méthodes disponibles ou s’enquérant d’une méthode spécifique dont elle a déjà entendu parler ;</a:t>
            </a:r>
          </a:p>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Peut ne rien savoir de ses options de méthode ;</a:t>
            </a:r>
          </a:p>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Curieuse de connaître ses options de méthode.</a:t>
            </a:r>
          </a:p>
        </p:txBody>
      </p:sp>
      <p:sp>
        <p:nvSpPr>
          <p:cNvPr id="19" name="CaixaDeTexto 18">
            <a:extLst>
              <a:ext uri="{FF2B5EF4-FFF2-40B4-BE49-F238E27FC236}">
                <a16:creationId xmlns:a16="http://schemas.microsoft.com/office/drawing/2014/main" id="{52EE8470-B7DA-F427-8F54-1E9695A84E0A}"/>
              </a:ext>
            </a:extLst>
          </p:cNvPr>
          <p:cNvSpPr txBox="1"/>
          <p:nvPr/>
        </p:nvSpPr>
        <p:spPr>
          <a:xfrm>
            <a:off x="12335257" y="5743565"/>
            <a:ext cx="11684548" cy="8484374"/>
          </a:xfrm>
          <a:prstGeom prst="rect">
            <a:avLst/>
          </a:prstGeom>
          <a:noFill/>
        </p:spPr>
        <p:txBody>
          <a:bodyPr wrap="square">
            <a:spAutoFit/>
          </a:bodyPr>
          <a:lstStyle/>
          <a:p>
            <a:pPr marL="571500" indent="-571500">
              <a:lnSpc>
                <a:spcPct val="150000"/>
              </a:lnSpc>
              <a:buBlip>
                <a:blip r:embed="rId6"/>
              </a:buBlip>
            </a:pPr>
            <a:r>
              <a:rPr lang="fr-FR" sz="4000">
                <a:solidFill>
                  <a:srgbClr val="211F1B"/>
                </a:solidFill>
                <a:latin typeface="Roboto" panose="02000000000000000000" pitchFamily="2" charset="0"/>
                <a:ea typeface="Roboto" panose="02000000000000000000" pitchFamily="2" charset="0"/>
              </a:rPr>
              <a:t>Il </a:t>
            </a:r>
            <a:r>
              <a:rPr lang="fr-FR" sz="3600">
                <a:solidFill>
                  <a:srgbClr val="211F1B"/>
                </a:solidFill>
                <a:latin typeface="Roboto" panose="02000000000000000000" pitchFamily="2" charset="0"/>
                <a:ea typeface="Roboto" panose="02000000000000000000" pitchFamily="2" charset="0"/>
              </a:rPr>
              <a:t>peut s’agir d’une nouvelle utilisatrice ou d’une utilisatrice existante;</a:t>
            </a:r>
          </a:p>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Claire sur ce qu’elle veut, elle sent qu’elle a déjà pris une décision ;</a:t>
            </a:r>
          </a:p>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Peut se présenter à l’établissement avec une recommandation d’un agent de santé communautaire ;</a:t>
            </a:r>
          </a:p>
          <a:p>
            <a:pPr marL="571500" indent="-571500">
              <a:lnSpc>
                <a:spcPct val="150000"/>
              </a:lnSpc>
              <a:buBlip>
                <a:blip r:embed="rId6"/>
              </a:buBlip>
            </a:pPr>
            <a:r>
              <a:rPr lang="fr-FR" sz="3600">
                <a:solidFill>
                  <a:srgbClr val="211F1B"/>
                </a:solidFill>
                <a:latin typeface="Roboto" panose="02000000000000000000" pitchFamily="2" charset="0"/>
                <a:ea typeface="Roboto" panose="02000000000000000000" pitchFamily="2" charset="0"/>
              </a:rPr>
              <a:t>Il se peut qu’elle ne voulût pas entendre parler d’autres options de méthode.</a:t>
            </a:r>
          </a:p>
          <a:p>
            <a:pPr marL="571500" indent="-571500">
              <a:lnSpc>
                <a:spcPct val="150000"/>
              </a:lnSpc>
              <a:buBlip>
                <a:blip r:embed="rId6"/>
              </a:buBlip>
            </a:pPr>
            <a:endParaRPr lang="fr-FR" sz="4000">
              <a:solidFill>
                <a:srgbClr val="211F1B"/>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63895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TextBox 1">
            <a:extLst>
              <a:ext uri="{FF2B5EF4-FFF2-40B4-BE49-F238E27FC236}">
                <a16:creationId xmlns:a16="http://schemas.microsoft.com/office/drawing/2014/main" id="{BA45B4D2-8E03-73AD-F288-E982BCBDB5D5}"/>
              </a:ext>
            </a:extLst>
          </p:cNvPr>
          <p:cNvSpPr txBox="1"/>
          <p:nvPr/>
        </p:nvSpPr>
        <p:spPr>
          <a:xfrm>
            <a:off x="1442197"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RESUME</a:t>
            </a:r>
          </a:p>
        </p:txBody>
      </p:sp>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22827164"/>
              </p:ext>
            </p:extLst>
          </p:nvPr>
        </p:nvGraphicFramePr>
        <p:xfrm>
          <a:off x="3681470" y="3270100"/>
          <a:ext cx="1702106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16AD6A"/>
                </a:solidFill>
                <a:latin typeface="Poppins" pitchFamily="2" charset="77"/>
                <a:cs typeface="Poppins" pitchFamily="2" charset="77"/>
              </a:rPr>
              <a:t>PAS DE METHODE EN TETE</a:t>
            </a:r>
            <a:endParaRPr lang="en-US" sz="6600" b="1">
              <a:solidFill>
                <a:srgbClr val="211F1B"/>
              </a:solidFill>
              <a:latin typeface="Poppins" pitchFamily="2" charset="77"/>
              <a:cs typeface="Poppins" pitchFamily="2" charset="77"/>
            </a:endParaRP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BB0B5182-2A16-F134-7BCE-C680D2CFA4D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13736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1145231156"/>
              </p:ext>
            </p:extLst>
          </p:nvPr>
        </p:nvGraphicFramePr>
        <p:xfrm>
          <a:off x="3681470" y="3270100"/>
          <a:ext cx="1702106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1">
            <a:extLst>
              <a:ext uri="{FF2B5EF4-FFF2-40B4-BE49-F238E27FC236}">
                <a16:creationId xmlns:a16="http://schemas.microsoft.com/office/drawing/2014/main" id="{C9B981E5-F702-2627-2323-4E2A6B37EE5C}"/>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16AD6A"/>
                </a:solidFill>
                <a:latin typeface="Poppins" pitchFamily="2" charset="77"/>
                <a:cs typeface="Poppins" pitchFamily="2" charset="77"/>
              </a:rPr>
              <a:t>PAS DE METHODE EN TETE</a:t>
            </a:r>
            <a:endParaRPr lang="en-US" sz="6600" b="1">
              <a:solidFill>
                <a:srgbClr val="211F1B"/>
              </a:solidFill>
              <a:latin typeface="Poppins" pitchFamily="2" charset="77"/>
              <a:cs typeface="Poppins" pitchFamily="2" charset="77"/>
            </a:endParaRPr>
          </a:p>
        </p:txBody>
      </p:sp>
      <p:pic>
        <p:nvPicPr>
          <p:cNvPr id="7" name="Imagem 6" descr="Uma imagem com Gráficos, Tipo de letra, design gráfico, círculo&#10;&#10;Descrição gerada automaticamente">
            <a:extLst>
              <a:ext uri="{FF2B5EF4-FFF2-40B4-BE49-F238E27FC236}">
                <a16:creationId xmlns:a16="http://schemas.microsoft.com/office/drawing/2014/main" id="{E10B629B-A586-0C87-6A76-51403A5DD45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2548B2F6-71C3-97C1-47E6-6A7A74192F7C}"/>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RESUME</a:t>
            </a:r>
          </a:p>
        </p:txBody>
      </p:sp>
    </p:spTree>
    <p:extLst>
      <p:ext uri="{BB962C8B-B14F-4D97-AF65-F5344CB8AC3E}">
        <p14:creationId xmlns:p14="http://schemas.microsoft.com/office/powerpoint/2010/main" val="25816549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3317007915"/>
              </p:ext>
            </p:extLst>
          </p:nvPr>
        </p:nvGraphicFramePr>
        <p:xfrm>
          <a:off x="3681469" y="2311137"/>
          <a:ext cx="19664306" cy="106109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4EA4A2"/>
                </a:solidFill>
                <a:latin typeface="Poppins" pitchFamily="2" charset="77"/>
                <a:cs typeface="Poppins" pitchFamily="2" charset="77"/>
              </a:rPr>
              <a:t>METHODE EN TETE</a:t>
            </a:r>
            <a:endParaRPr lang="en-US" sz="6600" b="1">
              <a:solidFill>
                <a:srgbClr val="211F1B"/>
              </a:solidFill>
              <a:latin typeface="Poppins" pitchFamily="2" charset="77"/>
              <a:cs typeface="Poppins" pitchFamily="2" charset="77"/>
            </a:endParaRP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4F3F495A-6A32-8A44-F792-8C4A64A2005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37FFF243-5CF1-A0C3-32C3-8CFEED743EB0}"/>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RESUME</a:t>
            </a:r>
          </a:p>
        </p:txBody>
      </p:sp>
    </p:spTree>
    <p:extLst>
      <p:ext uri="{BB962C8B-B14F-4D97-AF65-F5344CB8AC3E}">
        <p14:creationId xmlns:p14="http://schemas.microsoft.com/office/powerpoint/2010/main" val="36138138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6" name="CaixaDeTexto 5">
            <a:extLst>
              <a:ext uri="{FF2B5EF4-FFF2-40B4-BE49-F238E27FC236}">
                <a16:creationId xmlns:a16="http://schemas.microsoft.com/office/drawing/2014/main" id="{038C0F95-620D-0409-935C-F2F502B43F1F}"/>
              </a:ext>
            </a:extLst>
          </p:cNvPr>
          <p:cNvSpPr txBox="1"/>
          <p:nvPr/>
        </p:nvSpPr>
        <p:spPr>
          <a:xfrm>
            <a:off x="2587530" y="4232729"/>
            <a:ext cx="19208940" cy="6719788"/>
          </a:xfrm>
          <a:prstGeom prst="rect">
            <a:avLst/>
          </a:prstGeom>
          <a:noFill/>
          <a:ln>
            <a:solidFill>
              <a:schemeClr val="accent3">
                <a:lumMod val="75000"/>
              </a:schemeClr>
            </a:solidFill>
          </a:ln>
        </p:spPr>
        <p:txBody>
          <a:bodyPr wrap="square">
            <a:spAutoFit/>
          </a:bodyPr>
          <a:lstStyle/>
          <a:p>
            <a:pPr algn="ctr">
              <a:lnSpc>
                <a:spcPct val="150000"/>
              </a:lnSpc>
            </a:pPr>
            <a:r>
              <a:rPr lang="en-US" sz="7200" b="1">
                <a:solidFill>
                  <a:srgbClr val="4EA4A2"/>
                </a:solidFill>
                <a:latin typeface="Roboto" panose="02000000000000000000" pitchFamily="2" charset="0"/>
                <a:ea typeface="Roboto" panose="02000000000000000000" pitchFamily="2" charset="0"/>
              </a:rPr>
              <a:t>MAIS… </a:t>
            </a:r>
          </a:p>
          <a:p>
            <a:pPr>
              <a:lnSpc>
                <a:spcPct val="150000"/>
              </a:lnSpc>
            </a:pPr>
            <a:r>
              <a:rPr lang="fr-FR" sz="4400">
                <a:solidFill>
                  <a:srgbClr val="211F1B"/>
                </a:solidFill>
                <a:latin typeface="Roboto" panose="02000000000000000000" pitchFamily="2" charset="0"/>
                <a:ea typeface="Roboto" panose="02000000000000000000" pitchFamily="2" charset="0"/>
              </a:rPr>
              <a:t>Si elle a maintenant des inquiétudes au sujet de l’une des informations que vous lui avez fournies sur la méthode qu’elle pensait vouloir, par exemple :</a:t>
            </a:r>
          </a:p>
          <a:p>
            <a:pPr marL="571500" indent="-571500">
              <a:lnSpc>
                <a:spcPct val="150000"/>
              </a:lnSpc>
              <a:buFont typeface="Wingdings" panose="05000000000000000000" pitchFamily="2" charset="2"/>
              <a:buChar char="q"/>
            </a:pPr>
            <a:r>
              <a:rPr lang="fr-FR" sz="4400">
                <a:solidFill>
                  <a:srgbClr val="211F1B"/>
                </a:solidFill>
                <a:latin typeface="Roboto" panose="02000000000000000000" pitchFamily="2" charset="0"/>
                <a:ea typeface="Roboto" panose="02000000000000000000" pitchFamily="2" charset="0"/>
              </a:rPr>
              <a:t>Si elle a appris qu’il y a une limitation négative de cette méthode et qu’elle n’est pas certaine qu’elle lui convienne :</a:t>
            </a:r>
          </a:p>
          <a:p>
            <a:pPr>
              <a:lnSpc>
                <a:spcPct val="150000"/>
              </a:lnSpc>
            </a:pPr>
            <a:endParaRPr lang="fr-FR" sz="4400">
              <a:solidFill>
                <a:srgbClr val="211F1B"/>
              </a:solidFill>
              <a:latin typeface="Roboto" panose="02000000000000000000" pitchFamily="2" charset="0"/>
              <a:ea typeface="Roboto" panose="02000000000000000000" pitchFamily="2" charset="0"/>
            </a:endParaRPr>
          </a:p>
        </p:txBody>
      </p:sp>
      <p:pic>
        <p:nvPicPr>
          <p:cNvPr id="7" name="Imagem 6" descr="Uma imagem com Gráficos, Tipo de letra, design gráfico, círculo&#10;&#10;Descrição gerada automaticamente">
            <a:extLst>
              <a:ext uri="{FF2B5EF4-FFF2-40B4-BE49-F238E27FC236}">
                <a16:creationId xmlns:a16="http://schemas.microsoft.com/office/drawing/2014/main" id="{526BCF90-2846-F813-19CF-A879E08B38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D48EEA11-FE4D-D477-6C0C-685EB96F8857}"/>
              </a:ext>
            </a:extLst>
          </p:cNvPr>
          <p:cNvSpPr txBox="1"/>
          <p:nvPr/>
        </p:nvSpPr>
        <p:spPr>
          <a:xfrm>
            <a:off x="1478773"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RESUME</a:t>
            </a:r>
          </a:p>
        </p:txBody>
      </p:sp>
      <p:pic>
        <p:nvPicPr>
          <p:cNvPr id="9" name="Picture 6">
            <a:extLst>
              <a:ext uri="{FF2B5EF4-FFF2-40B4-BE49-F238E27FC236}">
                <a16:creationId xmlns:a16="http://schemas.microsoft.com/office/drawing/2014/main" id="{5BA77222-80BA-DF07-A6E7-E143B8E0B9A2}"/>
              </a:ext>
            </a:extLst>
          </p:cNvPr>
          <p:cNvPicPr>
            <a:picLocks noChangeAspect="1"/>
          </p:cNvPicPr>
          <p:nvPr/>
        </p:nvPicPr>
        <p:blipFill>
          <a:blip r:embed="rId5"/>
          <a:stretch>
            <a:fillRect/>
          </a:stretch>
        </p:blipFill>
        <p:spPr>
          <a:xfrm>
            <a:off x="0" y="11503660"/>
            <a:ext cx="2288598" cy="2286000"/>
          </a:xfrm>
          <a:prstGeom prst="rect">
            <a:avLst/>
          </a:prstGeom>
        </p:spPr>
      </p:pic>
      <p:pic>
        <p:nvPicPr>
          <p:cNvPr id="10" name="Picture 7">
            <a:extLst>
              <a:ext uri="{FF2B5EF4-FFF2-40B4-BE49-F238E27FC236}">
                <a16:creationId xmlns:a16="http://schemas.microsoft.com/office/drawing/2014/main" id="{C96FE136-40B3-7792-2067-A6478233F390}"/>
              </a:ext>
            </a:extLst>
          </p:cNvPr>
          <p:cNvPicPr>
            <a:picLocks noChangeAspect="1"/>
          </p:cNvPicPr>
          <p:nvPr/>
        </p:nvPicPr>
        <p:blipFill>
          <a:blip r:embed="rId6"/>
          <a:stretch>
            <a:fillRect/>
          </a:stretch>
        </p:blipFill>
        <p:spPr>
          <a:xfrm rot="16200000">
            <a:off x="2288598" y="11452860"/>
            <a:ext cx="2286000" cy="2286000"/>
          </a:xfrm>
          <a:prstGeom prst="rect">
            <a:avLst/>
          </a:prstGeom>
        </p:spPr>
      </p:pic>
    </p:spTree>
    <p:extLst>
      <p:ext uri="{BB962C8B-B14F-4D97-AF65-F5344CB8AC3E}">
        <p14:creationId xmlns:p14="http://schemas.microsoft.com/office/powerpoint/2010/main" val="32669617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3728894863"/>
              </p:ext>
            </p:extLst>
          </p:nvPr>
        </p:nvGraphicFramePr>
        <p:xfrm>
          <a:off x="3681470" y="3270100"/>
          <a:ext cx="1780693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4EA4A2"/>
                </a:solidFill>
                <a:latin typeface="Poppins" pitchFamily="2" charset="77"/>
                <a:cs typeface="Poppins" pitchFamily="2" charset="77"/>
              </a:rPr>
              <a:t>METHODE EN TETE</a:t>
            </a:r>
            <a:endParaRPr lang="en-US" sz="6600" b="1">
              <a:solidFill>
                <a:srgbClr val="211F1B"/>
              </a:solidFill>
              <a:latin typeface="Poppins" pitchFamily="2" charset="77"/>
              <a:cs typeface="Poppins" pitchFamily="2" charset="77"/>
            </a:endParaRP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7A0241D1-FB2D-17DD-F895-114EDAF00BC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6546A005-2634-9DB6-BA1F-5B51DA9EFF6A}"/>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RESUME</a:t>
            </a:r>
          </a:p>
        </p:txBody>
      </p:sp>
    </p:spTree>
    <p:extLst>
      <p:ext uri="{BB962C8B-B14F-4D97-AF65-F5344CB8AC3E}">
        <p14:creationId xmlns:p14="http://schemas.microsoft.com/office/powerpoint/2010/main" val="3396007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1258031547"/>
              </p:ext>
            </p:extLst>
          </p:nvPr>
        </p:nvGraphicFramePr>
        <p:xfrm>
          <a:off x="3681470" y="3270100"/>
          <a:ext cx="1780693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4EA4A2"/>
                </a:solidFill>
                <a:latin typeface="Poppins" pitchFamily="2" charset="77"/>
                <a:cs typeface="Poppins" pitchFamily="2" charset="77"/>
              </a:rPr>
              <a:t>METHODE EN TETE</a:t>
            </a:r>
            <a:endParaRPr lang="en-US" sz="6600" b="1">
              <a:solidFill>
                <a:srgbClr val="211F1B"/>
              </a:solidFill>
              <a:latin typeface="Poppins" pitchFamily="2" charset="77"/>
              <a:cs typeface="Poppins" pitchFamily="2" charset="77"/>
            </a:endParaRP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7FAF4B46-0C52-BDF9-FA31-08098AF6DC7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982F871D-99AA-A595-ABB9-59403A23F502}"/>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RESUME</a:t>
            </a:r>
          </a:p>
        </p:txBody>
      </p:sp>
    </p:spTree>
    <p:extLst>
      <p:ext uri="{BB962C8B-B14F-4D97-AF65-F5344CB8AC3E}">
        <p14:creationId xmlns:p14="http://schemas.microsoft.com/office/powerpoint/2010/main" val="3943313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72626" y="11327245"/>
            <a:ext cx="10890738" cy="2308324"/>
          </a:xfrm>
          <a:prstGeom prst="rect">
            <a:avLst/>
          </a:prstGeom>
        </p:spPr>
        <p:txBody>
          <a:bodyPr wrap="square">
            <a:spAutoFit/>
          </a:bodyPr>
          <a:lstStyle/>
          <a:p>
            <a:pPr algn="ctr"/>
            <a:r>
              <a:rPr lang="en-US" sz="7200" b="1">
                <a:solidFill>
                  <a:schemeClr val="bg1"/>
                </a:solidFill>
                <a:latin typeface="Poppins" pitchFamily="2" charset="77"/>
                <a:ea typeface="Roboto Light" charset="0"/>
                <a:cs typeface="Poppins" pitchFamily="2" charset="77"/>
              </a:rPr>
              <a:t>Module 7 - QUESTIONS?</a:t>
            </a:r>
            <a:endParaRPr lang="ru-RU" sz="7200" b="1">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sp>
        <p:nvSpPr>
          <p:cNvPr id="5" name="CaixaDeTexto 4">
            <a:extLst>
              <a:ext uri="{FF2B5EF4-FFF2-40B4-BE49-F238E27FC236}">
                <a16:creationId xmlns:a16="http://schemas.microsoft.com/office/drawing/2014/main" id="{32492809-408B-2987-2A47-F32C53709523}"/>
              </a:ext>
            </a:extLst>
          </p:cNvPr>
          <p:cNvSpPr txBox="1"/>
          <p:nvPr/>
        </p:nvSpPr>
        <p:spPr>
          <a:xfrm>
            <a:off x="1225296" y="3479142"/>
            <a:ext cx="9595358" cy="5057795"/>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Comment comparer les méthodes : </a:t>
            </a:r>
          </a:p>
          <a:p>
            <a:pPr>
              <a:lnSpc>
                <a:spcPct val="150000"/>
              </a:lnSpc>
            </a:pPr>
            <a:r>
              <a:rPr lang="fr-FR" sz="4400">
                <a:latin typeface="Roboto" panose="02000000000000000000" pitchFamily="2" charset="0"/>
                <a:ea typeface="Roboto" panose="02000000000000000000" pitchFamily="2" charset="0"/>
              </a:rPr>
              <a:t>La matrice de conseil vous aide à examiner les</a:t>
            </a:r>
            <a:r>
              <a:rPr lang="fr-FR" sz="4400">
                <a:solidFill>
                  <a:srgbClr val="16AD6A"/>
                </a:solidFill>
                <a:latin typeface="Roboto" panose="02000000000000000000" pitchFamily="2" charset="0"/>
                <a:ea typeface="Roboto" panose="02000000000000000000" pitchFamily="2" charset="0"/>
              </a:rPr>
              <a:t> avantages </a:t>
            </a:r>
            <a:r>
              <a:rPr lang="fr-FR" sz="4400">
                <a:latin typeface="Roboto" panose="02000000000000000000" pitchFamily="2" charset="0"/>
                <a:ea typeface="Roboto" panose="02000000000000000000" pitchFamily="2" charset="0"/>
              </a:rPr>
              <a:t>ou les </a:t>
            </a:r>
            <a:r>
              <a:rPr lang="fr-FR" sz="4400">
                <a:solidFill>
                  <a:srgbClr val="16AD6A"/>
                </a:solidFill>
                <a:latin typeface="Roboto" panose="02000000000000000000" pitchFamily="2" charset="0"/>
                <a:ea typeface="Roboto" panose="02000000000000000000" pitchFamily="2" charset="0"/>
              </a:rPr>
              <a:t>limites </a:t>
            </a:r>
            <a:r>
              <a:rPr lang="fr-FR" sz="4400">
                <a:latin typeface="Roboto" panose="02000000000000000000" pitchFamily="2" charset="0"/>
                <a:ea typeface="Roboto" panose="02000000000000000000" pitchFamily="2" charset="0"/>
              </a:rPr>
              <a:t>qui intéressent ou préoccupent le plus un client</a:t>
            </a:r>
            <a:r>
              <a:rPr lang="fr-FR" sz="4400" b="1">
                <a:latin typeface="Roboto" panose="02000000000000000000" pitchFamily="2" charset="0"/>
                <a:ea typeface="Roboto" panose="02000000000000000000" pitchFamily="2" charset="0"/>
              </a:rPr>
              <a:t>.</a:t>
            </a:r>
          </a:p>
        </p:txBody>
      </p:sp>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6" name="Agrupar 5">
            <a:extLst>
              <a:ext uri="{FF2B5EF4-FFF2-40B4-BE49-F238E27FC236}">
                <a16:creationId xmlns:a16="http://schemas.microsoft.com/office/drawing/2014/main" id="{2BBA5568-D7A0-50E9-1F3D-8C20B4263D6F}"/>
              </a:ext>
            </a:extLst>
          </p:cNvPr>
          <p:cNvGrpSpPr/>
          <p:nvPr/>
        </p:nvGrpSpPr>
        <p:grpSpPr>
          <a:xfrm>
            <a:off x="-45720" y="11430000"/>
            <a:ext cx="4572001" cy="2361941"/>
            <a:chOff x="-45720" y="11430000"/>
            <a:chExt cx="4572001" cy="2361941"/>
          </a:xfrm>
        </p:grpSpPr>
        <p:pic>
          <p:nvPicPr>
            <p:cNvPr id="11" name="Picture 5">
              <a:extLst>
                <a:ext uri="{FF2B5EF4-FFF2-40B4-BE49-F238E27FC236}">
                  <a16:creationId xmlns:a16="http://schemas.microsoft.com/office/drawing/2014/main" id="{C02C26DB-27E2-C162-7224-93F2B169B025}"/>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6334F9FE-AC35-305A-C030-0CDC7F40C729}"/>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24204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sp>
        <p:nvSpPr>
          <p:cNvPr id="5" name="CaixaDeTexto 4">
            <a:extLst>
              <a:ext uri="{FF2B5EF4-FFF2-40B4-BE49-F238E27FC236}">
                <a16:creationId xmlns:a16="http://schemas.microsoft.com/office/drawing/2014/main" id="{32492809-408B-2987-2A47-F32C53709523}"/>
              </a:ext>
            </a:extLst>
          </p:cNvPr>
          <p:cNvSpPr txBox="1"/>
          <p:nvPr/>
        </p:nvSpPr>
        <p:spPr>
          <a:xfrm>
            <a:off x="970694" y="3821271"/>
            <a:ext cx="11218708" cy="7089120"/>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Comment comparer les méthodes : </a:t>
            </a:r>
          </a:p>
          <a:p>
            <a:pPr>
              <a:lnSpc>
                <a:spcPct val="150000"/>
              </a:lnSpc>
            </a:pPr>
            <a:r>
              <a:rPr lang="fr-FR" sz="4400">
                <a:latin typeface="Roboto" panose="02000000000000000000" pitchFamily="2" charset="0"/>
                <a:ea typeface="Roboto" panose="02000000000000000000" pitchFamily="2" charset="0"/>
              </a:rPr>
              <a:t>En fonction des besoins du client, utilisez la matrice pour vous concentrer sur 2-3 méthodes :</a:t>
            </a:r>
          </a:p>
          <a:p>
            <a:pPr>
              <a:lnSpc>
                <a:spcPct val="150000"/>
              </a:lnSpc>
            </a:pPr>
            <a:r>
              <a:rPr lang="fr-FR" sz="4400">
                <a:latin typeface="Roboto" panose="02000000000000000000" pitchFamily="2" charset="0"/>
                <a:ea typeface="Roboto" panose="02000000000000000000" pitchFamily="2" charset="0"/>
              </a:rPr>
              <a:t>Il est plus facile de prendre une décision entre</a:t>
            </a:r>
            <a:r>
              <a:rPr lang="fr-FR" sz="4400">
                <a:solidFill>
                  <a:srgbClr val="16AD6A"/>
                </a:solidFill>
                <a:latin typeface="Roboto" panose="02000000000000000000" pitchFamily="2" charset="0"/>
                <a:ea typeface="Roboto" panose="02000000000000000000" pitchFamily="2" charset="0"/>
              </a:rPr>
              <a:t> 2 ou 3 options </a:t>
            </a:r>
            <a:r>
              <a:rPr lang="fr-FR" sz="4400">
                <a:latin typeface="Roboto" panose="02000000000000000000" pitchFamily="2" charset="0"/>
                <a:ea typeface="Roboto" panose="02000000000000000000" pitchFamily="2" charset="0"/>
              </a:rPr>
              <a:t>au lieu de 8 ou 9.  </a:t>
            </a:r>
          </a:p>
          <a:p>
            <a:pPr>
              <a:lnSpc>
                <a:spcPct val="150000"/>
              </a:lnSpc>
            </a:pPr>
            <a:r>
              <a:rPr lang="fr-FR" sz="4400" b="1">
                <a:latin typeface="Roboto" panose="02000000000000000000" pitchFamily="2" charset="0"/>
                <a:ea typeface="Roboto" panose="02000000000000000000" pitchFamily="2" charset="0"/>
              </a:rPr>
              <a:t>.​</a:t>
            </a:r>
          </a:p>
        </p:txBody>
      </p:sp>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14" name="Agrupar 13">
            <a:extLst>
              <a:ext uri="{FF2B5EF4-FFF2-40B4-BE49-F238E27FC236}">
                <a16:creationId xmlns:a16="http://schemas.microsoft.com/office/drawing/2014/main" id="{48F0468E-79DE-2B37-F696-E13044016E52}"/>
              </a:ext>
            </a:extLst>
          </p:cNvPr>
          <p:cNvGrpSpPr/>
          <p:nvPr/>
        </p:nvGrpSpPr>
        <p:grpSpPr>
          <a:xfrm>
            <a:off x="-45720" y="11430000"/>
            <a:ext cx="4572001" cy="2361941"/>
            <a:chOff x="-45720" y="11430000"/>
            <a:chExt cx="4572001" cy="2361941"/>
          </a:xfrm>
        </p:grpSpPr>
        <p:pic>
          <p:nvPicPr>
            <p:cNvPr id="15" name="Picture 5">
              <a:extLst>
                <a:ext uri="{FF2B5EF4-FFF2-40B4-BE49-F238E27FC236}">
                  <a16:creationId xmlns:a16="http://schemas.microsoft.com/office/drawing/2014/main" id="{42D06372-6DED-A664-D588-BB807700B4F0}"/>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6" name="Picture 7">
              <a:extLst>
                <a:ext uri="{FF2B5EF4-FFF2-40B4-BE49-F238E27FC236}">
                  <a16:creationId xmlns:a16="http://schemas.microsoft.com/office/drawing/2014/main" id="{6366F559-9871-447D-CB34-8F40DA6DD7D8}"/>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756361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16" name="Agrupar 15">
            <a:extLst>
              <a:ext uri="{FF2B5EF4-FFF2-40B4-BE49-F238E27FC236}">
                <a16:creationId xmlns:a16="http://schemas.microsoft.com/office/drawing/2014/main" id="{EA8C0B96-8E6A-1844-13D0-5097F43B173E}"/>
              </a:ext>
            </a:extLst>
          </p:cNvPr>
          <p:cNvGrpSpPr/>
          <p:nvPr/>
        </p:nvGrpSpPr>
        <p:grpSpPr>
          <a:xfrm>
            <a:off x="1332064" y="3468849"/>
            <a:ext cx="11811275" cy="6967996"/>
            <a:chOff x="1350878" y="3992903"/>
            <a:chExt cx="11811275" cy="6967996"/>
          </a:xfrm>
        </p:grpSpPr>
        <p:grpSp>
          <p:nvGrpSpPr>
            <p:cNvPr id="6" name="Agrupar 5">
              <a:extLst>
                <a:ext uri="{FF2B5EF4-FFF2-40B4-BE49-F238E27FC236}">
                  <a16:creationId xmlns:a16="http://schemas.microsoft.com/office/drawing/2014/main" id="{49244AFC-40A0-0506-7CCB-9BBA5226DAF0}"/>
                </a:ext>
              </a:extLst>
            </p:cNvPr>
            <p:cNvGrpSpPr/>
            <p:nvPr/>
          </p:nvGrpSpPr>
          <p:grpSpPr>
            <a:xfrm>
              <a:off x="1439034" y="3992903"/>
              <a:ext cx="11723119" cy="3244974"/>
              <a:chOff x="1732948" y="8847428"/>
              <a:chExt cx="11723119" cy="3244974"/>
            </a:xfrm>
          </p:grpSpPr>
          <p:pic>
            <p:nvPicPr>
              <p:cNvPr id="10" name="Imagem 9" descr="Uma imagem com texto, captura de ecrã&#10;&#10;Descrição gerada automaticamente">
                <a:extLst>
                  <a:ext uri="{FF2B5EF4-FFF2-40B4-BE49-F238E27FC236}">
                    <a16:creationId xmlns:a16="http://schemas.microsoft.com/office/drawing/2014/main" id="{3DB7BF88-8353-2179-BBCC-836950A1D0E2}"/>
                  </a:ext>
                </a:extLst>
              </p:cNvPr>
              <p:cNvPicPr>
                <a:picLocks noChangeAspect="1"/>
              </p:cNvPicPr>
              <p:nvPr/>
            </p:nvPicPr>
            <p:blipFill rotWithShape="1">
              <a:blip r:embed="rId6">
                <a:extLst>
                  <a:ext uri="{28A0092B-C50C-407E-A947-70E740481C1C}">
                    <a14:useLocalDpi xmlns:a14="http://schemas.microsoft.com/office/drawing/2010/main" val="0"/>
                  </a:ext>
                </a:extLst>
              </a:blip>
              <a:srcRect l="5027" t="34127" r="79100" b="50000"/>
              <a:stretch/>
            </p:blipFill>
            <p:spPr>
              <a:xfrm>
                <a:off x="1732948" y="8847428"/>
                <a:ext cx="1306286" cy="1306286"/>
              </a:xfrm>
              <a:prstGeom prst="rect">
                <a:avLst/>
              </a:prstGeom>
            </p:spPr>
          </p:pic>
          <p:sp>
            <p:nvSpPr>
              <p:cNvPr id="12" name="CaixaDeTexto 11">
                <a:extLst>
                  <a:ext uri="{FF2B5EF4-FFF2-40B4-BE49-F238E27FC236}">
                    <a16:creationId xmlns:a16="http://schemas.microsoft.com/office/drawing/2014/main" id="{009209E7-0068-67B8-D8FE-6F65690F95C0}"/>
                  </a:ext>
                </a:extLst>
              </p:cNvPr>
              <p:cNvSpPr txBox="1"/>
              <p:nvPr/>
            </p:nvSpPr>
            <p:spPr>
              <a:xfrm>
                <a:off x="3127390" y="9065932"/>
                <a:ext cx="10328677" cy="3026470"/>
              </a:xfrm>
              <a:prstGeom prst="rect">
                <a:avLst/>
              </a:prstGeom>
              <a:noFill/>
            </p:spPr>
            <p:txBody>
              <a:bodyPr wrap="square">
                <a:spAutoFit/>
              </a:bodyPr>
              <a:lstStyle/>
              <a:p>
                <a:pPr>
                  <a:lnSpc>
                    <a:spcPct val="150000"/>
                  </a:lnSpc>
                </a:pPr>
                <a:r>
                  <a:rPr lang="fr-FR" sz="4400" b="1">
                    <a:latin typeface="Roboto" panose="02000000000000000000" pitchFamily="2" charset="0"/>
                    <a:ea typeface="Roboto" panose="02000000000000000000" pitchFamily="2" charset="0"/>
                  </a:rPr>
                  <a:t> Idéal </a:t>
                </a:r>
                <a:r>
                  <a:rPr lang="fr-FR" sz="4400">
                    <a:latin typeface="Roboto" panose="02000000000000000000" pitchFamily="2" charset="0"/>
                    <a:ea typeface="Roboto" panose="02000000000000000000" pitchFamily="2" charset="0"/>
                  </a:rPr>
                  <a:t>pour offrir cet avantage ;</a:t>
                </a:r>
              </a:p>
              <a:p>
                <a:pPr>
                  <a:lnSpc>
                    <a:spcPct val="150000"/>
                  </a:lnSpc>
                </a:pPr>
                <a:endParaRPr lang="fr-FR" sz="4400">
                  <a:latin typeface="Roboto" panose="02000000000000000000" pitchFamily="2" charset="0"/>
                  <a:ea typeface="Roboto" panose="02000000000000000000" pitchFamily="2" charset="0"/>
                </a:endParaRPr>
              </a:p>
              <a:p>
                <a:pPr>
                  <a:lnSpc>
                    <a:spcPct val="150000"/>
                  </a:lnSpc>
                </a:pPr>
                <a:r>
                  <a:rPr lang="en-US" sz="4400">
                    <a:latin typeface="Roboto" panose="02000000000000000000" pitchFamily="2" charset="0"/>
                    <a:ea typeface="Roboto" panose="02000000000000000000" pitchFamily="2" charset="0"/>
                  </a:rPr>
                  <a:t>;</a:t>
                </a:r>
              </a:p>
            </p:txBody>
          </p:sp>
        </p:grpSp>
        <p:pic>
          <p:nvPicPr>
            <p:cNvPr id="9" name="Imagem 8" descr="Uma imagem com texto, captura de ecrã&#10;&#10;Descrição gerada automaticamente">
              <a:extLst>
                <a:ext uri="{FF2B5EF4-FFF2-40B4-BE49-F238E27FC236}">
                  <a16:creationId xmlns:a16="http://schemas.microsoft.com/office/drawing/2014/main" id="{6741530F-9B01-ED63-B695-4679C03C2031}"/>
                </a:ext>
              </a:extLst>
            </p:cNvPr>
            <p:cNvPicPr>
              <a:picLocks noChangeAspect="1"/>
            </p:cNvPicPr>
            <p:nvPr/>
          </p:nvPicPr>
          <p:blipFill rotWithShape="1">
            <a:blip r:embed="rId6">
              <a:extLst>
                <a:ext uri="{28A0092B-C50C-407E-A947-70E740481C1C}">
                  <a14:useLocalDpi xmlns:a14="http://schemas.microsoft.com/office/drawing/2010/main" val="0"/>
                </a:ext>
              </a:extLst>
            </a:blip>
            <a:srcRect l="5820" t="62127" r="78704" b="23843"/>
            <a:stretch/>
          </p:blipFill>
          <p:spPr>
            <a:xfrm>
              <a:off x="1455104" y="5851331"/>
              <a:ext cx="1378372" cy="1249559"/>
            </a:xfrm>
            <a:prstGeom prst="rect">
              <a:avLst/>
            </a:prstGeom>
          </p:spPr>
        </p:pic>
        <p:sp>
          <p:nvSpPr>
            <p:cNvPr id="11" name="CaixaDeTexto 10">
              <a:extLst>
                <a:ext uri="{FF2B5EF4-FFF2-40B4-BE49-F238E27FC236}">
                  <a16:creationId xmlns:a16="http://schemas.microsoft.com/office/drawing/2014/main" id="{8F57A23A-3225-2EC1-CBDA-6D5340D089C3}"/>
                </a:ext>
              </a:extLst>
            </p:cNvPr>
            <p:cNvSpPr txBox="1"/>
            <p:nvPr/>
          </p:nvSpPr>
          <p:spPr>
            <a:xfrm>
              <a:off x="2833476" y="5828037"/>
              <a:ext cx="9090826" cy="3949799"/>
            </a:xfrm>
            <a:prstGeom prst="rect">
              <a:avLst/>
            </a:prstGeom>
            <a:noFill/>
          </p:spPr>
          <p:txBody>
            <a:bodyPr wrap="square">
              <a:spAutoFit/>
            </a:bodyPr>
            <a:lstStyle/>
            <a:p>
              <a:pPr>
                <a:lnSpc>
                  <a:spcPct val="150000"/>
                </a:lnSpc>
              </a:pPr>
              <a:r>
                <a:rPr lang="fr-FR" sz="4400" b="1">
                  <a:latin typeface="Roboto" panose="02000000000000000000" pitchFamily="2" charset="0"/>
                  <a:ea typeface="Roboto" panose="02000000000000000000" pitchFamily="2" charset="0"/>
                </a:rPr>
                <a:t> </a:t>
              </a:r>
              <a:r>
                <a:rPr lang="fr-FR" sz="4000" b="1">
                  <a:latin typeface="Roboto" panose="02000000000000000000" pitchFamily="2" charset="0"/>
                  <a:ea typeface="Roboto" panose="02000000000000000000" pitchFamily="2" charset="0"/>
                </a:rPr>
                <a:t>Bon </a:t>
              </a:r>
              <a:r>
                <a:rPr lang="fr-FR" sz="4000">
                  <a:latin typeface="Roboto" panose="02000000000000000000" pitchFamily="2" charset="0"/>
                  <a:ea typeface="Roboto" panose="02000000000000000000" pitchFamily="2" charset="0"/>
                </a:rPr>
                <a:t>pour cet avantage </a:t>
              </a:r>
            </a:p>
            <a:p>
              <a:pPr marL="571500" indent="-571500">
                <a:lnSpc>
                  <a:spcPct val="150000"/>
                </a:lnSpc>
                <a:buFont typeface="Wingdings" panose="05000000000000000000" pitchFamily="2" charset="2"/>
                <a:buChar char="Ø"/>
              </a:pPr>
              <a:r>
                <a:rPr lang="fr-FR" sz="4000">
                  <a:latin typeface="Roboto" panose="02000000000000000000" pitchFamily="2" charset="0"/>
                  <a:ea typeface="Roboto" panose="02000000000000000000" pitchFamily="2" charset="0"/>
                </a:rPr>
                <a:t>Il peut y avoir quelques considérations </a:t>
              </a:r>
              <a:r>
                <a:rPr lang="fr-FR" sz="4400">
                  <a:latin typeface="Roboto" panose="02000000000000000000" pitchFamily="2" charset="0"/>
                  <a:ea typeface="Roboto" panose="02000000000000000000" pitchFamily="2" charset="0"/>
                </a:rPr>
                <a:t>supplémentaires ;</a:t>
              </a:r>
            </a:p>
            <a:p>
              <a:pPr>
                <a:lnSpc>
                  <a:spcPct val="150000"/>
                </a:lnSpc>
              </a:pPr>
              <a:endParaRPr lang="fr-FR" sz="4400" b="1">
                <a:latin typeface="Roboto" panose="02000000000000000000" pitchFamily="2" charset="0"/>
                <a:ea typeface="Roboto" panose="02000000000000000000" pitchFamily="2" charset="0"/>
              </a:endParaRPr>
            </a:p>
          </p:txBody>
        </p:sp>
        <p:pic>
          <p:nvPicPr>
            <p:cNvPr id="14" name="Imagem 13" descr="Uma imagem com texto, captura de ecrã&#10;&#10;Descrição gerada automaticamente">
              <a:extLst>
                <a:ext uri="{FF2B5EF4-FFF2-40B4-BE49-F238E27FC236}">
                  <a16:creationId xmlns:a16="http://schemas.microsoft.com/office/drawing/2014/main" id="{A5B4DE9F-3C11-3063-1801-643CDB783F53}"/>
                </a:ext>
              </a:extLst>
            </p:cNvPr>
            <p:cNvPicPr>
              <a:picLocks noChangeAspect="1"/>
            </p:cNvPicPr>
            <p:nvPr/>
          </p:nvPicPr>
          <p:blipFill rotWithShape="1">
            <a:blip r:embed="rId7">
              <a:extLst>
                <a:ext uri="{28A0092B-C50C-407E-A947-70E740481C1C}">
                  <a14:useLocalDpi xmlns:a14="http://schemas.microsoft.com/office/drawing/2010/main" val="0"/>
                </a:ext>
              </a:extLst>
            </a:blip>
            <a:srcRect l="4025" t="78486" r="79894" b="6746"/>
            <a:stretch/>
          </p:blipFill>
          <p:spPr>
            <a:xfrm>
              <a:off x="1350878" y="8766936"/>
              <a:ext cx="1422521" cy="1306287"/>
            </a:xfrm>
            <a:prstGeom prst="rect">
              <a:avLst/>
            </a:prstGeom>
          </p:spPr>
        </p:pic>
        <p:sp>
          <p:nvSpPr>
            <p:cNvPr id="15" name="CaixaDeTexto 14">
              <a:extLst>
                <a:ext uri="{FF2B5EF4-FFF2-40B4-BE49-F238E27FC236}">
                  <a16:creationId xmlns:a16="http://schemas.microsoft.com/office/drawing/2014/main" id="{EB924E2F-37F5-0A4E-D2FC-8607D84EED12}"/>
                </a:ext>
              </a:extLst>
            </p:cNvPr>
            <p:cNvSpPr txBox="1"/>
            <p:nvPr/>
          </p:nvSpPr>
          <p:spPr>
            <a:xfrm>
              <a:off x="2833476" y="8950092"/>
              <a:ext cx="10328677" cy="2010807"/>
            </a:xfrm>
            <a:prstGeom prst="rect">
              <a:avLst/>
            </a:prstGeom>
            <a:noFill/>
          </p:spPr>
          <p:txBody>
            <a:bodyPr wrap="square">
              <a:spAutoFit/>
            </a:bodyPr>
            <a:lstStyle/>
            <a:p>
              <a:pPr>
                <a:lnSpc>
                  <a:spcPct val="150000"/>
                </a:lnSpc>
              </a:pPr>
              <a:r>
                <a:rPr lang="fr-FR" sz="4400" b="1">
                  <a:latin typeface="Roboto" panose="02000000000000000000" pitchFamily="2" charset="0"/>
                  <a:ea typeface="Roboto" panose="02000000000000000000" pitchFamily="2" charset="0"/>
                </a:rPr>
                <a:t> Pas bon </a:t>
              </a:r>
              <a:r>
                <a:rPr lang="fr-FR" sz="4400">
                  <a:latin typeface="Roboto" panose="02000000000000000000" pitchFamily="2" charset="0"/>
                  <a:ea typeface="Roboto" panose="02000000000000000000" pitchFamily="2" charset="0"/>
                </a:rPr>
                <a:t>pour offrir cet avantage.</a:t>
              </a:r>
            </a:p>
            <a:p>
              <a:pPr>
                <a:lnSpc>
                  <a:spcPct val="150000"/>
                </a:lnSpc>
              </a:pPr>
              <a:endParaRPr lang="fr-FR" sz="4400" b="1">
                <a:latin typeface="Roboto" panose="02000000000000000000" pitchFamily="2" charset="0"/>
                <a:ea typeface="Roboto" panose="02000000000000000000" pitchFamily="2" charset="0"/>
              </a:endParaRPr>
            </a:p>
          </p:txBody>
        </p:sp>
      </p:grpSp>
      <p:grpSp>
        <p:nvGrpSpPr>
          <p:cNvPr id="21" name="Agrupar 20">
            <a:extLst>
              <a:ext uri="{FF2B5EF4-FFF2-40B4-BE49-F238E27FC236}">
                <a16:creationId xmlns:a16="http://schemas.microsoft.com/office/drawing/2014/main" id="{B0195A48-7C45-FC99-4F46-C566C6EDA1C2}"/>
              </a:ext>
            </a:extLst>
          </p:cNvPr>
          <p:cNvGrpSpPr/>
          <p:nvPr/>
        </p:nvGrpSpPr>
        <p:grpSpPr>
          <a:xfrm>
            <a:off x="-45720" y="11430000"/>
            <a:ext cx="4572001" cy="2361941"/>
            <a:chOff x="-45720" y="11430000"/>
            <a:chExt cx="4572001" cy="2361941"/>
          </a:xfrm>
        </p:grpSpPr>
        <p:pic>
          <p:nvPicPr>
            <p:cNvPr id="22" name="Picture 5">
              <a:extLst>
                <a:ext uri="{FF2B5EF4-FFF2-40B4-BE49-F238E27FC236}">
                  <a16:creationId xmlns:a16="http://schemas.microsoft.com/office/drawing/2014/main" id="{C8F4765A-1F78-7DD5-A423-C55EB173B296}"/>
                </a:ext>
              </a:extLst>
            </p:cNvPr>
            <p:cNvPicPr>
              <a:picLocks noChangeAspect="1"/>
            </p:cNvPicPr>
            <p:nvPr/>
          </p:nvPicPr>
          <p:blipFill>
            <a:blip r:embed="rId8"/>
            <a:stretch>
              <a:fillRect/>
            </a:stretch>
          </p:blipFill>
          <p:spPr>
            <a:xfrm>
              <a:off x="2240281" y="11505668"/>
              <a:ext cx="2286000" cy="2286273"/>
            </a:xfrm>
            <a:prstGeom prst="rect">
              <a:avLst/>
            </a:prstGeom>
          </p:spPr>
        </p:pic>
        <p:pic>
          <p:nvPicPr>
            <p:cNvPr id="23" name="Picture 7">
              <a:extLst>
                <a:ext uri="{FF2B5EF4-FFF2-40B4-BE49-F238E27FC236}">
                  <a16:creationId xmlns:a16="http://schemas.microsoft.com/office/drawing/2014/main" id="{122A231E-E109-654F-48EC-A1FACF2C5E5C}"/>
                </a:ext>
              </a:extLst>
            </p:cNvPr>
            <p:cNvPicPr>
              <a:picLocks noChangeAspect="1"/>
            </p:cNvPicPr>
            <p:nvPr/>
          </p:nvPicPr>
          <p:blipFill>
            <a:blip r:embed="rId9"/>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89247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8254" y="1205899"/>
            <a:ext cx="11630799" cy="11630799"/>
          </a:xfrm>
          <a:prstGeom prst="rect">
            <a:avLst/>
          </a:prstGeom>
          <a:ln>
            <a:noFill/>
          </a:ln>
          <a:effectLst>
            <a:outerShdw blurRad="292100" dist="139700" dir="2700000" algn="tl" rotWithShape="0">
              <a:srgbClr val="333333">
                <a:alpha val="65000"/>
              </a:srgbClr>
            </a:outerShdw>
          </a:effectLst>
        </p:spPr>
      </p:pic>
      <p:sp>
        <p:nvSpPr>
          <p:cNvPr id="5" name="TextBox 1">
            <a:extLst>
              <a:ext uri="{FF2B5EF4-FFF2-40B4-BE49-F238E27FC236}">
                <a16:creationId xmlns:a16="http://schemas.microsoft.com/office/drawing/2014/main" id="{06E6339D-FC9B-2E91-4EBF-69F377526695}"/>
              </a:ext>
            </a:extLst>
          </p:cNvPr>
          <p:cNvSpPr txBox="1"/>
          <p:nvPr/>
        </p:nvSpPr>
        <p:spPr>
          <a:xfrm>
            <a:off x="1423909" y="1110676"/>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EXEMPLE</a:t>
            </a:r>
          </a:p>
        </p:txBody>
      </p:sp>
      <p:sp>
        <p:nvSpPr>
          <p:cNvPr id="7" name="CaixaDeTexto 6">
            <a:extLst>
              <a:ext uri="{FF2B5EF4-FFF2-40B4-BE49-F238E27FC236}">
                <a16:creationId xmlns:a16="http://schemas.microsoft.com/office/drawing/2014/main" id="{DF91201B-946A-3B77-F2F6-201B2FA2D9F3}"/>
              </a:ext>
            </a:extLst>
          </p:cNvPr>
          <p:cNvSpPr txBox="1"/>
          <p:nvPr/>
        </p:nvSpPr>
        <p:spPr>
          <a:xfrm>
            <a:off x="1743208" y="3233850"/>
            <a:ext cx="9087706" cy="9120445"/>
          </a:xfrm>
          <a:prstGeom prst="rect">
            <a:avLst/>
          </a:prstGeom>
          <a:noFill/>
        </p:spPr>
        <p:txBody>
          <a:bodyPr wrap="square">
            <a:spAutoFit/>
          </a:bodyPr>
          <a:lstStyle/>
          <a:p>
            <a:pPr>
              <a:lnSpc>
                <a:spcPct val="150000"/>
              </a:lnSpc>
            </a:pPr>
            <a:r>
              <a:rPr lang="fr-FR" sz="4400" b="1">
                <a:solidFill>
                  <a:srgbClr val="16AD6A"/>
                </a:solidFill>
                <a:latin typeface="Roboto" panose="02000000000000000000" pitchFamily="2" charset="0"/>
                <a:ea typeface="Roboto" panose="02000000000000000000" pitchFamily="2" charset="0"/>
              </a:rPr>
              <a:t> Le client dit : </a:t>
            </a:r>
          </a:p>
          <a:p>
            <a:pPr>
              <a:lnSpc>
                <a:spcPct val="150000"/>
              </a:lnSpc>
            </a:pPr>
            <a:r>
              <a:rPr lang="fr-FR" sz="4400" b="1">
                <a:solidFill>
                  <a:srgbClr val="16AD6A"/>
                </a:solidFill>
                <a:latin typeface="Roboto" panose="02000000000000000000" pitchFamily="2" charset="0"/>
                <a:ea typeface="Roboto" panose="02000000000000000000" pitchFamily="2" charset="0"/>
              </a:rPr>
              <a:t>«</a:t>
            </a:r>
            <a:r>
              <a:rPr lang="fr-FR" sz="4400">
                <a:latin typeface="Roboto" panose="02000000000000000000" pitchFamily="2" charset="0"/>
                <a:ea typeface="Roboto" panose="02000000000000000000" pitchFamily="2" charset="0"/>
              </a:rPr>
              <a:t> J’aimerais que </a:t>
            </a:r>
            <a:r>
              <a:rPr lang="fr-FR" sz="4400">
                <a:solidFill>
                  <a:srgbClr val="16AD6A"/>
                </a:solidFill>
                <a:latin typeface="Roboto" panose="02000000000000000000" pitchFamily="2" charset="0"/>
                <a:ea typeface="Roboto" panose="02000000000000000000" pitchFamily="2" charset="0"/>
              </a:rPr>
              <a:t>mes règles s</a:t>
            </a:r>
            <a:r>
              <a:rPr lang="fr-FR" sz="4400">
                <a:latin typeface="Roboto" panose="02000000000000000000" pitchFamily="2" charset="0"/>
                <a:ea typeface="Roboto" panose="02000000000000000000" pitchFamily="2" charset="0"/>
              </a:rPr>
              <a:t>oient </a:t>
            </a:r>
            <a:r>
              <a:rPr lang="fr-FR" sz="4400">
                <a:solidFill>
                  <a:srgbClr val="16AD6A"/>
                </a:solidFill>
                <a:latin typeface="Roboto" panose="02000000000000000000" pitchFamily="2" charset="0"/>
                <a:ea typeface="Roboto" panose="02000000000000000000" pitchFamily="2" charset="0"/>
              </a:rPr>
              <a:t>plus légères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Quelles questions pourriez-vous poser pour affiner davantage les options ? </a:t>
            </a:r>
          </a:p>
          <a:p>
            <a:pPr marL="571500" indent="-571500">
              <a:lnSpc>
                <a:spcPct val="150000"/>
              </a:lnSpc>
              <a:buFont typeface="Wingdings" panose="05000000000000000000" pitchFamily="2" charset="2"/>
              <a:buChar char="Ø"/>
            </a:pPr>
            <a:r>
              <a:rPr lang="fr-FR" sz="4400">
                <a:latin typeface="Roboto" panose="02000000000000000000" pitchFamily="2" charset="0"/>
                <a:ea typeface="Roboto" panose="02000000000000000000" pitchFamily="2" charset="0"/>
              </a:rPr>
              <a:t>Quelles sont les meilleures méthodes pour ce client ?</a:t>
            </a:r>
          </a:p>
          <a:p>
            <a:pPr>
              <a:lnSpc>
                <a:spcPct val="150000"/>
              </a:lnSpc>
            </a:pPr>
            <a:endParaRPr lang="fr-FR" sz="4400" b="1">
              <a:solidFill>
                <a:srgbClr val="16AD6A"/>
              </a:solidFill>
              <a:latin typeface="Roboto" panose="02000000000000000000" pitchFamily="2" charset="0"/>
              <a:ea typeface="Roboto" panose="02000000000000000000" pitchFamily="2" charset="0"/>
            </a:endParaRPr>
          </a:p>
        </p:txBody>
      </p:sp>
      <p:sp>
        <p:nvSpPr>
          <p:cNvPr id="13" name="Retângulo 12">
            <a:extLst>
              <a:ext uri="{FF2B5EF4-FFF2-40B4-BE49-F238E27FC236}">
                <a16:creationId xmlns:a16="http://schemas.microsoft.com/office/drawing/2014/main" id="{9102285F-B930-C5BF-A801-A33896C0F722}"/>
              </a:ext>
            </a:extLst>
          </p:cNvPr>
          <p:cNvSpPr/>
          <p:nvPr/>
        </p:nvSpPr>
        <p:spPr>
          <a:xfrm>
            <a:off x="12553604" y="8490857"/>
            <a:ext cx="2468682" cy="615222"/>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B8DBA926-75B9-261B-0C7F-FDCED23E596C}"/>
              </a:ext>
            </a:extLst>
          </p:cNvPr>
          <p:cNvSpPr/>
          <p:nvPr/>
        </p:nvSpPr>
        <p:spPr>
          <a:xfrm>
            <a:off x="15283542" y="3037114"/>
            <a:ext cx="720000" cy="9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Retângulo 17">
            <a:extLst>
              <a:ext uri="{FF2B5EF4-FFF2-40B4-BE49-F238E27FC236}">
                <a16:creationId xmlns:a16="http://schemas.microsoft.com/office/drawing/2014/main" id="{0894A907-13E1-F62A-F4A4-A8C2EAF51641}"/>
              </a:ext>
            </a:extLst>
          </p:cNvPr>
          <p:cNvSpPr/>
          <p:nvPr/>
        </p:nvSpPr>
        <p:spPr>
          <a:xfrm>
            <a:off x="17833653" y="3037114"/>
            <a:ext cx="720000" cy="9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18">
            <a:extLst>
              <a:ext uri="{FF2B5EF4-FFF2-40B4-BE49-F238E27FC236}">
                <a16:creationId xmlns:a16="http://schemas.microsoft.com/office/drawing/2014/main" id="{5FBBA266-D88B-0969-D81B-85302B1487B0}"/>
              </a:ext>
            </a:extLst>
          </p:cNvPr>
          <p:cNvSpPr/>
          <p:nvPr/>
        </p:nvSpPr>
        <p:spPr>
          <a:xfrm>
            <a:off x="20346183" y="3037114"/>
            <a:ext cx="2360991" cy="9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Retângulo 19">
            <a:extLst>
              <a:ext uri="{FF2B5EF4-FFF2-40B4-BE49-F238E27FC236}">
                <a16:creationId xmlns:a16="http://schemas.microsoft.com/office/drawing/2014/main" id="{2595755E-AE11-30F4-D2AD-4C82C3F0DC3E}"/>
              </a:ext>
            </a:extLst>
          </p:cNvPr>
          <p:cNvSpPr/>
          <p:nvPr/>
        </p:nvSpPr>
        <p:spPr>
          <a:xfrm>
            <a:off x="16044745" y="8469086"/>
            <a:ext cx="1786496" cy="615222"/>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tângulo 20">
            <a:extLst>
              <a:ext uri="{FF2B5EF4-FFF2-40B4-BE49-F238E27FC236}">
                <a16:creationId xmlns:a16="http://schemas.microsoft.com/office/drawing/2014/main" id="{DF598E1E-C981-528A-2972-5094A099871F}"/>
              </a:ext>
            </a:extLst>
          </p:cNvPr>
          <p:cNvSpPr/>
          <p:nvPr/>
        </p:nvSpPr>
        <p:spPr>
          <a:xfrm>
            <a:off x="18594856" y="8490857"/>
            <a:ext cx="1786496" cy="615222"/>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11" name="Agrupar 10">
            <a:extLst>
              <a:ext uri="{FF2B5EF4-FFF2-40B4-BE49-F238E27FC236}">
                <a16:creationId xmlns:a16="http://schemas.microsoft.com/office/drawing/2014/main" id="{6F868E25-B927-DA71-AE0F-F05C280AF530}"/>
              </a:ext>
            </a:extLst>
          </p:cNvPr>
          <p:cNvGrpSpPr/>
          <p:nvPr/>
        </p:nvGrpSpPr>
        <p:grpSpPr>
          <a:xfrm>
            <a:off x="-45720" y="11430000"/>
            <a:ext cx="4572001" cy="2361941"/>
            <a:chOff x="-45720" y="11430000"/>
            <a:chExt cx="4572001" cy="2361941"/>
          </a:xfrm>
        </p:grpSpPr>
        <p:pic>
          <p:nvPicPr>
            <p:cNvPr id="12" name="Picture 5">
              <a:extLst>
                <a:ext uri="{FF2B5EF4-FFF2-40B4-BE49-F238E27FC236}">
                  <a16:creationId xmlns:a16="http://schemas.microsoft.com/office/drawing/2014/main" id="{C7FB9E46-7F9E-39AC-1B74-613B201345AF}"/>
                </a:ext>
              </a:extLst>
            </p:cNvPr>
            <p:cNvPicPr>
              <a:picLocks noChangeAspect="1"/>
            </p:cNvPicPr>
            <p:nvPr/>
          </p:nvPicPr>
          <p:blipFill>
            <a:blip r:embed="rId5"/>
            <a:stretch>
              <a:fillRect/>
            </a:stretch>
          </p:blipFill>
          <p:spPr>
            <a:xfrm>
              <a:off x="2240281" y="11505668"/>
              <a:ext cx="2286000" cy="2286273"/>
            </a:xfrm>
            <a:prstGeom prst="rect">
              <a:avLst/>
            </a:prstGeom>
          </p:spPr>
        </p:pic>
        <p:pic>
          <p:nvPicPr>
            <p:cNvPr id="14" name="Picture 7">
              <a:extLst>
                <a:ext uri="{FF2B5EF4-FFF2-40B4-BE49-F238E27FC236}">
                  <a16:creationId xmlns:a16="http://schemas.microsoft.com/office/drawing/2014/main" id="{95A8953B-264E-47E5-492C-8EA222CF2244}"/>
                </a:ext>
              </a:extLst>
            </p:cNvPr>
            <p:cNvPicPr>
              <a:picLocks noChangeAspect="1"/>
            </p:cNvPicPr>
            <p:nvPr/>
          </p:nvPicPr>
          <p:blipFill>
            <a:blip r:embed="rId6"/>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573627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TextBox 1">
            <a:extLst>
              <a:ext uri="{FF2B5EF4-FFF2-40B4-BE49-F238E27FC236}">
                <a16:creationId xmlns:a16="http://schemas.microsoft.com/office/drawing/2014/main" id="{06E6339D-FC9B-2E91-4EBF-69F377526695}"/>
              </a:ext>
            </a:extLst>
          </p:cNvPr>
          <p:cNvSpPr txBox="1"/>
          <p:nvPr/>
        </p:nvSpPr>
        <p:spPr>
          <a:xfrm>
            <a:off x="1423909" y="1110676"/>
            <a:ext cx="20492194" cy="2308324"/>
          </a:xfrm>
          <a:prstGeom prst="rect">
            <a:avLst/>
          </a:prstGeom>
          <a:noFill/>
        </p:spPr>
        <p:txBody>
          <a:bodyPr wrap="square" rtlCol="0">
            <a:spAutoFit/>
          </a:bodyPr>
          <a:lstStyle/>
          <a:p>
            <a:r>
              <a:rPr lang="fr-FR" sz="7200" b="1">
                <a:solidFill>
                  <a:srgbClr val="211F1B"/>
                </a:solidFill>
                <a:latin typeface="Poppins" pitchFamily="2" charset="77"/>
                <a:cs typeface="Poppins" pitchFamily="2" charset="77"/>
              </a:rPr>
              <a:t> BESOIN DE PLUS DE DÉTAILS ?</a:t>
            </a:r>
          </a:p>
          <a:p>
            <a:endParaRPr lang="fr-FR" sz="7200" b="1">
              <a:solidFill>
                <a:srgbClr val="211F1B"/>
              </a:solidFill>
              <a:latin typeface="Poppins" pitchFamily="2" charset="77"/>
              <a:cs typeface="Poppins" pitchFamily="2" charset="77"/>
            </a:endParaRPr>
          </a:p>
        </p:txBody>
      </p:sp>
      <p:sp>
        <p:nvSpPr>
          <p:cNvPr id="7" name="CaixaDeTexto 6">
            <a:extLst>
              <a:ext uri="{FF2B5EF4-FFF2-40B4-BE49-F238E27FC236}">
                <a16:creationId xmlns:a16="http://schemas.microsoft.com/office/drawing/2014/main" id="{DF91201B-946A-3B77-F2F6-201B2FA2D9F3}"/>
              </a:ext>
            </a:extLst>
          </p:cNvPr>
          <p:cNvSpPr txBox="1"/>
          <p:nvPr/>
        </p:nvSpPr>
        <p:spPr>
          <a:xfrm>
            <a:off x="961518" y="4329101"/>
            <a:ext cx="9087706" cy="7089120"/>
          </a:xfrm>
          <a:prstGeom prst="rect">
            <a:avLst/>
          </a:prstGeom>
          <a:noFill/>
        </p:spPr>
        <p:txBody>
          <a:bodyPr wrap="square">
            <a:spAutoFit/>
          </a:bodyPr>
          <a:lstStyle/>
          <a:p>
            <a:pPr marL="1028700" lvl="1" indent="-571500">
              <a:lnSpc>
                <a:spcPct val="150000"/>
              </a:lnSpc>
              <a:buBlip>
                <a:blip r:embed="rId4"/>
              </a:buBlip>
            </a:pPr>
            <a:r>
              <a:rPr lang="fr-FR" sz="4400">
                <a:latin typeface="Roboto" panose="02000000000000000000" pitchFamily="2" charset="0"/>
                <a:ea typeface="Roboto" panose="02000000000000000000" pitchFamily="2" charset="0"/>
              </a:rPr>
              <a:t>Les </a:t>
            </a:r>
            <a:r>
              <a:rPr lang="fr-FR" sz="4400">
                <a:solidFill>
                  <a:schemeClr val="accent4"/>
                </a:solidFill>
                <a:latin typeface="Roboto" panose="02000000000000000000" pitchFamily="2" charset="0"/>
                <a:ea typeface="Roboto" panose="02000000000000000000" pitchFamily="2" charset="0"/>
              </a:rPr>
              <a:t>pages sur les avantages </a:t>
            </a:r>
            <a:r>
              <a:rPr lang="fr-FR" sz="4400">
                <a:latin typeface="Roboto" panose="02000000000000000000" pitchFamily="2" charset="0"/>
                <a:ea typeface="Roboto" panose="02000000000000000000" pitchFamily="2" charset="0"/>
              </a:rPr>
              <a:t>vous permettent de comparer chaque méthode par rapport à l’avantage ou à la préoccupation spécifique qui intéresse le client.</a:t>
            </a:r>
          </a:p>
          <a:p>
            <a:pPr marL="1028700" lvl="1" indent="-571500">
              <a:lnSpc>
                <a:spcPct val="150000"/>
              </a:lnSpc>
              <a:buBlip>
                <a:blip r:embed="rId4"/>
              </a:buBlip>
            </a:pPr>
            <a:endParaRPr lang="fr-FR" sz="4400">
              <a:latin typeface="Roboto" panose="02000000000000000000" pitchFamily="2" charset="0"/>
              <a:ea typeface="Roboto" panose="02000000000000000000" pitchFamily="2" charset="0"/>
            </a:endParaRPr>
          </a:p>
        </p:txBody>
      </p:sp>
      <p:pic>
        <p:nvPicPr>
          <p:cNvPr id="10" name="Imagem 9">
            <a:extLst>
              <a:ext uri="{FF2B5EF4-FFF2-40B4-BE49-F238E27FC236}">
                <a16:creationId xmlns:a16="http://schemas.microsoft.com/office/drawing/2014/main" id="{B0CB4BC1-CE93-6412-82FD-E7C2DA279F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2654" y="2311005"/>
            <a:ext cx="8229600" cy="8229600"/>
          </a:xfrm>
          <a:prstGeom prst="rect">
            <a:avLst/>
          </a:prstGeom>
          <a:ln>
            <a:noFill/>
          </a:ln>
          <a:effectLst>
            <a:outerShdw blurRad="292100" dist="139700" dir="2700000" algn="tl" rotWithShape="0">
              <a:srgbClr val="333333">
                <a:alpha val="65000"/>
              </a:srgbClr>
            </a:outerShdw>
          </a:effectLst>
        </p:spPr>
      </p:pic>
      <p:pic>
        <p:nvPicPr>
          <p:cNvPr id="6" name="Imagem 5">
            <a:extLst>
              <a:ext uri="{FF2B5EF4-FFF2-40B4-BE49-F238E27FC236}">
                <a16:creationId xmlns:a16="http://schemas.microsoft.com/office/drawing/2014/main" id="{B6EFE31E-F592-A05D-40AA-C4A49D73C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97847" y="4913784"/>
            <a:ext cx="8229600" cy="8229600"/>
          </a:xfrm>
          <a:prstGeom prst="rect">
            <a:avLst/>
          </a:prstGeom>
          <a:ln>
            <a:noFill/>
          </a:ln>
          <a:effectLst>
            <a:outerShdw blurRad="292100" dist="139700" dir="2700000" algn="tl" rotWithShape="0">
              <a:srgbClr val="333333">
                <a:alpha val="65000"/>
              </a:srgbClr>
            </a:outerShdw>
          </a:effectLst>
        </p:spPr>
      </p:pic>
      <p:pic>
        <p:nvPicPr>
          <p:cNvPr id="4" name="Imagem 3" descr="Uma imagem com Gráficos, Tipo de letra, design gráfico, círculo&#10;&#10;Descrição gerada automaticamente">
            <a:extLst>
              <a:ext uri="{FF2B5EF4-FFF2-40B4-BE49-F238E27FC236}">
                <a16:creationId xmlns:a16="http://schemas.microsoft.com/office/drawing/2014/main" id="{C6C5DB79-03C3-73AF-1631-0D7B6160CE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9" name="Agrupar 8">
            <a:extLst>
              <a:ext uri="{FF2B5EF4-FFF2-40B4-BE49-F238E27FC236}">
                <a16:creationId xmlns:a16="http://schemas.microsoft.com/office/drawing/2014/main" id="{986C3A01-7F17-8CA3-CA25-421C6F40649E}"/>
              </a:ext>
            </a:extLst>
          </p:cNvPr>
          <p:cNvGrpSpPr/>
          <p:nvPr/>
        </p:nvGrpSpPr>
        <p:grpSpPr>
          <a:xfrm>
            <a:off x="-45720" y="11430000"/>
            <a:ext cx="4572001" cy="2361941"/>
            <a:chOff x="-45720" y="11430000"/>
            <a:chExt cx="4572001" cy="2361941"/>
          </a:xfrm>
        </p:grpSpPr>
        <p:pic>
          <p:nvPicPr>
            <p:cNvPr id="11" name="Picture 5">
              <a:extLst>
                <a:ext uri="{FF2B5EF4-FFF2-40B4-BE49-F238E27FC236}">
                  <a16:creationId xmlns:a16="http://schemas.microsoft.com/office/drawing/2014/main" id="{EE6FF14F-B375-C388-1DC2-BDA1B1F880E0}"/>
                </a:ext>
              </a:extLst>
            </p:cNvPr>
            <p:cNvPicPr>
              <a:picLocks noChangeAspect="1"/>
            </p:cNvPicPr>
            <p:nvPr/>
          </p:nvPicPr>
          <p:blipFill>
            <a:blip r:embed="rId8"/>
            <a:stretch>
              <a:fillRect/>
            </a:stretch>
          </p:blipFill>
          <p:spPr>
            <a:xfrm>
              <a:off x="2240281" y="11505668"/>
              <a:ext cx="2286000" cy="2286273"/>
            </a:xfrm>
            <a:prstGeom prst="rect">
              <a:avLst/>
            </a:prstGeom>
          </p:spPr>
        </p:pic>
        <p:pic>
          <p:nvPicPr>
            <p:cNvPr id="12" name="Picture 7">
              <a:extLst>
                <a:ext uri="{FF2B5EF4-FFF2-40B4-BE49-F238E27FC236}">
                  <a16:creationId xmlns:a16="http://schemas.microsoft.com/office/drawing/2014/main" id="{71A4FEB5-6EE1-F855-F056-D69235FF2D32}"/>
                </a:ext>
              </a:extLst>
            </p:cNvPr>
            <p:cNvPicPr>
              <a:picLocks noChangeAspect="1"/>
            </p:cNvPicPr>
            <p:nvPr/>
          </p:nvPicPr>
          <p:blipFill>
            <a:blip r:embed="rId9"/>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264212929"/>
      </p:ext>
    </p:extLst>
  </p:cSld>
  <p:clrMapOvr>
    <a:masterClrMapping/>
  </p:clrMapOvr>
</p:sld>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Props1.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2.xml><?xml version="1.0" encoding="utf-8"?>
<ds:datastoreItem xmlns:ds="http://schemas.openxmlformats.org/officeDocument/2006/customXml" ds:itemID="{0C7ED46D-A13D-43C5-A28E-2F93E4307906}"/>
</file>

<file path=customXml/itemProps3.xml><?xml version="1.0" encoding="utf-8"?>
<ds:datastoreItem xmlns:ds="http://schemas.openxmlformats.org/officeDocument/2006/customXml" ds:itemID="{D73D2A0E-9781-41B0-BBC6-7FB6676C36F2}">
  <ds:schemaRefs>
    <ds:schemaRef ds:uri="13a861cc-5f23-4c5a-9344-80be2da0b86f"/>
    <ds:schemaRef ds:uri="28548f33-737b-449b-bc6e-024c61a0c6be"/>
    <ds:schemaRef ds:uri="2b04e3bf-eb77-48e0-9993-e01b67b1c33a"/>
    <ds:schemaRef ds:uri="f8f5c256-281e-407e-b3c7-90dbad59f55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4758</Words>
  <Application>Microsoft Office PowerPoint</Application>
  <PresentationFormat>Personnalisé</PresentationFormat>
  <Paragraphs>377</Paragraphs>
  <Slides>49</Slides>
  <Notes>49</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49</vt:i4>
      </vt:variant>
    </vt:vector>
  </HeadingPairs>
  <TitlesOfParts>
    <vt:vector size="61" baseType="lpstr">
      <vt:lpstr>Calibri</vt:lpstr>
      <vt:lpstr>Roboto Light</vt:lpstr>
      <vt:lpstr>Roboto</vt:lpstr>
      <vt:lpstr>Poppins</vt:lpstr>
      <vt:lpstr>Poppins Light</vt:lpstr>
      <vt:lpstr>Poppins SemiBold</vt:lpstr>
      <vt:lpstr>Arial</vt:lpstr>
      <vt:lpstr>Poppins Black</vt:lpstr>
      <vt:lpstr>Wingdings,Sans-Serif</vt:lpstr>
      <vt:lpstr>Wingdings</vt:lpstr>
      <vt:lpstr>Symbol</vt:lpstr>
      <vt:lpstr>PSI 50th</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Tharcissie Aimée Maniraguha</cp:lastModifiedBy>
  <cp:revision>2</cp:revision>
  <cp:lastPrinted>2020-02-27T21:40:53Z</cp:lastPrinted>
  <dcterms:created xsi:type="dcterms:W3CDTF">2017-08-24T20:54:48Z</dcterms:created>
  <dcterms:modified xsi:type="dcterms:W3CDTF">2024-11-22T10:35:28Z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